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charts/chart7.xml" ContentType="application/vnd.openxmlformats-officedocument.drawingml.chart+xml"/>
  <Default Extension="bin" ContentType="application/vnd.openxmlformats-officedocument.presentationml.printerSettings"/>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charts/chart11.xml" ContentType="application/vnd.openxmlformats-officedocument.drawingml.chart+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diagrams/quickStyle1.xml" ContentType="application/vnd.openxmlformats-officedocument.drawingml.diagramStyl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charts/chart4.xml" ContentType="application/vnd.openxmlformats-officedocument.drawingml.chart+xml"/>
  <Override PartName="/ppt/slides/slide11.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charts/chart8.xml" ContentType="application/vnd.openxmlformats-officedocument.drawingml.char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charts/chart1.xml" ContentType="application/vnd.openxmlformats-officedocument.drawingml.chart+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charts/chart5.xml" ContentType="application/vnd.openxmlformats-officedocument.drawingml.chart+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charts/chart9.xml" ContentType="application/vnd.openxmlformats-officedocument.drawingml.chart+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diagrams/drawing1.xml" ContentType="application/vnd.ms-office.drawingml.diagramDrawing+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diagrams/colors1.xml" ContentType="application/vnd.openxmlformats-officedocument.drawingml.diagramColor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32.xml" ContentType="application/vnd.openxmlformats-officedocument.presentationml.slide+xml"/>
  <Override PartName="/ppt/slides/slide29.xml" ContentType="application/vnd.openxmlformats-officedocument.presentationml.slide+xml"/>
  <Override PartName="/ppt/charts/chart6.xml" ContentType="application/vnd.openxmlformats-officedocument.drawingml.chart+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charts/chart10.xml" ContentType="application/vnd.openxmlformats-officedocument.drawingml.chart+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charts/chart3.xml" ContentType="application/vnd.openxmlformats-officedocument.drawingml.chart+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4" r:id="rId1"/>
  </p:sldMasterIdLst>
  <p:notesMasterIdLst>
    <p:notesMasterId r:id="rId56"/>
  </p:notesMasterIdLst>
  <p:sldIdLst>
    <p:sldId id="257" r:id="rId2"/>
    <p:sldId id="258" r:id="rId3"/>
    <p:sldId id="259" r:id="rId4"/>
    <p:sldId id="260" r:id="rId5"/>
    <p:sldId id="262" r:id="rId6"/>
    <p:sldId id="263" r:id="rId7"/>
    <p:sldId id="264" r:id="rId8"/>
    <p:sldId id="266" r:id="rId9"/>
    <p:sldId id="268" r:id="rId10"/>
    <p:sldId id="269" r:id="rId11"/>
    <p:sldId id="270" r:id="rId12"/>
    <p:sldId id="273" r:id="rId13"/>
    <p:sldId id="274" r:id="rId14"/>
    <p:sldId id="275"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24" r:id="rId51"/>
    <p:sldId id="325" r:id="rId52"/>
    <p:sldId id="326" r:id="rId53"/>
    <p:sldId id="327" r:id="rId54"/>
    <p:sldId id="328"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01" d="100"/>
          <a:sy n="101" d="100"/>
        </p:scale>
        <p:origin x="-56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ophorn\Downloads\expat%20survey.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Sophorn\Downloads\expat%20survey.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Sophorn\Downloads\expat%20survey.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ophorn\Downloads\expat%20survey.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ophorn\Downloads\expat%20survey.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ophorn\Downloads\expat%20survey.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ophorn\Downloads\expat%20survey.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ophorn\Downloads\expat%20survey.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ophorn\Downloads\expat%20survey.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Sophorn\Downloads\expat%20survey.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Sophorn\Downloads\expat%20survey.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view3D>
      <c:rotX val="30"/>
      <c:perspective val="30"/>
    </c:view3D>
    <c:plotArea>
      <c:layout/>
      <c:pie3DChart>
        <c:varyColors val="1"/>
        <c:ser>
          <c:idx val="0"/>
          <c:order val="0"/>
          <c:dLbls>
            <c:dLbl>
              <c:idx val="0"/>
              <c:layout>
                <c:manualLayout>
                  <c:x val="-0.0873237095363079"/>
                  <c:y val="-0.0284744995110905"/>
                </c:manualLayout>
              </c:layout>
              <c:dLblPos val="bestFit"/>
              <c:showPercent val="1"/>
            </c:dLbl>
            <c:dLbl>
              <c:idx val="1"/>
              <c:layout/>
              <c:tx>
                <c:rich>
                  <a:bodyPr/>
                  <a:lstStyle/>
                  <a:p>
                    <a:r>
                      <a:rPr sz="2400"/>
                      <a:t>93%</a:t>
                    </a:r>
                  </a:p>
                </c:rich>
              </c:tx>
              <c:showPercent val="1"/>
            </c:dLbl>
            <c:dLbl>
              <c:idx val="3"/>
              <c:delete val="1"/>
            </c:dLbl>
            <c:txPr>
              <a:bodyPr/>
              <a:lstStyle/>
              <a:p>
                <a:pPr>
                  <a:defRPr lang="en-GB"/>
                </a:pPr>
                <a:endParaRPr lang="en-US"/>
              </a:p>
            </c:txPr>
            <c:showPercent val="1"/>
            <c:showLeaderLines val="1"/>
          </c:dLbls>
          <c:cat>
            <c:strRef>
              <c:f>Results!$B$47:$B$50</c:f>
              <c:strCache>
                <c:ptCount val="4"/>
                <c:pt idx="0">
                  <c:v>Positive</c:v>
                </c:pt>
                <c:pt idx="1">
                  <c:v>Negative</c:v>
                </c:pt>
                <c:pt idx="2">
                  <c:v>Acceptable to relieve sexual tension</c:v>
                </c:pt>
                <c:pt idx="3">
                  <c:v>No answer given</c:v>
                </c:pt>
              </c:strCache>
            </c:strRef>
          </c:cat>
          <c:val>
            <c:numRef>
              <c:f>Results!$E$47:$E$50</c:f>
              <c:numCache>
                <c:formatCode>0</c:formatCode>
                <c:ptCount val="4"/>
                <c:pt idx="0">
                  <c:v>1.0</c:v>
                </c:pt>
                <c:pt idx="1">
                  <c:v>76.0</c:v>
                </c:pt>
                <c:pt idx="2">
                  <c:v>5.0</c:v>
                </c:pt>
                <c:pt idx="3">
                  <c:v>0.0</c:v>
                </c:pt>
              </c:numCache>
            </c:numRef>
          </c:val>
        </c:ser>
      </c:pie3DChart>
      <c:spPr>
        <a:noFill/>
        <a:ln w="25400">
          <a:noFill/>
        </a:ln>
      </c:spPr>
    </c:plotArea>
    <c:legend>
      <c:legendPos val="b"/>
      <c:layout/>
      <c:txPr>
        <a:bodyPr/>
        <a:lstStyle/>
        <a:p>
          <a:pPr>
            <a:defRPr lang="en-GB">
              <a:solidFill>
                <a:schemeClr val="tx1"/>
              </a:solidFill>
            </a:defRPr>
          </a:pPr>
          <a:endParaRPr lang="en-US"/>
        </a:p>
      </c:txPr>
    </c:legend>
    <c:plotVisOnly val="1"/>
    <c:dispBlanksAs val="zero"/>
  </c:chart>
  <c:txPr>
    <a:bodyPr/>
    <a:lstStyle/>
    <a:p>
      <a:pPr>
        <a:defRPr sz="1800" b="0" i="0" u="none" strike="noStrike" baseline="0">
          <a:solidFill>
            <a:srgbClr val="000000"/>
          </a:solidFill>
          <a:latin typeface="+mj-lt"/>
          <a:ea typeface="Calibri"/>
          <a:cs typeface="Calibri"/>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view3D>
      <c:rotX val="30"/>
      <c:perspective val="30"/>
    </c:view3D>
    <c:plotArea>
      <c:layout>
        <c:manualLayout>
          <c:layoutTarget val="inner"/>
          <c:xMode val="edge"/>
          <c:yMode val="edge"/>
          <c:x val="0.0826786964129484"/>
          <c:y val="0.113287297421156"/>
          <c:w val="0.807502405949254"/>
          <c:h val="0.796765612631757"/>
        </c:manualLayout>
      </c:layout>
      <c:pie3DChart>
        <c:varyColors val="1"/>
        <c:ser>
          <c:idx val="0"/>
          <c:order val="0"/>
          <c:dLbls>
            <c:txPr>
              <a:bodyPr/>
              <a:lstStyle/>
              <a:p>
                <a:pPr>
                  <a:defRPr lang="en-GB"/>
                </a:pPr>
                <a:endParaRPr lang="en-US"/>
              </a:p>
            </c:txPr>
            <c:showPercent val="1"/>
            <c:showLeaderLines val="1"/>
          </c:dLbls>
          <c:cat>
            <c:strRef>
              <c:f>Results!$B$417:$B$420</c:f>
              <c:strCache>
                <c:ptCount val="4"/>
                <c:pt idx="0">
                  <c:v>Have done so</c:v>
                </c:pt>
                <c:pt idx="1">
                  <c:v>Only if desperate</c:v>
                </c:pt>
                <c:pt idx="2">
                  <c:v>Never</c:v>
                </c:pt>
                <c:pt idx="3">
                  <c:v>No answer given</c:v>
                </c:pt>
              </c:strCache>
            </c:strRef>
          </c:cat>
          <c:val>
            <c:numRef>
              <c:f>Results!$E$417:$E$420</c:f>
              <c:numCache>
                <c:formatCode>General</c:formatCode>
                <c:ptCount val="4"/>
                <c:pt idx="0">
                  <c:v>25.0</c:v>
                </c:pt>
                <c:pt idx="1">
                  <c:v>24.0</c:v>
                </c:pt>
                <c:pt idx="2">
                  <c:v>20.0</c:v>
                </c:pt>
                <c:pt idx="3">
                  <c:v>13.0</c:v>
                </c:pt>
              </c:numCache>
            </c:numRef>
          </c:val>
        </c:ser>
      </c:pie3DChart>
      <c:spPr>
        <a:noFill/>
        <a:ln w="25400">
          <a:noFill/>
        </a:ln>
      </c:spPr>
    </c:plotArea>
    <c:legend>
      <c:legendPos val="b"/>
      <c:txPr>
        <a:bodyPr/>
        <a:lstStyle/>
        <a:p>
          <a:pPr>
            <a:defRPr lang="en-GB">
              <a:solidFill>
                <a:schemeClr val="tx1"/>
              </a:solidFill>
            </a:defRPr>
          </a:pPr>
          <a:endParaRPr lang="en-US"/>
        </a:p>
      </c:txPr>
    </c:legend>
    <c:plotVisOnly val="1"/>
    <c:dispBlanksAs val="zero"/>
  </c:chart>
  <c:txPr>
    <a:bodyPr/>
    <a:lstStyle/>
    <a:p>
      <a:pPr>
        <a:defRPr sz="1800" b="0" i="0" u="none" strike="noStrike" baseline="0">
          <a:solidFill>
            <a:srgbClr val="000000"/>
          </a:solidFill>
          <a:latin typeface="+mj-lt"/>
          <a:ea typeface="Rockwell"/>
          <a:cs typeface="Rockwell"/>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view3D>
      <c:rotX val="30"/>
      <c:perspective val="30"/>
    </c:view3D>
    <c:plotArea>
      <c:layout>
        <c:manualLayout>
          <c:layoutTarget val="inner"/>
          <c:xMode val="edge"/>
          <c:yMode val="edge"/>
          <c:x val="0.12533660224422"/>
          <c:y val="0.106732871077682"/>
          <c:w val="0.732867154021997"/>
          <c:h val="0.81011938023876"/>
        </c:manualLayout>
      </c:layout>
      <c:pie3DChart>
        <c:varyColors val="1"/>
        <c:ser>
          <c:idx val="0"/>
          <c:order val="0"/>
          <c:dLbls>
            <c:txPr>
              <a:bodyPr/>
              <a:lstStyle/>
              <a:p>
                <a:pPr>
                  <a:defRPr lang="en-GB"/>
                </a:pPr>
                <a:endParaRPr lang="en-US"/>
              </a:p>
            </c:txPr>
            <c:showPercent val="1"/>
            <c:showLeaderLines val="1"/>
          </c:dLbls>
          <c:cat>
            <c:strRef>
              <c:f>Results!$B$449:$B$451</c:f>
              <c:strCache>
                <c:ptCount val="3"/>
                <c:pt idx="0">
                  <c:v>Yes</c:v>
                </c:pt>
                <c:pt idx="1">
                  <c:v>No</c:v>
                </c:pt>
                <c:pt idx="2">
                  <c:v>No answer given</c:v>
                </c:pt>
              </c:strCache>
            </c:strRef>
          </c:cat>
          <c:val>
            <c:numRef>
              <c:f>Results!$E$449:$E$451</c:f>
              <c:numCache>
                <c:formatCode>General</c:formatCode>
                <c:ptCount val="3"/>
                <c:pt idx="0">
                  <c:v>13.0</c:v>
                </c:pt>
                <c:pt idx="1">
                  <c:v>55.0</c:v>
                </c:pt>
                <c:pt idx="2">
                  <c:v>14.0</c:v>
                </c:pt>
              </c:numCache>
            </c:numRef>
          </c:val>
        </c:ser>
      </c:pie3DChart>
      <c:spPr>
        <a:noFill/>
        <a:ln w="25400">
          <a:noFill/>
        </a:ln>
      </c:spPr>
    </c:plotArea>
    <c:legend>
      <c:legendPos val="b"/>
      <c:txPr>
        <a:bodyPr/>
        <a:lstStyle/>
        <a:p>
          <a:pPr>
            <a:defRPr lang="en-GB">
              <a:solidFill>
                <a:schemeClr val="tx1"/>
              </a:solidFill>
            </a:defRPr>
          </a:pPr>
          <a:endParaRPr lang="en-US"/>
        </a:p>
      </c:txPr>
    </c:legend>
    <c:plotVisOnly val="1"/>
    <c:dispBlanksAs val="zero"/>
  </c:chart>
  <c:txPr>
    <a:bodyPr/>
    <a:lstStyle/>
    <a:p>
      <a:pPr>
        <a:defRPr sz="1800" b="0" i="0" u="none" strike="noStrike" baseline="0">
          <a:solidFill>
            <a:srgbClr val="000000"/>
          </a:solidFill>
          <a:latin typeface="+mj-lt"/>
          <a:ea typeface="Rockwell"/>
          <a:cs typeface="Rockwel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view3D>
      <c:rotX val="30"/>
      <c:perspective val="30"/>
    </c:view3D>
    <c:plotArea>
      <c:layout/>
      <c:pie3DChart>
        <c:varyColors val="1"/>
        <c:ser>
          <c:idx val="0"/>
          <c:order val="0"/>
          <c:dLbls>
            <c:txPr>
              <a:bodyPr/>
              <a:lstStyle/>
              <a:p>
                <a:pPr>
                  <a:defRPr lang="en-GB"/>
                </a:pPr>
                <a:endParaRPr lang="en-US"/>
              </a:p>
            </c:txPr>
            <c:showPercent val="1"/>
            <c:showLeaderLines val="1"/>
          </c:dLbls>
          <c:cat>
            <c:strRef>
              <c:f>Results!$B$54:$B$59</c:f>
              <c:strCache>
                <c:ptCount val="6"/>
                <c:pt idx="0">
                  <c:v>Never</c:v>
                </c:pt>
                <c:pt idx="1">
                  <c:v>Rarely</c:v>
                </c:pt>
                <c:pt idx="2">
                  <c:v>Monthly</c:v>
                </c:pt>
                <c:pt idx="3">
                  <c:v>Weekly</c:v>
                </c:pt>
                <c:pt idx="4">
                  <c:v>More than weekly</c:v>
                </c:pt>
                <c:pt idx="5">
                  <c:v>No answer given</c:v>
                </c:pt>
              </c:strCache>
            </c:strRef>
          </c:cat>
          <c:val>
            <c:numRef>
              <c:f>Results!$E$54:$E$59</c:f>
              <c:numCache>
                <c:formatCode>0</c:formatCode>
                <c:ptCount val="6"/>
                <c:pt idx="0">
                  <c:v>37.0</c:v>
                </c:pt>
                <c:pt idx="1">
                  <c:v>27.0</c:v>
                </c:pt>
                <c:pt idx="2">
                  <c:v>5.0</c:v>
                </c:pt>
                <c:pt idx="3">
                  <c:v>9.0</c:v>
                </c:pt>
                <c:pt idx="4">
                  <c:v>2.0</c:v>
                </c:pt>
                <c:pt idx="5">
                  <c:v>2.0</c:v>
                </c:pt>
              </c:numCache>
            </c:numRef>
          </c:val>
        </c:ser>
      </c:pie3DChart>
      <c:spPr>
        <a:noFill/>
        <a:ln w="25400">
          <a:noFill/>
        </a:ln>
      </c:spPr>
    </c:plotArea>
    <c:legend>
      <c:legendPos val="b"/>
      <c:layout/>
      <c:txPr>
        <a:bodyPr/>
        <a:lstStyle/>
        <a:p>
          <a:pPr>
            <a:defRPr lang="en-GB">
              <a:solidFill>
                <a:schemeClr val="tx1"/>
              </a:solidFill>
            </a:defRPr>
          </a:pPr>
          <a:endParaRPr lang="en-US"/>
        </a:p>
      </c:txPr>
    </c:legend>
    <c:plotVisOnly val="1"/>
    <c:dispBlanksAs val="zero"/>
  </c:chart>
  <c:txPr>
    <a:bodyPr/>
    <a:lstStyle/>
    <a:p>
      <a:pPr>
        <a:defRPr sz="1800" b="0" i="0" u="none" strike="noStrike" baseline="0">
          <a:solidFill>
            <a:srgbClr val="000000"/>
          </a:solidFill>
          <a:latin typeface="Calibri"/>
          <a:ea typeface="Calibri"/>
          <a:cs typeface="Calibri"/>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view3D>
      <c:rotX val="30"/>
      <c:perspective val="30"/>
    </c:view3D>
    <c:plotArea>
      <c:layout/>
      <c:pie3DChart>
        <c:varyColors val="1"/>
        <c:ser>
          <c:idx val="0"/>
          <c:order val="0"/>
          <c:dLbls>
            <c:dLbl>
              <c:idx val="1"/>
              <c:spPr/>
              <c:txPr>
                <a:bodyPr/>
                <a:lstStyle/>
                <a:p>
                  <a:pPr>
                    <a:defRPr lang="en-GB" sz="2400"/>
                  </a:pPr>
                  <a:endParaRPr lang="en-US"/>
                </a:p>
              </c:txPr>
            </c:dLbl>
            <c:txPr>
              <a:bodyPr/>
              <a:lstStyle/>
              <a:p>
                <a:pPr>
                  <a:defRPr lang="en-GB"/>
                </a:pPr>
                <a:endParaRPr lang="en-US"/>
              </a:p>
            </c:txPr>
            <c:showPercent val="1"/>
            <c:showLeaderLines val="1"/>
          </c:dLbls>
          <c:cat>
            <c:strRef>
              <c:f>Results!$B$158:$B$161</c:f>
              <c:strCache>
                <c:ptCount val="4"/>
                <c:pt idx="0">
                  <c:v>Positive</c:v>
                </c:pt>
                <c:pt idx="1">
                  <c:v>Negative</c:v>
                </c:pt>
                <c:pt idx="2">
                  <c:v>Neutral</c:v>
                </c:pt>
                <c:pt idx="3">
                  <c:v>No answer given</c:v>
                </c:pt>
              </c:strCache>
            </c:strRef>
          </c:cat>
          <c:val>
            <c:numRef>
              <c:f>Results!$E$158:$E$161</c:f>
              <c:numCache>
                <c:formatCode>0</c:formatCode>
                <c:ptCount val="4"/>
                <c:pt idx="0">
                  <c:v>1.0</c:v>
                </c:pt>
                <c:pt idx="1">
                  <c:v>70.0</c:v>
                </c:pt>
                <c:pt idx="2">
                  <c:v>5.0</c:v>
                </c:pt>
                <c:pt idx="3">
                  <c:v>6.0</c:v>
                </c:pt>
              </c:numCache>
            </c:numRef>
          </c:val>
        </c:ser>
      </c:pie3DChart>
      <c:spPr>
        <a:noFill/>
        <a:ln w="25400">
          <a:noFill/>
        </a:ln>
      </c:spPr>
    </c:plotArea>
    <c:legend>
      <c:legendPos val="b"/>
      <c:layout/>
      <c:txPr>
        <a:bodyPr/>
        <a:lstStyle/>
        <a:p>
          <a:pPr>
            <a:defRPr lang="en-GB">
              <a:solidFill>
                <a:schemeClr val="tx1"/>
              </a:solidFill>
            </a:defRPr>
          </a:pPr>
          <a:endParaRPr lang="en-US"/>
        </a:p>
      </c:txPr>
    </c:legend>
    <c:plotVisOnly val="1"/>
    <c:dispBlanksAs val="zero"/>
  </c:chart>
  <c:txPr>
    <a:bodyPr/>
    <a:lstStyle/>
    <a:p>
      <a:pPr>
        <a:defRPr sz="1800" b="0" i="0" u="none" strike="noStrike" baseline="0">
          <a:solidFill>
            <a:srgbClr val="000000"/>
          </a:solidFill>
          <a:latin typeface="+mj-lt"/>
          <a:ea typeface="Rockwell"/>
          <a:cs typeface="Rockwel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view3D>
      <c:rotX val="30"/>
      <c:perspective val="30"/>
    </c:view3D>
    <c:plotArea>
      <c:layout/>
      <c:pie3DChart>
        <c:varyColors val="1"/>
        <c:ser>
          <c:idx val="0"/>
          <c:order val="0"/>
          <c:dLbls>
            <c:txPr>
              <a:bodyPr/>
              <a:lstStyle/>
              <a:p>
                <a:pPr>
                  <a:defRPr lang="en-GB"/>
                </a:pPr>
                <a:endParaRPr lang="en-US"/>
              </a:p>
            </c:txPr>
            <c:showPercent val="1"/>
            <c:showLeaderLines val="1"/>
          </c:dLbls>
          <c:cat>
            <c:strRef>
              <c:f>Results!$B$122:$B$126</c:f>
              <c:strCache>
                <c:ptCount val="5"/>
                <c:pt idx="0">
                  <c:v>Loneliness</c:v>
                </c:pt>
                <c:pt idx="1">
                  <c:v>Desire for power</c:v>
                </c:pt>
                <c:pt idx="2">
                  <c:v>Need for love</c:v>
                </c:pt>
                <c:pt idx="3">
                  <c:v>Lack of intimacy</c:v>
                </c:pt>
                <c:pt idx="4">
                  <c:v>Other</c:v>
                </c:pt>
              </c:strCache>
            </c:strRef>
          </c:cat>
          <c:val>
            <c:numRef>
              <c:f>Results!$E$122:$E$126</c:f>
              <c:numCache>
                <c:formatCode>General</c:formatCode>
                <c:ptCount val="5"/>
                <c:pt idx="0">
                  <c:v>38.0</c:v>
                </c:pt>
                <c:pt idx="1">
                  <c:v>21.0</c:v>
                </c:pt>
                <c:pt idx="2">
                  <c:v>25.0</c:v>
                </c:pt>
                <c:pt idx="3">
                  <c:v>49.0</c:v>
                </c:pt>
                <c:pt idx="4">
                  <c:v>17.0</c:v>
                </c:pt>
              </c:numCache>
            </c:numRef>
          </c:val>
        </c:ser>
        <c:ser>
          <c:idx val="1"/>
          <c:order val="1"/>
          <c:dLbls>
            <c:txPr>
              <a:bodyPr/>
              <a:lstStyle/>
              <a:p>
                <a:pPr>
                  <a:defRPr lang="en-GB"/>
                </a:pPr>
                <a:endParaRPr lang="en-US"/>
              </a:p>
            </c:txPr>
            <c:showPercent val="1"/>
            <c:showLeaderLines val="1"/>
          </c:dLbls>
          <c:cat>
            <c:strRef>
              <c:f>Results!$B$122:$B$126</c:f>
              <c:strCache>
                <c:ptCount val="5"/>
                <c:pt idx="0">
                  <c:v>Loneliness</c:v>
                </c:pt>
                <c:pt idx="1">
                  <c:v>Desire for power</c:v>
                </c:pt>
                <c:pt idx="2">
                  <c:v>Need for love</c:v>
                </c:pt>
                <c:pt idx="3">
                  <c:v>Lack of intimacy</c:v>
                </c:pt>
                <c:pt idx="4">
                  <c:v>Other</c:v>
                </c:pt>
              </c:strCache>
            </c:strRef>
          </c:cat>
          <c:val>
            <c:numRef>
              <c:f>Results!$C$122:$C$126</c:f>
              <c:numCache>
                <c:formatCode>General</c:formatCode>
                <c:ptCount val="5"/>
                <c:pt idx="0">
                  <c:v>40.0</c:v>
                </c:pt>
                <c:pt idx="1">
                  <c:v>23.0</c:v>
                </c:pt>
                <c:pt idx="2">
                  <c:v>28.0</c:v>
                </c:pt>
                <c:pt idx="3">
                  <c:v>51.0</c:v>
                </c:pt>
                <c:pt idx="4">
                  <c:v>20.0</c:v>
                </c:pt>
              </c:numCache>
            </c:numRef>
          </c:val>
        </c:ser>
      </c:pie3DChart>
      <c:spPr>
        <a:noFill/>
        <a:ln w="25400">
          <a:noFill/>
        </a:ln>
      </c:spPr>
    </c:plotArea>
    <c:legend>
      <c:legendPos val="b"/>
      <c:layout/>
      <c:txPr>
        <a:bodyPr/>
        <a:lstStyle/>
        <a:p>
          <a:pPr>
            <a:defRPr lang="en-GB">
              <a:solidFill>
                <a:schemeClr val="tx1"/>
              </a:solidFill>
            </a:defRPr>
          </a:pPr>
          <a:endParaRPr lang="en-US"/>
        </a:p>
      </c:txPr>
    </c:legend>
    <c:plotVisOnly val="1"/>
    <c:dispBlanksAs val="zero"/>
  </c:chart>
  <c:txPr>
    <a:bodyPr/>
    <a:lstStyle/>
    <a:p>
      <a:pPr>
        <a:defRPr sz="1800" b="0" i="0" u="none" strike="noStrike" baseline="0">
          <a:solidFill>
            <a:srgbClr val="000000"/>
          </a:solidFill>
          <a:latin typeface="+mj-lt"/>
          <a:ea typeface="Rockwell"/>
          <a:cs typeface="Rockwel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view3D>
      <c:rotX val="30"/>
      <c:perspective val="30"/>
    </c:view3D>
    <c:plotArea>
      <c:layout/>
      <c:pie3DChart>
        <c:varyColors val="1"/>
        <c:ser>
          <c:idx val="0"/>
          <c:order val="0"/>
          <c:dLbls>
            <c:txPr>
              <a:bodyPr/>
              <a:lstStyle/>
              <a:p>
                <a:pPr>
                  <a:defRPr lang="en-GB"/>
                </a:pPr>
                <a:endParaRPr lang="en-US"/>
              </a:p>
            </c:txPr>
            <c:showPercent val="1"/>
            <c:showLeaderLines val="1"/>
          </c:dLbls>
          <c:cat>
            <c:strRef>
              <c:f>Results!$B$225:$B$227</c:f>
              <c:strCache>
                <c:ptCount val="3"/>
                <c:pt idx="0">
                  <c:v>Yes</c:v>
                </c:pt>
                <c:pt idx="1">
                  <c:v>No</c:v>
                </c:pt>
                <c:pt idx="2">
                  <c:v>No answer given</c:v>
                </c:pt>
              </c:strCache>
            </c:strRef>
          </c:cat>
          <c:val>
            <c:numRef>
              <c:f>Results!$E$225:$E$227</c:f>
              <c:numCache>
                <c:formatCode>General</c:formatCode>
                <c:ptCount val="3"/>
                <c:pt idx="0">
                  <c:v>26.0</c:v>
                </c:pt>
                <c:pt idx="1">
                  <c:v>46.0</c:v>
                </c:pt>
                <c:pt idx="2">
                  <c:v>10.0</c:v>
                </c:pt>
              </c:numCache>
            </c:numRef>
          </c:val>
        </c:ser>
      </c:pie3DChart>
      <c:spPr>
        <a:noFill/>
        <a:ln w="25400">
          <a:noFill/>
        </a:ln>
      </c:spPr>
    </c:plotArea>
    <c:legend>
      <c:legendPos val="b"/>
      <c:txPr>
        <a:bodyPr/>
        <a:lstStyle/>
        <a:p>
          <a:pPr>
            <a:defRPr lang="en-GB">
              <a:solidFill>
                <a:schemeClr val="tx1"/>
              </a:solidFill>
            </a:defRPr>
          </a:pPr>
          <a:endParaRPr lang="en-US"/>
        </a:p>
      </c:txPr>
    </c:legend>
    <c:plotVisOnly val="1"/>
    <c:dispBlanksAs val="zero"/>
  </c:chart>
  <c:txPr>
    <a:bodyPr/>
    <a:lstStyle/>
    <a:p>
      <a:pPr>
        <a:defRPr sz="1800" b="0" i="0" u="none" strike="noStrike" baseline="0">
          <a:solidFill>
            <a:srgbClr val="000000"/>
          </a:solidFill>
          <a:latin typeface="+mj-lt"/>
          <a:ea typeface="Rockwell"/>
          <a:cs typeface="Rockwel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view3D>
      <c:rotX val="30"/>
      <c:perspective val="30"/>
    </c:view3D>
    <c:plotArea>
      <c:layout/>
      <c:pie3DChart>
        <c:varyColors val="1"/>
        <c:ser>
          <c:idx val="0"/>
          <c:order val="0"/>
          <c:dLbls>
            <c:txPr>
              <a:bodyPr/>
              <a:lstStyle/>
              <a:p>
                <a:pPr>
                  <a:defRPr lang="en-GB"/>
                </a:pPr>
                <a:endParaRPr lang="en-US"/>
              </a:p>
            </c:txPr>
            <c:showPercent val="1"/>
            <c:showLeaderLines val="1"/>
          </c:dLbls>
          <c:cat>
            <c:strRef>
              <c:f>Results!$B$239:$B$241</c:f>
              <c:strCache>
                <c:ptCount val="3"/>
                <c:pt idx="0">
                  <c:v>Ignored it</c:v>
                </c:pt>
                <c:pt idx="1">
                  <c:v>Told her/him to stop</c:v>
                </c:pt>
                <c:pt idx="2">
                  <c:v>Encouraged them to continue</c:v>
                </c:pt>
              </c:strCache>
            </c:strRef>
          </c:cat>
          <c:val>
            <c:numRef>
              <c:f>Results!$E$239:$E$241</c:f>
              <c:numCache>
                <c:formatCode>General</c:formatCode>
                <c:ptCount val="3"/>
                <c:pt idx="0">
                  <c:v>12.0</c:v>
                </c:pt>
                <c:pt idx="1">
                  <c:v>8.0</c:v>
                </c:pt>
                <c:pt idx="2">
                  <c:v>6.0</c:v>
                </c:pt>
              </c:numCache>
            </c:numRef>
          </c:val>
        </c:ser>
      </c:pie3DChart>
      <c:spPr>
        <a:noFill/>
        <a:ln w="25400">
          <a:noFill/>
        </a:ln>
      </c:spPr>
    </c:plotArea>
    <c:legend>
      <c:legendPos val="b"/>
      <c:txPr>
        <a:bodyPr/>
        <a:lstStyle/>
        <a:p>
          <a:pPr>
            <a:defRPr lang="en-GB"/>
          </a:pPr>
          <a:endParaRPr lang="en-US"/>
        </a:p>
      </c:txPr>
    </c:legend>
    <c:plotVisOnly val="1"/>
    <c:dispBlanksAs val="zero"/>
  </c:chart>
  <c:txPr>
    <a:bodyPr/>
    <a:lstStyle/>
    <a:p>
      <a:pPr>
        <a:defRPr sz="1800" b="0" i="0" u="none" strike="noStrike" baseline="0">
          <a:solidFill>
            <a:srgbClr val="000000"/>
          </a:solidFill>
          <a:latin typeface="+mj-lt"/>
          <a:ea typeface="Rockwell"/>
          <a:cs typeface="Rockwel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view3D>
      <c:rotX val="30"/>
      <c:perspective val="30"/>
    </c:view3D>
    <c:plotArea>
      <c:layout/>
      <c:pie3DChart>
        <c:varyColors val="1"/>
        <c:ser>
          <c:idx val="0"/>
          <c:order val="0"/>
          <c:dLbls>
            <c:txPr>
              <a:bodyPr/>
              <a:lstStyle/>
              <a:p>
                <a:pPr>
                  <a:defRPr lang="en-GB"/>
                </a:pPr>
                <a:endParaRPr lang="en-US"/>
              </a:p>
            </c:txPr>
            <c:showPercent val="1"/>
            <c:showLeaderLines val="1"/>
          </c:dLbls>
          <c:cat>
            <c:strRef>
              <c:f>Results!$B$296:$B$299</c:f>
              <c:strCache>
                <c:ptCount val="4"/>
                <c:pt idx="0">
                  <c:v>Yes</c:v>
                </c:pt>
                <c:pt idx="1">
                  <c:v>No</c:v>
                </c:pt>
                <c:pt idx="2">
                  <c:v>It depends</c:v>
                </c:pt>
                <c:pt idx="3">
                  <c:v>No answer given</c:v>
                </c:pt>
              </c:strCache>
            </c:strRef>
          </c:cat>
          <c:val>
            <c:numRef>
              <c:f>Results!$E$296:$E$299</c:f>
              <c:numCache>
                <c:formatCode>General</c:formatCode>
                <c:ptCount val="4"/>
                <c:pt idx="0">
                  <c:v>42.0</c:v>
                </c:pt>
                <c:pt idx="1">
                  <c:v>16.0</c:v>
                </c:pt>
                <c:pt idx="2">
                  <c:v>15.0</c:v>
                </c:pt>
                <c:pt idx="3">
                  <c:v>24.0</c:v>
                </c:pt>
              </c:numCache>
            </c:numRef>
          </c:val>
        </c:ser>
      </c:pie3DChart>
      <c:spPr>
        <a:noFill/>
        <a:ln w="25400">
          <a:noFill/>
        </a:ln>
      </c:spPr>
    </c:plotArea>
    <c:legend>
      <c:legendPos val="b"/>
      <c:txPr>
        <a:bodyPr/>
        <a:lstStyle/>
        <a:p>
          <a:pPr>
            <a:defRPr lang="en-GB">
              <a:solidFill>
                <a:schemeClr val="tx1"/>
              </a:solidFill>
            </a:defRPr>
          </a:pPr>
          <a:endParaRPr lang="en-US"/>
        </a:p>
      </c:txPr>
    </c:legend>
    <c:plotVisOnly val="1"/>
    <c:dispBlanksAs val="zero"/>
  </c:chart>
  <c:txPr>
    <a:bodyPr/>
    <a:lstStyle/>
    <a:p>
      <a:pPr>
        <a:defRPr sz="1800" b="0" i="0" u="none" strike="noStrike" baseline="0">
          <a:solidFill>
            <a:srgbClr val="000000"/>
          </a:solidFill>
          <a:latin typeface="+mj-lt"/>
          <a:ea typeface="Rockwell"/>
          <a:cs typeface="Rockwell"/>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view3D>
      <c:rotX val="30"/>
      <c:perspective val="30"/>
    </c:view3D>
    <c:plotArea>
      <c:layout/>
      <c:pie3DChart>
        <c:varyColors val="1"/>
        <c:ser>
          <c:idx val="0"/>
          <c:order val="0"/>
          <c:dLbls>
            <c:txPr>
              <a:bodyPr/>
              <a:lstStyle/>
              <a:p>
                <a:pPr>
                  <a:defRPr lang="en-GB"/>
                </a:pPr>
                <a:endParaRPr lang="en-US"/>
              </a:p>
            </c:txPr>
            <c:showPercent val="1"/>
            <c:showLeaderLines val="1"/>
          </c:dLbls>
          <c:cat>
            <c:strRef>
              <c:f>Results!$B$331:$B$333</c:f>
              <c:strCache>
                <c:ptCount val="3"/>
                <c:pt idx="0">
                  <c:v>Yes</c:v>
                </c:pt>
                <c:pt idx="1">
                  <c:v>No</c:v>
                </c:pt>
                <c:pt idx="2">
                  <c:v>No answer given</c:v>
                </c:pt>
              </c:strCache>
            </c:strRef>
          </c:cat>
          <c:val>
            <c:numRef>
              <c:f>Results!$E$331:$E$333</c:f>
              <c:numCache>
                <c:formatCode>General</c:formatCode>
                <c:ptCount val="3"/>
                <c:pt idx="0">
                  <c:v>9.0</c:v>
                </c:pt>
                <c:pt idx="1">
                  <c:v>61.0</c:v>
                </c:pt>
                <c:pt idx="2">
                  <c:v>12.0</c:v>
                </c:pt>
              </c:numCache>
            </c:numRef>
          </c:val>
        </c:ser>
      </c:pie3DChart>
      <c:spPr>
        <a:noFill/>
        <a:ln w="25400">
          <a:noFill/>
        </a:ln>
      </c:spPr>
    </c:plotArea>
    <c:legend>
      <c:legendPos val="b"/>
      <c:txPr>
        <a:bodyPr/>
        <a:lstStyle/>
        <a:p>
          <a:pPr>
            <a:defRPr lang="en-GB">
              <a:solidFill>
                <a:schemeClr val="tx1"/>
              </a:solidFill>
            </a:defRPr>
          </a:pPr>
          <a:endParaRPr lang="en-US"/>
        </a:p>
      </c:txPr>
    </c:legend>
    <c:plotVisOnly val="1"/>
    <c:dispBlanksAs val="zero"/>
  </c:chart>
  <c:txPr>
    <a:bodyPr/>
    <a:lstStyle/>
    <a:p>
      <a:pPr>
        <a:defRPr sz="1800" b="0" i="0" u="none" strike="noStrike" baseline="0">
          <a:solidFill>
            <a:srgbClr val="000000"/>
          </a:solidFill>
          <a:latin typeface="+mj-lt"/>
          <a:ea typeface="Rockwell"/>
          <a:cs typeface="Rockwell"/>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view3D>
      <c:rotX val="30"/>
      <c:perspective val="30"/>
    </c:view3D>
    <c:plotArea>
      <c:layout>
        <c:manualLayout>
          <c:layoutTarget val="inner"/>
          <c:xMode val="edge"/>
          <c:yMode val="edge"/>
          <c:x val="0.0497881355932203"/>
          <c:y val="0.0806143874166462"/>
          <c:w val="0.891949152542375"/>
          <c:h val="0.781577154581998"/>
        </c:manualLayout>
      </c:layout>
      <c:pie3DChart>
        <c:varyColors val="1"/>
        <c:ser>
          <c:idx val="0"/>
          <c:order val="0"/>
          <c:dLbls>
            <c:txPr>
              <a:bodyPr/>
              <a:lstStyle/>
              <a:p>
                <a:pPr>
                  <a:defRPr lang="en-GB"/>
                </a:pPr>
                <a:endParaRPr lang="en-US"/>
              </a:p>
            </c:txPr>
            <c:showPercent val="1"/>
            <c:showLeaderLines val="1"/>
          </c:dLbls>
          <c:cat>
            <c:strRef>
              <c:f>Results!$B$404:$B$407</c:f>
              <c:strCache>
                <c:ptCount val="4"/>
                <c:pt idx="0">
                  <c:v>Yes</c:v>
                </c:pt>
                <c:pt idx="1">
                  <c:v>No</c:v>
                </c:pt>
                <c:pt idx="2">
                  <c:v>Not relevant</c:v>
                </c:pt>
                <c:pt idx="3">
                  <c:v>No answer given</c:v>
                </c:pt>
              </c:strCache>
            </c:strRef>
          </c:cat>
          <c:val>
            <c:numRef>
              <c:f>Results!$E$404:$E$407</c:f>
              <c:numCache>
                <c:formatCode>General</c:formatCode>
                <c:ptCount val="4"/>
                <c:pt idx="0">
                  <c:v>22.0</c:v>
                </c:pt>
                <c:pt idx="1">
                  <c:v>38.0</c:v>
                </c:pt>
                <c:pt idx="2">
                  <c:v>10.0</c:v>
                </c:pt>
                <c:pt idx="3">
                  <c:v>12.0</c:v>
                </c:pt>
              </c:numCache>
            </c:numRef>
          </c:val>
        </c:ser>
      </c:pie3DChart>
      <c:spPr>
        <a:noFill/>
        <a:ln w="25400">
          <a:noFill/>
        </a:ln>
      </c:spPr>
    </c:plotArea>
    <c:legend>
      <c:legendPos val="b"/>
      <c:txPr>
        <a:bodyPr/>
        <a:lstStyle/>
        <a:p>
          <a:pPr>
            <a:defRPr lang="en-GB">
              <a:solidFill>
                <a:schemeClr val="tx1"/>
              </a:solidFill>
            </a:defRPr>
          </a:pPr>
          <a:endParaRPr lang="en-US"/>
        </a:p>
      </c:txPr>
    </c:legend>
    <c:plotVisOnly val="1"/>
    <c:dispBlanksAs val="zero"/>
  </c:chart>
  <c:txPr>
    <a:bodyPr/>
    <a:lstStyle/>
    <a:p>
      <a:pPr>
        <a:defRPr sz="1800" b="0" i="0" u="none" strike="noStrike" baseline="0">
          <a:solidFill>
            <a:srgbClr val="000000"/>
          </a:solidFill>
          <a:latin typeface="+mj-lt"/>
          <a:ea typeface="Rockwell"/>
          <a:cs typeface="Rockwell"/>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47E64C-F8EB-469E-BCC3-F7F657BA7E5F}"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US"/>
        </a:p>
      </dgm:t>
    </dgm:pt>
    <dgm:pt modelId="{D02B073B-7DAE-4A08-974C-9099F84AE054}">
      <dgm:prSet phldrT="[Text]"/>
      <dgm:spPr/>
      <dgm:t>
        <a:bodyPr/>
        <a:lstStyle/>
        <a:p>
          <a:endParaRPr lang="en-US" b="1" dirty="0">
            <a:solidFill>
              <a:schemeClr val="tx1"/>
            </a:solidFill>
          </a:endParaRPr>
        </a:p>
      </dgm:t>
    </dgm:pt>
    <dgm:pt modelId="{6608247D-B613-41B2-9854-BAB2DAE501DC}" type="parTrans" cxnId="{DD5894E7-C690-47C8-8A8B-E4779B6BE571}">
      <dgm:prSet/>
      <dgm:spPr/>
      <dgm:t>
        <a:bodyPr/>
        <a:lstStyle/>
        <a:p>
          <a:endParaRPr lang="en-US"/>
        </a:p>
      </dgm:t>
    </dgm:pt>
    <dgm:pt modelId="{B2953129-79A1-4566-9670-70F288820C32}" type="sibTrans" cxnId="{DD5894E7-C690-47C8-8A8B-E4779B6BE571}">
      <dgm:prSet/>
      <dgm:spPr/>
      <dgm:t>
        <a:bodyPr/>
        <a:lstStyle/>
        <a:p>
          <a:endParaRPr lang="en-US"/>
        </a:p>
      </dgm:t>
    </dgm:pt>
    <dgm:pt modelId="{81FC3156-AC7D-4E28-BD68-EF7439A03A58}">
      <dgm:prSet phldrT="[Text]"/>
      <dgm:spPr>
        <a:solidFill>
          <a:srgbClr val="C32D2E"/>
        </a:solidFill>
      </dgm:spPr>
      <dgm:t>
        <a:bodyPr/>
        <a:lstStyle/>
        <a:p>
          <a:endParaRPr lang="en-US" b="1" dirty="0">
            <a:solidFill>
              <a:schemeClr val="bg1"/>
            </a:solidFill>
          </a:endParaRPr>
        </a:p>
      </dgm:t>
    </dgm:pt>
    <dgm:pt modelId="{73D228B4-5452-45BA-8023-B8F12789A45C}" type="parTrans" cxnId="{36A19B44-646B-422C-9045-43A58E9B7EBC}">
      <dgm:prSet/>
      <dgm:spPr/>
      <dgm:t>
        <a:bodyPr/>
        <a:lstStyle/>
        <a:p>
          <a:endParaRPr lang="en-US"/>
        </a:p>
      </dgm:t>
    </dgm:pt>
    <dgm:pt modelId="{19948372-7EA9-42CE-A013-61D0A9D97ED1}" type="sibTrans" cxnId="{36A19B44-646B-422C-9045-43A58E9B7EBC}">
      <dgm:prSet/>
      <dgm:spPr/>
      <dgm:t>
        <a:bodyPr/>
        <a:lstStyle/>
        <a:p>
          <a:endParaRPr lang="en-US"/>
        </a:p>
      </dgm:t>
    </dgm:pt>
    <dgm:pt modelId="{6B4A3AC1-CE12-45ED-917B-58483096B27A}">
      <dgm:prSet phldrT="[Text]"/>
      <dgm:spPr>
        <a:solidFill>
          <a:srgbClr val="84AA33"/>
        </a:solidFill>
      </dgm:spPr>
      <dgm:t>
        <a:bodyPr/>
        <a:lstStyle/>
        <a:p>
          <a:endParaRPr lang="en-US" b="1" dirty="0">
            <a:solidFill>
              <a:schemeClr val="tx1"/>
            </a:solidFill>
          </a:endParaRPr>
        </a:p>
      </dgm:t>
    </dgm:pt>
    <dgm:pt modelId="{2E4BA9FE-A9DC-4204-8D8D-D43E03FC0D38}" type="parTrans" cxnId="{93463EB1-4BC3-45F0-A3A1-0D4DA1BFF18C}">
      <dgm:prSet/>
      <dgm:spPr/>
      <dgm:t>
        <a:bodyPr/>
        <a:lstStyle/>
        <a:p>
          <a:endParaRPr lang="en-US"/>
        </a:p>
      </dgm:t>
    </dgm:pt>
    <dgm:pt modelId="{8085647E-71D2-4D7A-84E4-C6BCB83A37DC}" type="sibTrans" cxnId="{93463EB1-4BC3-45F0-A3A1-0D4DA1BFF18C}">
      <dgm:prSet/>
      <dgm:spPr/>
      <dgm:t>
        <a:bodyPr/>
        <a:lstStyle/>
        <a:p>
          <a:endParaRPr lang="en-US"/>
        </a:p>
      </dgm:t>
    </dgm:pt>
    <dgm:pt modelId="{77E067B6-ABAF-4DAD-81A1-3B1E20D21F70}">
      <dgm:prSet phldrT="[Text]"/>
      <dgm:spPr>
        <a:solidFill>
          <a:srgbClr val="964305"/>
        </a:solidFill>
      </dgm:spPr>
      <dgm:t>
        <a:bodyPr/>
        <a:lstStyle/>
        <a:p>
          <a:endParaRPr lang="en-US" b="1" dirty="0">
            <a:solidFill>
              <a:schemeClr val="bg1"/>
            </a:solidFill>
          </a:endParaRPr>
        </a:p>
      </dgm:t>
    </dgm:pt>
    <dgm:pt modelId="{42C86583-C6FE-4463-A7B3-68E332DCA66B}" type="parTrans" cxnId="{A1AC693B-C364-4FF7-8FCD-DE5B54DDA2C6}">
      <dgm:prSet/>
      <dgm:spPr/>
      <dgm:t>
        <a:bodyPr/>
        <a:lstStyle/>
        <a:p>
          <a:endParaRPr lang="en-US"/>
        </a:p>
      </dgm:t>
    </dgm:pt>
    <dgm:pt modelId="{E10843FB-3246-4FB3-B34A-C481F1BD928C}" type="sibTrans" cxnId="{A1AC693B-C364-4FF7-8FCD-DE5B54DDA2C6}">
      <dgm:prSet/>
      <dgm:spPr/>
      <dgm:t>
        <a:bodyPr/>
        <a:lstStyle/>
        <a:p>
          <a:endParaRPr lang="en-US"/>
        </a:p>
      </dgm:t>
    </dgm:pt>
    <dgm:pt modelId="{75DDE28E-5A89-4CBE-A662-E5444E543451}" type="pres">
      <dgm:prSet presAssocID="{8F47E64C-F8EB-469E-BCC3-F7F657BA7E5F}" presName="Name0" presStyleCnt="0">
        <dgm:presLayoutVars>
          <dgm:chMax val="7"/>
          <dgm:resizeHandles val="exact"/>
        </dgm:presLayoutVars>
      </dgm:prSet>
      <dgm:spPr/>
      <dgm:t>
        <a:bodyPr/>
        <a:lstStyle/>
        <a:p>
          <a:endParaRPr lang="en-US"/>
        </a:p>
      </dgm:t>
    </dgm:pt>
    <dgm:pt modelId="{6FA51D12-F247-438D-9BFD-DEEA38A051A7}" type="pres">
      <dgm:prSet presAssocID="{8F47E64C-F8EB-469E-BCC3-F7F657BA7E5F}" presName="comp1" presStyleCnt="0"/>
      <dgm:spPr/>
    </dgm:pt>
    <dgm:pt modelId="{6562019B-D63E-446E-BEF7-50F748D741C6}" type="pres">
      <dgm:prSet presAssocID="{8F47E64C-F8EB-469E-BCC3-F7F657BA7E5F}" presName="circle1" presStyleLbl="node1" presStyleIdx="0" presStyleCnt="4" custLinFactNeighborX="11111"/>
      <dgm:spPr/>
      <dgm:t>
        <a:bodyPr/>
        <a:lstStyle/>
        <a:p>
          <a:endParaRPr lang="en-US"/>
        </a:p>
      </dgm:t>
    </dgm:pt>
    <dgm:pt modelId="{D1561EC3-6431-460A-91C0-383C2F3C6952}" type="pres">
      <dgm:prSet presAssocID="{8F47E64C-F8EB-469E-BCC3-F7F657BA7E5F}" presName="c1text" presStyleLbl="node1" presStyleIdx="0" presStyleCnt="4">
        <dgm:presLayoutVars>
          <dgm:bulletEnabled val="1"/>
        </dgm:presLayoutVars>
      </dgm:prSet>
      <dgm:spPr/>
      <dgm:t>
        <a:bodyPr/>
        <a:lstStyle/>
        <a:p>
          <a:endParaRPr lang="en-US"/>
        </a:p>
      </dgm:t>
    </dgm:pt>
    <dgm:pt modelId="{1ED29312-FC5F-4829-992F-4A8EAD858124}" type="pres">
      <dgm:prSet presAssocID="{8F47E64C-F8EB-469E-BCC3-F7F657BA7E5F}" presName="comp2" presStyleCnt="0"/>
      <dgm:spPr/>
    </dgm:pt>
    <dgm:pt modelId="{F9ACA789-DC2E-40B4-9167-A09014D2491E}" type="pres">
      <dgm:prSet presAssocID="{8F47E64C-F8EB-469E-BCC3-F7F657BA7E5F}" presName="circle2" presStyleLbl="node1" presStyleIdx="1" presStyleCnt="4" custLinFactNeighborX="13889"/>
      <dgm:spPr/>
      <dgm:t>
        <a:bodyPr/>
        <a:lstStyle/>
        <a:p>
          <a:endParaRPr lang="en-US"/>
        </a:p>
      </dgm:t>
    </dgm:pt>
    <dgm:pt modelId="{748FC7A1-890B-4F95-B37B-2876F4D8CF65}" type="pres">
      <dgm:prSet presAssocID="{8F47E64C-F8EB-469E-BCC3-F7F657BA7E5F}" presName="c2text" presStyleLbl="node1" presStyleIdx="1" presStyleCnt="4">
        <dgm:presLayoutVars>
          <dgm:bulletEnabled val="1"/>
        </dgm:presLayoutVars>
      </dgm:prSet>
      <dgm:spPr/>
      <dgm:t>
        <a:bodyPr/>
        <a:lstStyle/>
        <a:p>
          <a:endParaRPr lang="en-US"/>
        </a:p>
      </dgm:t>
    </dgm:pt>
    <dgm:pt modelId="{647ED7AD-907B-479F-B49C-6EFA9B6677D9}" type="pres">
      <dgm:prSet presAssocID="{8F47E64C-F8EB-469E-BCC3-F7F657BA7E5F}" presName="comp3" presStyleCnt="0"/>
      <dgm:spPr/>
    </dgm:pt>
    <dgm:pt modelId="{154F1D9A-5ADB-4BB7-A516-88C0003C1ABE}" type="pres">
      <dgm:prSet presAssocID="{8F47E64C-F8EB-469E-BCC3-F7F657BA7E5F}" presName="circle3" presStyleLbl="node1" presStyleIdx="2" presStyleCnt="4" custLinFactNeighborX="18519"/>
      <dgm:spPr/>
      <dgm:t>
        <a:bodyPr/>
        <a:lstStyle/>
        <a:p>
          <a:endParaRPr lang="en-US"/>
        </a:p>
      </dgm:t>
    </dgm:pt>
    <dgm:pt modelId="{CD60B35E-7001-4709-8AA3-B949BE13DDC5}" type="pres">
      <dgm:prSet presAssocID="{8F47E64C-F8EB-469E-BCC3-F7F657BA7E5F}" presName="c3text" presStyleLbl="node1" presStyleIdx="2" presStyleCnt="4">
        <dgm:presLayoutVars>
          <dgm:bulletEnabled val="1"/>
        </dgm:presLayoutVars>
      </dgm:prSet>
      <dgm:spPr/>
      <dgm:t>
        <a:bodyPr/>
        <a:lstStyle/>
        <a:p>
          <a:endParaRPr lang="en-US"/>
        </a:p>
      </dgm:t>
    </dgm:pt>
    <dgm:pt modelId="{F4B5EFEE-4B67-4BF7-A01C-AA7650FDE74A}" type="pres">
      <dgm:prSet presAssocID="{8F47E64C-F8EB-469E-BCC3-F7F657BA7E5F}" presName="comp4" presStyleCnt="0"/>
      <dgm:spPr/>
    </dgm:pt>
    <dgm:pt modelId="{A6429D3F-0815-487F-A3AA-5EE7385D4714}" type="pres">
      <dgm:prSet presAssocID="{8F47E64C-F8EB-469E-BCC3-F7F657BA7E5F}" presName="circle4" presStyleLbl="node1" presStyleIdx="3" presStyleCnt="4" custLinFactNeighborX="27778"/>
      <dgm:spPr/>
      <dgm:t>
        <a:bodyPr/>
        <a:lstStyle/>
        <a:p>
          <a:endParaRPr lang="en-US"/>
        </a:p>
      </dgm:t>
    </dgm:pt>
    <dgm:pt modelId="{47083168-E880-47C5-8623-309F19433D11}" type="pres">
      <dgm:prSet presAssocID="{8F47E64C-F8EB-469E-BCC3-F7F657BA7E5F}" presName="c4text" presStyleLbl="node1" presStyleIdx="3" presStyleCnt="4">
        <dgm:presLayoutVars>
          <dgm:bulletEnabled val="1"/>
        </dgm:presLayoutVars>
      </dgm:prSet>
      <dgm:spPr/>
      <dgm:t>
        <a:bodyPr/>
        <a:lstStyle/>
        <a:p>
          <a:endParaRPr lang="en-US"/>
        </a:p>
      </dgm:t>
    </dgm:pt>
  </dgm:ptLst>
  <dgm:cxnLst>
    <dgm:cxn modelId="{DD5894E7-C690-47C8-8A8B-E4779B6BE571}" srcId="{8F47E64C-F8EB-469E-BCC3-F7F657BA7E5F}" destId="{D02B073B-7DAE-4A08-974C-9099F84AE054}" srcOrd="0" destOrd="0" parTransId="{6608247D-B613-41B2-9854-BAB2DAE501DC}" sibTransId="{B2953129-79A1-4566-9670-70F288820C32}"/>
    <dgm:cxn modelId="{D22CE623-2F4A-4A43-A529-54C91A9737A2}" type="presOf" srcId="{D02B073B-7DAE-4A08-974C-9099F84AE054}" destId="{D1561EC3-6431-460A-91C0-383C2F3C6952}" srcOrd="1" destOrd="0" presId="urn:microsoft.com/office/officeart/2005/8/layout/venn2"/>
    <dgm:cxn modelId="{29C2D620-7DDF-4383-BD7B-29452A88A9DD}" type="presOf" srcId="{77E067B6-ABAF-4DAD-81A1-3B1E20D21F70}" destId="{47083168-E880-47C5-8623-309F19433D11}" srcOrd="1" destOrd="0" presId="urn:microsoft.com/office/officeart/2005/8/layout/venn2"/>
    <dgm:cxn modelId="{A9BD7F0D-A9E9-4F87-AD5A-A684AF7E92BC}" type="presOf" srcId="{81FC3156-AC7D-4E28-BD68-EF7439A03A58}" destId="{F9ACA789-DC2E-40B4-9167-A09014D2491E}" srcOrd="0" destOrd="0" presId="urn:microsoft.com/office/officeart/2005/8/layout/venn2"/>
    <dgm:cxn modelId="{36A19B44-646B-422C-9045-43A58E9B7EBC}" srcId="{8F47E64C-F8EB-469E-BCC3-F7F657BA7E5F}" destId="{81FC3156-AC7D-4E28-BD68-EF7439A03A58}" srcOrd="1" destOrd="0" parTransId="{73D228B4-5452-45BA-8023-B8F12789A45C}" sibTransId="{19948372-7EA9-42CE-A013-61D0A9D97ED1}"/>
    <dgm:cxn modelId="{A1AC693B-C364-4FF7-8FCD-DE5B54DDA2C6}" srcId="{8F47E64C-F8EB-469E-BCC3-F7F657BA7E5F}" destId="{77E067B6-ABAF-4DAD-81A1-3B1E20D21F70}" srcOrd="3" destOrd="0" parTransId="{42C86583-C6FE-4463-A7B3-68E332DCA66B}" sibTransId="{E10843FB-3246-4FB3-B34A-C481F1BD928C}"/>
    <dgm:cxn modelId="{23AD2923-7310-4241-AF3E-02E4F88CBE42}" type="presOf" srcId="{8F47E64C-F8EB-469E-BCC3-F7F657BA7E5F}" destId="{75DDE28E-5A89-4CBE-A662-E5444E543451}" srcOrd="0" destOrd="0" presId="urn:microsoft.com/office/officeart/2005/8/layout/venn2"/>
    <dgm:cxn modelId="{6BFC156D-3B3C-4F42-8398-FD865698F824}" type="presOf" srcId="{D02B073B-7DAE-4A08-974C-9099F84AE054}" destId="{6562019B-D63E-446E-BEF7-50F748D741C6}" srcOrd="0" destOrd="0" presId="urn:microsoft.com/office/officeart/2005/8/layout/venn2"/>
    <dgm:cxn modelId="{C9C066BF-A683-4BA2-86CF-F534A3CBBF58}" type="presOf" srcId="{81FC3156-AC7D-4E28-BD68-EF7439A03A58}" destId="{748FC7A1-890B-4F95-B37B-2876F4D8CF65}" srcOrd="1" destOrd="0" presId="urn:microsoft.com/office/officeart/2005/8/layout/venn2"/>
    <dgm:cxn modelId="{93463EB1-4BC3-45F0-A3A1-0D4DA1BFF18C}" srcId="{8F47E64C-F8EB-469E-BCC3-F7F657BA7E5F}" destId="{6B4A3AC1-CE12-45ED-917B-58483096B27A}" srcOrd="2" destOrd="0" parTransId="{2E4BA9FE-A9DC-4204-8D8D-D43E03FC0D38}" sibTransId="{8085647E-71D2-4D7A-84E4-C6BCB83A37DC}"/>
    <dgm:cxn modelId="{88C2A835-FAC6-493C-8903-61A2F54008C4}" type="presOf" srcId="{77E067B6-ABAF-4DAD-81A1-3B1E20D21F70}" destId="{A6429D3F-0815-487F-A3AA-5EE7385D4714}" srcOrd="0" destOrd="0" presId="urn:microsoft.com/office/officeart/2005/8/layout/venn2"/>
    <dgm:cxn modelId="{E4073E7C-1581-4D69-B9C9-77C1569EF204}" type="presOf" srcId="{6B4A3AC1-CE12-45ED-917B-58483096B27A}" destId="{CD60B35E-7001-4709-8AA3-B949BE13DDC5}" srcOrd="1" destOrd="0" presId="urn:microsoft.com/office/officeart/2005/8/layout/venn2"/>
    <dgm:cxn modelId="{71BE7BE3-35BF-4932-B04E-8D14D9A04C69}" type="presOf" srcId="{6B4A3AC1-CE12-45ED-917B-58483096B27A}" destId="{154F1D9A-5ADB-4BB7-A516-88C0003C1ABE}" srcOrd="0" destOrd="0" presId="urn:microsoft.com/office/officeart/2005/8/layout/venn2"/>
    <dgm:cxn modelId="{CA52FB43-55A1-4BA6-8290-1CDEF76D094A}" type="presParOf" srcId="{75DDE28E-5A89-4CBE-A662-E5444E543451}" destId="{6FA51D12-F247-438D-9BFD-DEEA38A051A7}" srcOrd="0" destOrd="0" presId="urn:microsoft.com/office/officeart/2005/8/layout/venn2"/>
    <dgm:cxn modelId="{07876D2D-F1FF-4E6B-9707-5E2EA6639E6C}" type="presParOf" srcId="{6FA51D12-F247-438D-9BFD-DEEA38A051A7}" destId="{6562019B-D63E-446E-BEF7-50F748D741C6}" srcOrd="0" destOrd="0" presId="urn:microsoft.com/office/officeart/2005/8/layout/venn2"/>
    <dgm:cxn modelId="{3ED45754-74C5-4EC5-8249-EC1327B5E7BA}" type="presParOf" srcId="{6FA51D12-F247-438D-9BFD-DEEA38A051A7}" destId="{D1561EC3-6431-460A-91C0-383C2F3C6952}" srcOrd="1" destOrd="0" presId="urn:microsoft.com/office/officeart/2005/8/layout/venn2"/>
    <dgm:cxn modelId="{13BEBF99-C010-4EBA-98EF-D264F9819E09}" type="presParOf" srcId="{75DDE28E-5A89-4CBE-A662-E5444E543451}" destId="{1ED29312-FC5F-4829-992F-4A8EAD858124}" srcOrd="1" destOrd="0" presId="urn:microsoft.com/office/officeart/2005/8/layout/venn2"/>
    <dgm:cxn modelId="{838923A3-5F7C-447E-888B-5BE8C52C7A7D}" type="presParOf" srcId="{1ED29312-FC5F-4829-992F-4A8EAD858124}" destId="{F9ACA789-DC2E-40B4-9167-A09014D2491E}" srcOrd="0" destOrd="0" presId="urn:microsoft.com/office/officeart/2005/8/layout/venn2"/>
    <dgm:cxn modelId="{883F8607-015A-42D1-9030-A7EA81C2FFAA}" type="presParOf" srcId="{1ED29312-FC5F-4829-992F-4A8EAD858124}" destId="{748FC7A1-890B-4F95-B37B-2876F4D8CF65}" srcOrd="1" destOrd="0" presId="urn:microsoft.com/office/officeart/2005/8/layout/venn2"/>
    <dgm:cxn modelId="{086DE505-252C-4153-9CED-434F295860BD}" type="presParOf" srcId="{75DDE28E-5A89-4CBE-A662-E5444E543451}" destId="{647ED7AD-907B-479F-B49C-6EFA9B6677D9}" srcOrd="2" destOrd="0" presId="urn:microsoft.com/office/officeart/2005/8/layout/venn2"/>
    <dgm:cxn modelId="{8A97E99F-7900-4178-BDFB-0753E9CD1200}" type="presParOf" srcId="{647ED7AD-907B-479F-B49C-6EFA9B6677D9}" destId="{154F1D9A-5ADB-4BB7-A516-88C0003C1ABE}" srcOrd="0" destOrd="0" presId="urn:microsoft.com/office/officeart/2005/8/layout/venn2"/>
    <dgm:cxn modelId="{424D177D-EC53-452C-ABFF-734D4B53C75C}" type="presParOf" srcId="{647ED7AD-907B-479F-B49C-6EFA9B6677D9}" destId="{CD60B35E-7001-4709-8AA3-B949BE13DDC5}" srcOrd="1" destOrd="0" presId="urn:microsoft.com/office/officeart/2005/8/layout/venn2"/>
    <dgm:cxn modelId="{C4797BE6-4FEA-4CED-8E4B-1A34AF40088A}" type="presParOf" srcId="{75DDE28E-5A89-4CBE-A662-E5444E543451}" destId="{F4B5EFEE-4B67-4BF7-A01C-AA7650FDE74A}" srcOrd="3" destOrd="0" presId="urn:microsoft.com/office/officeart/2005/8/layout/venn2"/>
    <dgm:cxn modelId="{CD7A3104-4A07-45BC-B155-72D30327B5CA}" type="presParOf" srcId="{F4B5EFEE-4B67-4BF7-A01C-AA7650FDE74A}" destId="{A6429D3F-0815-487F-A3AA-5EE7385D4714}" srcOrd="0" destOrd="0" presId="urn:microsoft.com/office/officeart/2005/8/layout/venn2"/>
    <dgm:cxn modelId="{1281EE9A-F029-4D38-82BA-8988290356A5}" type="presParOf" srcId="{F4B5EFEE-4B67-4BF7-A01C-AA7650FDE74A}" destId="{47083168-E880-47C5-8623-309F19433D11}"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724FE6-0FD0-4EC9-B9B9-BD37EDC5B9D7}" type="datetimeFigureOut">
              <a:rPr lang="en-US" smtClean="0"/>
              <a:pPr/>
              <a:t>3/3/14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583544-F20B-456F-82A5-5788B04DB51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1BFB5F-DBA1-4F39-B191-6DDE13C74A6F}" type="slidenum">
              <a:rPr lang="en-GB" smtClean="0"/>
              <a:pPr/>
              <a:t>4</a:t>
            </a:fld>
            <a:endParaRPr lang="en-GB"/>
          </a:p>
        </p:txBody>
      </p:sp>
    </p:spTree>
    <p:extLst>
      <p:ext uri="{BB962C8B-B14F-4D97-AF65-F5344CB8AC3E}">
        <p14:creation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3891835595"/>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p:sp>
      <p:sp>
        <p:nvSpPr>
          <p:cNvPr id="21506" name="Rectangle 2"/>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p:sp>
      <p:sp>
        <p:nvSpPr>
          <p:cNvPr id="21506" name="Rectangle 2"/>
          <p:cNvSpPr>
            <a:spLocks noGrp="1" noChangeArrowheads="1"/>
          </p:cNvSpPr>
          <p:nvPr>
            <p:ph type="body" idx="1"/>
          </p:nvPr>
        </p:nvSpPr>
        <p:spPr/>
        <p:txBody>
          <a:bodyPr/>
          <a:lstStyle/>
          <a:p>
            <a:r>
              <a:rPr lang="en-US"/>
              <a:t>Now I come to the main point of my use of this story. As some of you know, I am a psychotherapist, who specializes in the treatment of sexual addiction, sexual sin--it doesn't matter what one calls it. Most of the time, I am contacted because someone has been caught in sexual sin and is in trouble. He is in a state described in the 1st Step of AA, being totally powerless over the behavior and whose life has become totally unmanageable. I find this work to be challenging, to say the least, but rewarding, because real solutions are possible. What I really would like, however, would be to help folks avoid the problem before they become a train wreck. So, my question regarding the David/Bathsheba story is this: Could it have been prevented? [click to slide 13]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D8AE5-4DBA-4402-8F68-52E975A0C2AD}" type="slidenum">
              <a:rPr lang="en-US" smtClean="0"/>
              <a:pPr/>
              <a:t>39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p:sp>
      <p:sp>
        <p:nvSpPr>
          <p:cNvPr id="21506" name="Rectangle 2"/>
          <p:cNvSpPr>
            <a:spLocks noGrp="1" noChangeArrowheads="1"/>
          </p:cNvSpPr>
          <p:nvPr>
            <p:ph type="body" idx="1"/>
          </p:nvPr>
        </p:nvSpPr>
        <p:spPr/>
        <p:txBody>
          <a:bodyPr/>
          <a:lstStyle/>
          <a:p>
            <a:r>
              <a:rPr lang="en-US"/>
              <a:t>Now I come to the main point of my use of this story. As some of you know, I am a psychotherapist, who specializes in the treatment of sexual addiction, sexual sin--it doesn't matter what one calls it. Most of the time, I am contacted because someone has been caught in sexual sin and is in trouble. He is in a state described in the 1st Step of AA, being totally powerless over the behavior and whose life has become totally unmanageable. I find this work to be challenging, to say the least, but rewarding, because real solutions are possible. What I really would like, however, would be to help folks avoid the problem before they become a train wreck. So, my question regarding the David/Bathsheba story is this: Could it have been prevented? [click to slide 13]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p:sp>
      <p:sp>
        <p:nvSpPr>
          <p:cNvPr id="21506" name="Rectangle 2"/>
          <p:cNvSpPr>
            <a:spLocks noGrp="1" noChangeArrowheads="1"/>
          </p:cNvSpPr>
          <p:nvPr>
            <p:ph type="body" idx="1"/>
          </p:nvPr>
        </p:nvSpPr>
        <p:spPr/>
        <p:txBody>
          <a:bodyPr/>
          <a:lstStyle/>
          <a:p>
            <a:r>
              <a:rPr lang="en-US"/>
              <a:t>Now I come to the main point of my use of this story. As some of you know, I am a psychotherapist, who specializes in the treatment of sexual addiction, sexual sin--it doesn't matter what one calls it. Most of the time, I am contacted because someone has been caught in sexual sin and is in trouble. He is in a state described in the 1st Step of AA, being totally powerless over the behavior and whose life has become totally unmanageable. I find this work to be challenging, to say the least, but rewarding, because real solutions are possible. What I really would like, however, would be to help folks avoid the problem before they become a train wreck. So, my question regarding the David/Bathsheba story is this: Could it have been prevented? [click to slide 13]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Rectangle 1"/>
          <p:cNvSpPr>
            <a:spLocks noGrp="1" noRot="1" noChangeAspect="1" noChangeArrowheads="1"/>
          </p:cNvSpPr>
          <p:nvPr>
            <p:ph type="sldImg"/>
          </p:nvPr>
        </p:nvSpPr>
        <p:spPr/>
      </p:sp>
      <p:sp>
        <p:nvSpPr>
          <p:cNvPr id="25602" name="Rectangle 2"/>
          <p:cNvSpPr>
            <a:spLocks noGrp="1" noChangeArrowheads="1"/>
          </p:cNvSpPr>
          <p:nvPr>
            <p:ph type="body" idx="1"/>
          </p:nvPr>
        </p:nvSpPr>
        <p:spPr/>
        <p:txBody>
          <a:bodyPr/>
          <a:lstStyle/>
          <a:p>
            <a:r>
              <a:rPr lang="en-US"/>
              <a:t>Now I come to the main point of my use of this story. As some of you know, I am a psychotherapist, who specializes in the treatment of sexual addiction, sexual sin--it doesn't matter what one calls it. Most of the time, I am contacted because someone has been caught in sexual sin and is in trouble. He is in a state described in the 1st Step of AA, being totally powerless over the behavior and whose life has become totally unmanageable. I find this work to be challenging, to say the least, but rewarding, because real solutions are possible. What I really would like, however, would be to help folks avoid the problem before they become a train wreck. So, my question regarding the David/Bathsheba story is this: Could it have been prevented? [click to slide 13]</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D8AE5-4DBA-4402-8F68-52E975A0C2AD}" type="slidenum">
              <a:rPr lang="en-US" smtClean="0"/>
              <a:pPr/>
              <a:t>43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D8AE5-4DBA-4402-8F68-52E975A0C2AD}" type="slidenum">
              <a:rPr lang="en-US" smtClean="0"/>
              <a:pPr/>
              <a:t>44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D8AE5-4DBA-4402-8F68-52E975A0C2AD}" type="slidenum">
              <a:rPr lang="en-US" smtClean="0"/>
              <a:pPr/>
              <a:t>45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p:sp>
      <p:sp>
        <p:nvSpPr>
          <p:cNvPr id="21506" name="Rectangle 2"/>
          <p:cNvSpPr>
            <a:spLocks noGrp="1" noChangeArrowheads="1"/>
          </p:cNvSpPr>
          <p:nvPr>
            <p:ph type="body" idx="1"/>
          </p:nvPr>
        </p:nvSpPr>
        <p:spPr/>
        <p:txBody>
          <a:bodyPr/>
          <a:lstStyle/>
          <a:p>
            <a:r>
              <a:rPr lang="en-US" dirty="0"/>
              <a:t>Now I come to the main point of my use of this story. As some of you know, I am a psychotherapist, who specializes in the treatment of sexual addiction, sexual sin--it doesn't matter what one calls it. Most of the time, I am contacted because someone has been caught in sexual sin and is in trouble. He is in a state described in the 1st Step of AA, being totally powerless over the behavior and whose life has become totally unmanageable. I find this work to be challenging, to say the least, but rewarding, because real solutions are possible. What I really would like, however, would be to help folks avoid the problem before they become a train wreck. So, my question regarding the David/Bathsheba story is this: Could it have been prevented? [click to slide 13]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9" name="Rectangle 1"/>
          <p:cNvSpPr>
            <a:spLocks noGrp="1" noRot="1" noChangeAspect="1" noChangeArrowheads="1"/>
          </p:cNvSpPr>
          <p:nvPr>
            <p:ph type="sldImg"/>
          </p:nvPr>
        </p:nvSpPr>
        <p:spPr/>
      </p:sp>
      <p:sp>
        <p:nvSpPr>
          <p:cNvPr id="7170" name="Rectangle 2"/>
          <p:cNvSpPr>
            <a:spLocks noGrp="1" noChangeArrowheads="1"/>
          </p:cNvSpPr>
          <p:nvPr>
            <p:ph type="body" idx="1"/>
          </p:nvPr>
        </p:nvSpPr>
        <p:spPr/>
        <p:txBody>
          <a:bodyPr/>
          <a:lstStyle/>
          <a:p>
            <a:r>
              <a:rPr lang="en-US"/>
              <a:t>My text this morning is found in 2 Samuel 11. It's a story familiar to all of you; the tragic tale of David's moral failure and it's consequences. Let me read this slightly abridged account.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p:sp>
      <p:sp>
        <p:nvSpPr>
          <p:cNvPr id="21506" name="Rectangle 2"/>
          <p:cNvSpPr>
            <a:spLocks noGrp="1" noChangeArrowheads="1"/>
          </p:cNvSpPr>
          <p:nvPr>
            <p:ph type="body" idx="1"/>
          </p:nvPr>
        </p:nvSpPr>
        <p:spPr/>
        <p:txBody>
          <a:bodyPr/>
          <a:lstStyle/>
          <a:p>
            <a:r>
              <a:rPr lang="en-US"/>
              <a:t>Now I come to the main point of my use of this story. As some of you know, I am a psychotherapist, who specializes in the treatment of sexual addiction, sexual sin--it doesn't matter what one calls it. Most of the time, I am contacted because someone has been caught in sexual sin and is in trouble. He is in a state described in the 1st Step of AA, being totally powerless over the behavior and whose life has become totally unmanageable. I find this work to be challenging, to say the least, but rewarding, because real solutions are possible. What I really would like, however, would be to help folks avoid the problem before they become a train wreck. So, my question regarding the David/Bathsheba story is this: Could it have been prevented? [click to slide 13]</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p:sp>
      <p:sp>
        <p:nvSpPr>
          <p:cNvPr id="21506" name="Rectangle 2"/>
          <p:cNvSpPr>
            <a:spLocks noGrp="1" noChangeArrowheads="1"/>
          </p:cNvSpPr>
          <p:nvPr>
            <p:ph type="body" idx="1"/>
          </p:nvPr>
        </p:nvSpPr>
        <p:spPr/>
        <p:txBody>
          <a:bodyPr/>
          <a:lstStyle/>
          <a:p>
            <a:r>
              <a:rPr lang="en-US"/>
              <a:t>Now I come to the main point of my use of this story. As some of you know, I am a psychotherapist, who specializes in the treatment of sexual addiction, sexual sin--it doesn't matter what one calls it. Most of the time, I am contacted because someone has been caught in sexual sin and is in trouble. He is in a state described in the 1st Step of AA, being totally powerless over the behavior and whose life has become totally unmanageable. I find this work to be challenging, to say the least, but rewarding, because real solutions are possible. What I really would like, however, would be to help folks avoid the problem before they become a train wreck. So, my question regarding the David/Bathsheba story is this: Could it have been prevented? [click to slide 13]</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p:sp>
      <p:sp>
        <p:nvSpPr>
          <p:cNvPr id="21506" name="Rectangle 2"/>
          <p:cNvSpPr>
            <a:spLocks noGrp="1" noChangeArrowheads="1"/>
          </p:cNvSpPr>
          <p:nvPr>
            <p:ph type="body" idx="1"/>
          </p:nvPr>
        </p:nvSpPr>
        <p:spPr/>
        <p:txBody>
          <a:bodyPr/>
          <a:lstStyle/>
          <a:p>
            <a:r>
              <a:rPr lang="en-US"/>
              <a:t>Now I come to the main point of my use of this story. As some of you know, I am a psychotherapist, who specializes in the treatment of sexual addiction, sexual sin--it doesn't matter what one calls it. Most of the time, I am contacted because someone has been caught in sexual sin and is in trouble. He is in a state described in the 1st Step of AA, being totally powerless over the behavior and whose life has become totally unmanageable. I find this work to be challenging, to say the least, but rewarding, because real solutions are possible. What I really would like, however, would be to help folks avoid the problem before they become a train wreck. So, my question regarding the David/Bathsheba story is this: Could it have been prevented? [click to slide 13]</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D8AE5-4DBA-4402-8F68-52E975A0C2AD}" type="slidenum">
              <a:rPr lang="en-US" smtClean="0"/>
              <a:pPr/>
              <a:t>50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D8AE5-4DBA-4402-8F68-52E975A0C2AD}" type="slidenum">
              <a:rPr lang="en-US" smtClean="0"/>
              <a:pPr/>
              <a:t>51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D8AE5-4DBA-4402-8F68-52E975A0C2AD}" type="slidenum">
              <a:rPr lang="en-US" smtClean="0"/>
              <a:pPr/>
              <a:t>52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D8AE5-4DBA-4402-8F68-52E975A0C2AD}" type="slidenum">
              <a:rPr lang="en-US" smtClean="0"/>
              <a:pPr/>
              <a:t>53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D8AE5-4DBA-4402-8F68-52E975A0C2AD}" type="slidenum">
              <a:rPr lang="en-US" smtClean="0"/>
              <a:pPr/>
              <a:t>54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9" name="Rectangle 1"/>
          <p:cNvSpPr>
            <a:spLocks noGrp="1" noRot="1" noChangeAspect="1" noChangeArrowheads="1"/>
          </p:cNvSpPr>
          <p:nvPr>
            <p:ph type="sldImg"/>
          </p:nvPr>
        </p:nvSpPr>
        <p:spPr/>
      </p:sp>
      <p:sp>
        <p:nvSpPr>
          <p:cNvPr id="7170" name="Rectangle 2"/>
          <p:cNvSpPr>
            <a:spLocks noGrp="1" noChangeArrowheads="1"/>
          </p:cNvSpPr>
          <p:nvPr>
            <p:ph type="body" idx="1"/>
          </p:nvPr>
        </p:nvSpPr>
        <p:spPr/>
        <p:txBody>
          <a:bodyPr/>
          <a:lstStyle/>
          <a:p>
            <a:r>
              <a:rPr lang="en-US"/>
              <a:t>My text this morning is found in 2 Samuel 11. It's a story familiar to all of you; the tragic tale of David's moral failure and it's consequences. Let me read this slightly abridged account.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p:sp>
      <p:sp>
        <p:nvSpPr>
          <p:cNvPr id="13314" name="Rectangle 2"/>
          <p:cNvSpPr>
            <a:spLocks noGrp="1" noChangeArrowheads="1"/>
          </p:cNvSpPr>
          <p:nvPr>
            <p:ph type="body" idx="1"/>
          </p:nvPr>
        </p:nvSpPr>
        <p:spPr/>
        <p:txBody>
          <a:bodyPr/>
          <a:lstStyle/>
          <a:p>
            <a:r>
              <a:rPr lang="en-US"/>
              <a:t>I want to make two brief points about this passage before I get to the main point of my message.</a:t>
            </a:r>
          </a:p>
          <a:p>
            <a:r>
              <a:rPr lang="en-US"/>
              <a:t>1. I would like to summarize the consequences of David's actions--I want to break down the consequences according to two distinct phases of this story. (1) The first phase is described in verses 1-14: David's lust, leading to seduction and adultery, and (2) the second phase described in verses 15-27: David's cover-up. Two separate sins, but sins that almost always go together. One never commits sexual sin without following that with the sin of deceit, motivated by seeking to avoid responsibility. So let's look at the lists of consequences.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1"/>
          <p:cNvSpPr>
            <a:spLocks noGrp="1" noRot="1" noChangeAspect="1" noChangeArrowheads="1"/>
          </p:cNvSpPr>
          <p:nvPr>
            <p:ph type="sldImg"/>
          </p:nvPr>
        </p:nvSpPr>
        <p:spPr/>
      </p:sp>
      <p:sp>
        <p:nvSpPr>
          <p:cNvPr id="15362" name="Rectangle 2"/>
          <p:cNvSpPr>
            <a:spLocks noGrp="1" noChangeArrowheads="1"/>
          </p:cNvSpPr>
          <p:nvPr>
            <p:ph type="body" idx="1"/>
          </p:nvPr>
        </p:nvSpPr>
        <p:spPr/>
        <p:txBody>
          <a:bodyPr/>
          <a:lstStyle/>
          <a:p>
            <a:r>
              <a:rPr lang="en-US" dirty="0"/>
              <a:t>[Read 1st 3 points without comment]</a:t>
            </a:r>
          </a:p>
          <a:p>
            <a:r>
              <a:rPr lang="en-US" dirty="0" smtClean="0"/>
              <a:t>This is a very difficult </a:t>
            </a:r>
            <a:r>
              <a:rPr lang="en-US" dirty="0" err="1" smtClean="0"/>
              <a:t>passageDo</a:t>
            </a:r>
            <a:r>
              <a:rPr lang="en-US" dirty="0" smtClean="0"/>
              <a:t> </a:t>
            </a:r>
            <a:r>
              <a:rPr lang="en-US" dirty="0"/>
              <a:t>you know the significance of David's learning of who Bathsheba was? It is extremely eye-opening. She was not only the wife of Uriah, who was a member of David's Mighty Men--30 of his most elite fighting men! (He had to have personally known all 30.)  She was also the daughter of </a:t>
            </a:r>
            <a:r>
              <a:rPr lang="en-US" dirty="0" err="1"/>
              <a:t>Eliam</a:t>
            </a:r>
            <a:r>
              <a:rPr lang="en-US" dirty="0"/>
              <a:t>, who was also one of the 30 most loyal and trusted protectors of Israel and of David himself. Moreover, she was the grand-daughter of </a:t>
            </a:r>
            <a:r>
              <a:rPr lang="en-US" dirty="0" err="1"/>
              <a:t>Ahitophel</a:t>
            </a:r>
            <a:r>
              <a:rPr lang="en-US" dirty="0"/>
              <a:t>, who was one of David's most trusted advisors. One would like to think that he would have paused and asked himself, do I really want to betray 3 of the most valued people in my life? But he did not, he blew right past that boundary.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1"/>
          <p:cNvSpPr>
            <a:spLocks noGrp="1" noRot="1" noChangeAspect="1" noChangeArrowheads="1"/>
          </p:cNvSpPr>
          <p:nvPr>
            <p:ph type="sldImg"/>
          </p:nvPr>
        </p:nvSpPr>
        <p:spPr/>
      </p:sp>
      <p:sp>
        <p:nvSpPr>
          <p:cNvPr id="17410" name="Rectangle 2"/>
          <p:cNvSpPr>
            <a:spLocks noGrp="1" noChangeArrowheads="1"/>
          </p:cNvSpPr>
          <p:nvPr>
            <p:ph type="body" idx="1"/>
          </p:nvPr>
        </p:nvSpPr>
        <p:spPr/>
        <p:txBody>
          <a:bodyPr/>
          <a:lstStyle/>
          <a:p>
            <a:r>
              <a:rPr lang="en-US" dirty="0" smtClean="0"/>
              <a:t>We all think of this whole sorry affair as David’s sexual sin. But I must point out, that there was much more involved than just sexual sin. There was a 2</a:t>
            </a:r>
            <a:r>
              <a:rPr lang="en-US" baseline="30000" dirty="0" smtClean="0"/>
              <a:t>nd</a:t>
            </a:r>
            <a:r>
              <a:rPr lang="en-US" dirty="0" smtClean="0"/>
              <a:t> sin that may be worse than the sex—that is the sin of covering up. Had he faced his responsibility and repented right away, the consequences to himself and, especially to others would have been much less. Almost all sin is followed up with an attempt to minimize, obfuscate, and avoid taking responsibility, but I believe sexual sin is particularly Verse </a:t>
            </a:r>
            <a:r>
              <a:rPr lang="en-US" dirty="0"/>
              <a:t>14 takes us straight into that; no evidence of forethought, just mindless reaction. With one terse note to his general, it has escalated to murder and more.</a:t>
            </a:r>
          </a:p>
          <a:p>
            <a:r>
              <a:rPr lang="en-US" dirty="0"/>
              <a:t>[Read each point with only brief comment]</a:t>
            </a:r>
          </a:p>
          <a:p>
            <a:r>
              <a:rPr lang="en-US" dirty="0"/>
              <a:t>[Last point] This was the worst. He is now recognizing that the consequences have extended to the loss of many lives (we don't know how many). What does he say? He blames God; He says that it's in the mystery of the providence of God that these soldiers had the misfortune of being in the wrong place at the wrong time. Despicable!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1"/>
          <p:cNvSpPr>
            <a:spLocks noGrp="1" noRot="1" noChangeAspect="1" noChangeArrowheads="1"/>
          </p:cNvSpPr>
          <p:nvPr>
            <p:ph type="sldImg"/>
          </p:nvPr>
        </p:nvSpPr>
        <p:spPr/>
      </p:sp>
      <p:sp>
        <p:nvSpPr>
          <p:cNvPr id="17410" name="Rectangle 2"/>
          <p:cNvSpPr>
            <a:spLocks noGrp="1" noChangeArrowheads="1"/>
          </p:cNvSpPr>
          <p:nvPr>
            <p:ph type="body" idx="1"/>
          </p:nvPr>
        </p:nvSpPr>
        <p:spPr/>
        <p:txBody>
          <a:bodyPr/>
          <a:lstStyle/>
          <a:p>
            <a:r>
              <a:rPr lang="en-US"/>
              <a:t>All of the above was bad enough, but now let's look at the consequences of his 2nd sin, the cover-up. Verse 14 takes us straight into that; no evidence of forethought, just mindless reaction. With one terse note to his general, it has escalated to murder and more.</a:t>
            </a:r>
          </a:p>
          <a:p>
            <a:r>
              <a:rPr lang="en-US"/>
              <a:t>[Read each point with only brief comment]</a:t>
            </a:r>
          </a:p>
          <a:p>
            <a:r>
              <a:rPr lang="en-US"/>
              <a:t>[Last point] This was the worst. He is now recognizing that the consequences have extended to the loss of many lives (we don't know how many). What does he say? He blames God; He says that it's in the mystery of the providence of God that these soldiers had the misfortune of being in the wrong place at the wrong time. Despicable!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p:sp>
      <p:sp>
        <p:nvSpPr>
          <p:cNvPr id="21506" name="Rectangle 2"/>
          <p:cNvSpPr>
            <a:spLocks noGrp="1" noChangeArrowheads="1"/>
          </p:cNvSpPr>
          <p:nvPr>
            <p:ph type="body" idx="1"/>
          </p:nvPr>
        </p:nvSpPr>
        <p:spPr/>
        <p:txBody>
          <a:bodyPr/>
          <a:lstStyle/>
          <a:p>
            <a:r>
              <a:rPr lang="en-US"/>
              <a:t>Now I come to the main point of my use of this story. As some of you know, I am a psychotherapist, who specializes in the treatment of sexual addiction, sexual sin--it doesn't matter what one calls it. Most of the time, I am contacted because someone has been caught in sexual sin and is in trouble. He is in a state described in the 1st Step of AA, being totally powerless over the behavior and whose life has become totally unmanageable. I find this work to be challenging, to say the least, but rewarding, because real solutions are possible. What I really would like, however, would be to help folks avoid the problem before they become a train wreck. So, my question regarding the David/Bathsheba story is this: Could it have been prevented? [click to slide 13]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304800"/>
            <a:ext cx="3048000" cy="2286000"/>
          </a:xfrm>
        </p:spPr>
      </p:sp>
      <p:sp>
        <p:nvSpPr>
          <p:cNvPr id="3" name="Notes Placeholder 2"/>
          <p:cNvSpPr>
            <a:spLocks noGrp="1"/>
          </p:cNvSpPr>
          <p:nvPr>
            <p:ph type="body" idx="1"/>
          </p:nvPr>
        </p:nvSpPr>
        <p:spPr>
          <a:xfrm>
            <a:off x="685800" y="2819400"/>
            <a:ext cx="5486400" cy="4114800"/>
          </a:xfrm>
        </p:spPr>
        <p:txBody>
          <a:bodyPr>
            <a:normAutofit/>
          </a:bodyPr>
          <a:lstStyle/>
          <a:p>
            <a:r>
              <a:rPr lang="en-US" dirty="0" smtClean="0"/>
              <a:t>Jesus said in Matthew 13 that every trained scribe brings out of his treasure things old and new. What I want to mix in with the ancient divinely-inspired word,  are some scientific data that was attained in order to learn everything they could to try to understand what the authors call Clergy Sexual Misconduct. I found this book extremely interesting and enlightening .  I hope I don’t bore you with too many statistics, but here goes: </a:t>
            </a:r>
            <a:endParaRPr lang="en-US" dirty="0"/>
          </a:p>
        </p:txBody>
      </p:sp>
      <p:sp>
        <p:nvSpPr>
          <p:cNvPr id="4" name="Slide Number Placeholder 3"/>
          <p:cNvSpPr>
            <a:spLocks noGrp="1"/>
          </p:cNvSpPr>
          <p:nvPr>
            <p:ph type="sldNum" sz="quarter" idx="10"/>
          </p:nvPr>
        </p:nvSpPr>
        <p:spPr/>
        <p:txBody>
          <a:bodyPr/>
          <a:lstStyle/>
          <a:p>
            <a:fld id="{1A6D8AE5-4DBA-4402-8F68-52E975A0C2AD}"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AF69B316-D79E-48FF-8D57-9BDE8A074832}" type="datetimeFigureOut">
              <a:rPr lang="en-US" smtClean="0"/>
              <a:pPr/>
              <a:t>3/3/14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B5363CB-6C45-4F9A-81C9-B09D4ABF0203}"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69B316-D79E-48FF-8D57-9BDE8A074832}" type="datetimeFigureOut">
              <a:rPr lang="en-US" smtClean="0"/>
              <a:pPr/>
              <a:t>3/3/14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363CB-6C45-4F9A-81C9-B09D4ABF02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69B316-D79E-48FF-8D57-9BDE8A074832}" type="datetimeFigureOut">
              <a:rPr lang="en-US" smtClean="0"/>
              <a:pPr/>
              <a:t>3/3/14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363CB-6C45-4F9A-81C9-B09D4ABF02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69B316-D79E-48FF-8D57-9BDE8A074832}" type="datetimeFigureOut">
              <a:rPr lang="en-US" smtClean="0"/>
              <a:pPr/>
              <a:t>3/3/14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363CB-6C45-4F9A-81C9-B09D4ABF02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F69B316-D79E-48FF-8D57-9BDE8A074832}" type="datetimeFigureOut">
              <a:rPr lang="en-US" smtClean="0"/>
              <a:pPr/>
              <a:t>3/3/14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363CB-6C45-4F9A-81C9-B09D4ABF0203}"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69B316-D79E-48FF-8D57-9BDE8A074832}" type="datetimeFigureOut">
              <a:rPr lang="en-US" smtClean="0"/>
              <a:pPr/>
              <a:t>3/3/14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363CB-6C45-4F9A-81C9-B09D4ABF02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F69B316-D79E-48FF-8D57-9BDE8A074832}" type="datetimeFigureOut">
              <a:rPr lang="en-US" smtClean="0"/>
              <a:pPr/>
              <a:t>3/3/14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5363CB-6C45-4F9A-81C9-B09D4ABF0203}"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F69B316-D79E-48FF-8D57-9BDE8A074832}" type="datetimeFigureOut">
              <a:rPr lang="en-US" smtClean="0"/>
              <a:pPr/>
              <a:t>3/3/14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5363CB-6C45-4F9A-81C9-B09D4ABF02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9B316-D79E-48FF-8D57-9BDE8A074832}" type="datetimeFigureOut">
              <a:rPr lang="en-US" smtClean="0"/>
              <a:pPr/>
              <a:t>3/3/14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5363CB-6C45-4F9A-81C9-B09D4ABF02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69B316-D79E-48FF-8D57-9BDE8A074832}" type="datetimeFigureOut">
              <a:rPr lang="en-US" smtClean="0"/>
              <a:pPr/>
              <a:t>3/3/14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363CB-6C45-4F9A-81C9-B09D4ABF02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AF69B316-D79E-48FF-8D57-9BDE8A074832}" type="datetimeFigureOut">
              <a:rPr lang="en-US" smtClean="0"/>
              <a:pPr/>
              <a:t>3/3/14</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1B5363CB-6C45-4F9A-81C9-B09D4ABF02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lstStyle>
          <a:p>
            <a:fld id="{AF69B316-D79E-48FF-8D57-9BDE8A074832}" type="datetimeFigureOut">
              <a:rPr lang="en-US" smtClean="0"/>
              <a:pPr/>
              <a:t>3/3/14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lstStyle>
          <a:p>
            <a:fld id="{1B5363CB-6C45-4F9A-81C9-B09D4ABF020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pPr algn="ctr"/>
            <a:r>
              <a:rPr lang="en-GB" dirty="0" smtClean="0"/>
              <a:t>Sexual Integrity of Expat Christian Men </a:t>
            </a:r>
            <a:br>
              <a:rPr lang="en-GB" dirty="0" smtClean="0"/>
            </a:br>
            <a:r>
              <a:rPr lang="en-GB" dirty="0" smtClean="0"/>
              <a:t/>
            </a:r>
            <a:br>
              <a:rPr lang="en-GB" dirty="0" smtClean="0"/>
            </a:br>
            <a:r>
              <a:rPr lang="en-GB" dirty="0" smtClean="0"/>
              <a:t/>
            </a:r>
            <a:br>
              <a:rPr lang="en-GB" dirty="0" smtClean="0"/>
            </a:br>
            <a:r>
              <a:rPr lang="en-GB" sz="3600" dirty="0" smtClean="0"/>
              <a:t>Mark Ainsworth, Glenn Miles PhD, </a:t>
            </a:r>
            <a:br>
              <a:rPr lang="en-GB" sz="3600" dirty="0" smtClean="0"/>
            </a:br>
            <a:r>
              <a:rPr lang="en-GB" sz="3600" dirty="0" smtClean="0"/>
              <a:t>Kenneth Taylor, LCSW</a:t>
            </a:r>
            <a:endParaRPr lang="en-GB" sz="3600" dirty="0"/>
          </a:p>
        </p:txBody>
      </p:sp>
    </p:spTree>
    <p:extLst>
      <p:ext uri="{BB962C8B-B14F-4D97-AF65-F5344CB8AC3E}">
        <p14:creation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371980238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fontScale="90000"/>
          </a:bodyPr>
          <a:lstStyle/>
          <a:p>
            <a:r>
              <a:rPr lang="en-US" dirty="0" smtClean="0"/>
              <a:t>How did you respond when you were touched?</a:t>
            </a:r>
            <a:endParaRPr lang="en-US" dirty="0"/>
          </a:p>
        </p:txBody>
      </p:sp>
      <p:graphicFrame>
        <p:nvGraphicFramePr>
          <p:cNvPr id="4" name="Content Placeholder 3"/>
          <p:cNvGraphicFramePr>
            <a:graphicFrameLocks noGrp="1"/>
          </p:cNvGraphicFramePr>
          <p:nvPr>
            <p:ph idx="1"/>
            <p:extLst>
              <p:ext uri="{D42A27DB-BD31-4B8C-83A1-F6EECF244321}">
                <p14:mod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4222004349"/>
              </p:ext>
            </p:extLst>
          </p:nvPr>
        </p:nvGraphicFramePr>
        <p:xfrm>
          <a:off x="0" y="1447800"/>
          <a:ext cx="9144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ular Callout 4"/>
          <p:cNvSpPr/>
          <p:nvPr/>
        </p:nvSpPr>
        <p:spPr>
          <a:xfrm>
            <a:off x="3886200" y="2895600"/>
            <a:ext cx="4800600" cy="990600"/>
          </a:xfrm>
          <a:prstGeom prst="wedgeRoundRectCallout">
            <a:avLst>
              <a:gd name="adj1" fmla="val -65350"/>
              <a:gd name="adj2" fmla="val 45600"/>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smtClean="0">
                <a:solidFill>
                  <a:schemeClr val="bg1"/>
                </a:solidFill>
              </a:rPr>
              <a:t>Only one-third took action against</a:t>
            </a:r>
            <a:endParaRPr lang="en-US" sz="2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Traditional to Erotic Massage</a:t>
            </a:r>
            <a:endParaRPr lang="en-GB" dirty="0"/>
          </a:p>
        </p:txBody>
      </p:sp>
      <p:graphicFrame>
        <p:nvGraphicFramePr>
          <p:cNvPr id="4" name="Table 3"/>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3840772077"/>
              </p:ext>
            </p:extLst>
          </p:nvPr>
        </p:nvGraphicFramePr>
        <p:xfrm>
          <a:off x="1043608" y="1916832"/>
          <a:ext cx="7128793" cy="3132348"/>
        </p:xfrm>
        <a:graphic>
          <a:graphicData uri="http://schemas.openxmlformats.org/drawingml/2006/table">
            <a:tbl>
              <a:tblPr>
                <a:tableStyleId>{5C22544A-7EE6-4342-B048-85BDC9FD1C3A}</a:tableStyleId>
              </a:tblPr>
              <a:tblGrid>
                <a:gridCol w="3351869"/>
                <a:gridCol w="1190156"/>
                <a:gridCol w="1293384"/>
                <a:gridCol w="1293384"/>
              </a:tblGrid>
              <a:tr h="522058">
                <a:tc>
                  <a:txBody>
                    <a:bodyPr/>
                    <a:lstStyle/>
                    <a:p>
                      <a:pPr algn="l" fontAlgn="ctr"/>
                      <a:r>
                        <a:rPr lang="en-GB" sz="1600" u="none" strike="noStrike" dirty="0">
                          <a:solidFill>
                            <a:schemeClr val="tx1"/>
                          </a:solidFill>
                          <a:effectLst/>
                        </a:rPr>
                        <a:t> </a:t>
                      </a:r>
                      <a:endParaRPr lang="en-GB" sz="1600" b="0" i="0" u="none" strike="noStrike" dirty="0">
                        <a:solidFill>
                          <a:schemeClr val="tx1"/>
                        </a:solidFill>
                        <a:effectLst/>
                        <a:latin typeface="Rockwel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600" b="1" u="none" strike="noStrike" dirty="0" smtClean="0">
                          <a:solidFill>
                            <a:schemeClr val="tx1"/>
                          </a:solidFill>
                          <a:effectLst/>
                        </a:rPr>
                        <a:t>Married</a:t>
                      </a:r>
                      <a:endParaRPr lang="en-GB" sz="1600" b="1" i="0" u="none" strike="noStrike" dirty="0">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600" b="1" u="none" strike="noStrike" dirty="0">
                          <a:solidFill>
                            <a:schemeClr val="tx1"/>
                          </a:solidFill>
                          <a:effectLst/>
                        </a:rPr>
                        <a:t>Single</a:t>
                      </a:r>
                      <a:endParaRPr lang="en-GB" sz="1600" b="1" i="0" u="none" strike="noStrike" dirty="0">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600" b="1" i="0" u="none" strike="noStrike" dirty="0" smtClean="0">
                          <a:solidFill>
                            <a:schemeClr val="tx1"/>
                          </a:solidFill>
                          <a:effectLst/>
                          <a:latin typeface="+mj-lt"/>
                        </a:rPr>
                        <a:t>All</a:t>
                      </a:r>
                      <a:endParaRPr lang="en-GB" sz="16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22058">
                <a:tc>
                  <a:txBody>
                    <a:bodyPr/>
                    <a:lstStyle/>
                    <a:p>
                      <a:pPr algn="l" fontAlgn="ctr"/>
                      <a:r>
                        <a:rPr lang="en-GB" sz="1600" b="1" u="none" strike="noStrike" dirty="0" smtClean="0">
                          <a:solidFill>
                            <a:schemeClr val="tx1"/>
                          </a:solidFill>
                          <a:effectLst/>
                        </a:rPr>
                        <a:t>Total No. of Men</a:t>
                      </a:r>
                      <a:endParaRPr lang="en-GB" sz="1600" b="1" i="0" u="none" strike="noStrike" dirty="0">
                        <a:solidFill>
                          <a:schemeClr val="tx1"/>
                        </a:solidFill>
                        <a:effectLst/>
                        <a:latin typeface="Rockwel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600" b="0" i="0" u="none" strike="noStrike" dirty="0" smtClean="0">
                          <a:solidFill>
                            <a:schemeClr val="tx1"/>
                          </a:solidFill>
                          <a:effectLst/>
                          <a:latin typeface="+mj-lt"/>
                        </a:rPr>
                        <a:t>17</a:t>
                      </a:r>
                      <a:endParaRPr lang="en-GB" sz="16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600" b="0" i="0" u="none" strike="noStrike" dirty="0" smtClean="0">
                          <a:solidFill>
                            <a:schemeClr val="tx1"/>
                          </a:solidFill>
                          <a:effectLst/>
                          <a:latin typeface="+mj-lt"/>
                        </a:rPr>
                        <a:t>9</a:t>
                      </a:r>
                      <a:endParaRPr lang="en-GB" sz="16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600" b="0" i="0" u="none" strike="noStrike" dirty="0" smtClean="0">
                          <a:solidFill>
                            <a:schemeClr val="tx1"/>
                          </a:solidFill>
                          <a:effectLst/>
                          <a:latin typeface="+mj-lt"/>
                        </a:rPr>
                        <a:t>26</a:t>
                      </a:r>
                      <a:endParaRPr lang="en-GB" sz="16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22058">
                <a:tc>
                  <a:txBody>
                    <a:bodyPr/>
                    <a:lstStyle/>
                    <a:p>
                      <a:pPr algn="l" fontAlgn="ctr"/>
                      <a:r>
                        <a:rPr lang="en-GB" sz="1600" b="1" u="none" strike="noStrike" dirty="0" smtClean="0">
                          <a:solidFill>
                            <a:schemeClr val="tx1"/>
                          </a:solidFill>
                          <a:effectLst/>
                        </a:rPr>
                        <a:t>Ignored It</a:t>
                      </a:r>
                      <a:endParaRPr lang="en-GB" sz="1600" b="1" i="0" u="none" strike="noStrike" dirty="0">
                        <a:solidFill>
                          <a:schemeClr val="tx1"/>
                        </a:solidFill>
                        <a:effectLst/>
                        <a:latin typeface="Rockwel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600" b="0" i="0" u="none" strike="noStrike" dirty="0">
                          <a:solidFill>
                            <a:schemeClr val="tx1"/>
                          </a:solidFill>
                          <a:effectLst/>
                          <a:latin typeface="+mj-lt"/>
                        </a:rPr>
                        <a:t>52.9%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600" b="0" i="0" u="none" strike="noStrike" dirty="0">
                          <a:solidFill>
                            <a:schemeClr val="tx1"/>
                          </a:solidFill>
                          <a:effectLst/>
                          <a:latin typeface="+mj-lt"/>
                        </a:rPr>
                        <a:t>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600" b="0" i="0" u="none" strike="noStrike" dirty="0" smtClean="0">
                          <a:solidFill>
                            <a:schemeClr val="tx1"/>
                          </a:solidFill>
                          <a:effectLst/>
                          <a:latin typeface="+mj-lt"/>
                        </a:rPr>
                        <a:t>46.2%</a:t>
                      </a:r>
                      <a:endParaRPr lang="en-GB" sz="16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22058">
                <a:tc>
                  <a:txBody>
                    <a:bodyPr/>
                    <a:lstStyle/>
                    <a:p>
                      <a:pPr algn="l" fontAlgn="ctr"/>
                      <a:r>
                        <a:rPr lang="en-GB" sz="1600" b="1" u="none" strike="noStrike" dirty="0">
                          <a:solidFill>
                            <a:schemeClr val="tx1"/>
                          </a:solidFill>
                          <a:effectLst/>
                        </a:rPr>
                        <a:t>Told her/him to stop</a:t>
                      </a:r>
                      <a:endParaRPr lang="en-GB" sz="1600" b="1" i="0" u="none" strike="noStrike" dirty="0">
                        <a:solidFill>
                          <a:schemeClr val="tx1"/>
                        </a:solidFill>
                        <a:effectLst/>
                        <a:latin typeface="Rockwel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600" b="0" i="0" u="none" strike="noStrike" dirty="0">
                          <a:solidFill>
                            <a:schemeClr val="tx1"/>
                          </a:solidFill>
                          <a:effectLst/>
                          <a:latin typeface="+mj-lt"/>
                        </a:rPr>
                        <a:t>23.5%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600" b="0" i="0" u="none" strike="noStrike">
                          <a:solidFill>
                            <a:schemeClr val="tx1"/>
                          </a:solidFill>
                          <a:effectLst/>
                          <a:latin typeface="+mj-lt"/>
                        </a:rPr>
                        <a:t>44.4%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600" b="0" i="0" u="none" strike="noStrike" dirty="0" smtClean="0">
                          <a:solidFill>
                            <a:schemeClr val="tx1"/>
                          </a:solidFill>
                          <a:effectLst/>
                          <a:latin typeface="+mj-lt"/>
                        </a:rPr>
                        <a:t>30.8%</a:t>
                      </a:r>
                      <a:endParaRPr lang="en-GB" sz="16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22058">
                <a:tc>
                  <a:txBody>
                    <a:bodyPr/>
                    <a:lstStyle/>
                    <a:p>
                      <a:pPr algn="l" fontAlgn="ctr"/>
                      <a:r>
                        <a:rPr lang="en-GB" sz="1600" b="1" u="none" strike="noStrike" dirty="0">
                          <a:solidFill>
                            <a:schemeClr val="tx1"/>
                          </a:solidFill>
                          <a:effectLst/>
                          <a:latin typeface="+mj-lt"/>
                        </a:rPr>
                        <a:t>Encouraged them to continue</a:t>
                      </a:r>
                      <a:endParaRPr lang="en-GB" sz="1600" b="1" i="0" u="none" strike="noStrike" dirty="0">
                        <a:solidFill>
                          <a:schemeClr val="tx1"/>
                        </a:solidFill>
                        <a:effectLst/>
                        <a:latin typeface="+mj-lt"/>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600" b="0" i="0" u="none" strike="noStrike" dirty="0">
                          <a:solidFill>
                            <a:schemeClr val="tx1"/>
                          </a:solidFill>
                          <a:effectLst/>
                          <a:latin typeface="+mj-lt"/>
                        </a:rPr>
                        <a:t>23.5%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600" b="0" i="0" u="none" strike="noStrike" dirty="0">
                          <a:solidFill>
                            <a:schemeClr val="tx1"/>
                          </a:solidFill>
                          <a:effectLst/>
                          <a:latin typeface="+mj-lt"/>
                        </a:rPr>
                        <a:t>22.2%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600" b="0" i="0" u="none" strike="noStrike" dirty="0" smtClean="0">
                          <a:solidFill>
                            <a:schemeClr val="tx1"/>
                          </a:solidFill>
                          <a:effectLst/>
                          <a:latin typeface="+mj-lt"/>
                        </a:rPr>
                        <a:t>23.1%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22058">
                <a:tc>
                  <a:txBody>
                    <a:bodyPr/>
                    <a:lstStyle/>
                    <a:p>
                      <a:pPr algn="l" fontAlgn="ctr"/>
                      <a:r>
                        <a:rPr lang="en-GB" sz="1600" b="1" i="0" u="none" strike="noStrike" dirty="0" smtClean="0">
                          <a:solidFill>
                            <a:schemeClr val="tx1"/>
                          </a:solidFill>
                          <a:effectLst/>
                          <a:latin typeface="+mj-lt"/>
                        </a:rPr>
                        <a:t>No Response</a:t>
                      </a:r>
                      <a:endParaRPr lang="en-GB" sz="1600" b="1" i="0" u="none" strike="noStrike" dirty="0">
                        <a:solidFill>
                          <a:schemeClr val="tx1"/>
                        </a:solidFill>
                        <a:effectLst/>
                        <a:latin typeface="+mj-lt"/>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600" b="0" i="0" u="none" strike="noStrike" dirty="0" smtClean="0">
                          <a:solidFill>
                            <a:schemeClr val="tx1"/>
                          </a:solidFill>
                          <a:effectLst/>
                          <a:latin typeface="+mj-lt"/>
                        </a:rPr>
                        <a:t>0%</a:t>
                      </a:r>
                      <a:endParaRPr lang="en-GB" sz="16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600" b="0" i="0" u="none" strike="noStrike" dirty="0" smtClean="0">
                          <a:solidFill>
                            <a:schemeClr val="tx1"/>
                          </a:solidFill>
                          <a:effectLst/>
                          <a:latin typeface="+mj-lt"/>
                        </a:rPr>
                        <a:t>0%</a:t>
                      </a:r>
                      <a:endParaRPr lang="en-GB" sz="16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600" b="0" i="0" u="none" strike="noStrike" dirty="0" smtClean="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
        <p:nvSpPr>
          <p:cNvPr id="5" name="Oval 4"/>
          <p:cNvSpPr/>
          <p:nvPr/>
        </p:nvSpPr>
        <p:spPr>
          <a:xfrm>
            <a:off x="4267200" y="3429000"/>
            <a:ext cx="27432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5"/>
          <p:cNvSpPr/>
          <p:nvPr/>
        </p:nvSpPr>
        <p:spPr>
          <a:xfrm>
            <a:off x="3810000" y="5029200"/>
            <a:ext cx="4800600" cy="990600"/>
          </a:xfrm>
          <a:prstGeom prst="wedgeRoundRectCallout">
            <a:avLst>
              <a:gd name="adj1" fmla="val -5524"/>
              <a:gd name="adj2" fmla="val -150716"/>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smtClean="0">
                <a:solidFill>
                  <a:schemeClr val="bg1"/>
                </a:solidFill>
              </a:rPr>
              <a:t>More singles than </a:t>
            </a:r>
            <a:r>
              <a:rPr lang="en-US" sz="2400" b="1" dirty="0" err="1" smtClean="0">
                <a:solidFill>
                  <a:schemeClr val="bg1"/>
                </a:solidFill>
              </a:rPr>
              <a:t>marrieds</a:t>
            </a:r>
            <a:r>
              <a:rPr lang="en-US" sz="2400" b="1" dirty="0" smtClean="0">
                <a:solidFill>
                  <a:schemeClr val="bg1"/>
                </a:solidFill>
              </a:rPr>
              <a:t> took action against</a:t>
            </a:r>
            <a:endParaRPr lang="en-US" sz="2400" b="1" dirty="0">
              <a:solidFill>
                <a:schemeClr val="bg1"/>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32918831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you feel that erotic massage is the same as prostitution?</a:t>
            </a:r>
            <a:endParaRPr lang="en-US" dirty="0"/>
          </a:p>
        </p:txBody>
      </p:sp>
      <p:graphicFrame>
        <p:nvGraphicFramePr>
          <p:cNvPr id="4" name="Content Placeholder 3"/>
          <p:cNvGraphicFramePr>
            <a:graphicFrameLocks noGrp="1"/>
          </p:cNvGraphicFramePr>
          <p:nvPr>
            <p:ph idx="1"/>
            <p:extLst>
              <p:ext uri="{D42A27DB-BD31-4B8C-83A1-F6EECF244321}">
                <p14:mod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3763402953"/>
              </p:ext>
            </p:extLst>
          </p:nvPr>
        </p:nvGraphicFramePr>
        <p:xfrm>
          <a:off x="0" y="1447800"/>
          <a:ext cx="9144000" cy="5181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Have you ever had sexual intercourse with a prostitute?</a:t>
            </a:r>
            <a:endParaRPr lang="en-US" dirty="0"/>
          </a:p>
        </p:txBody>
      </p:sp>
      <p:graphicFrame>
        <p:nvGraphicFramePr>
          <p:cNvPr id="4" name="Content Placeholder 3"/>
          <p:cNvGraphicFramePr>
            <a:graphicFrameLocks noGrp="1"/>
          </p:cNvGraphicFramePr>
          <p:nvPr>
            <p:ph idx="1"/>
            <p:extLst>
              <p:ext uri="{D42A27DB-BD31-4B8C-83A1-F6EECF244321}">
                <p14:mod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1280122012"/>
              </p:ext>
            </p:extLst>
          </p:nvPr>
        </p:nvGraphicFramePr>
        <p:xfrm>
          <a:off x="0" y="1600200"/>
          <a:ext cx="9144000" cy="4876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364740848"/>
              </p:ext>
            </p:extLst>
          </p:nvPr>
        </p:nvGraphicFramePr>
        <p:xfrm>
          <a:off x="899592" y="1772816"/>
          <a:ext cx="7344816" cy="3528392"/>
        </p:xfrm>
        <a:graphic>
          <a:graphicData uri="http://schemas.openxmlformats.org/drawingml/2006/table">
            <a:tbl>
              <a:tblPr>
                <a:tableStyleId>{5C22544A-7EE6-4342-B048-85BDC9FD1C3A}</a:tableStyleId>
              </a:tblPr>
              <a:tblGrid>
                <a:gridCol w="2736305"/>
                <a:gridCol w="1800200"/>
                <a:gridCol w="1440160"/>
                <a:gridCol w="1368151"/>
              </a:tblGrid>
              <a:tr h="1232811">
                <a:tc>
                  <a:txBody>
                    <a:bodyPr/>
                    <a:lstStyle/>
                    <a:p>
                      <a:pPr algn="ctr" fontAlgn="ctr"/>
                      <a:r>
                        <a:rPr lang="en-GB" sz="1600" u="none" strike="noStrike" dirty="0">
                          <a:solidFill>
                            <a:schemeClr val="tx1"/>
                          </a:solidFill>
                          <a:effectLst/>
                        </a:rPr>
                        <a:t> </a:t>
                      </a:r>
                      <a:endParaRPr lang="en-GB" sz="1600" b="0" i="0" u="none" strike="noStrike" dirty="0">
                        <a:solidFill>
                          <a:schemeClr val="tx1"/>
                        </a:solidFill>
                        <a:effectLst/>
                        <a:latin typeface="Rockwel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600" b="1" u="none" strike="noStrike" dirty="0">
                          <a:solidFill>
                            <a:schemeClr val="tx1"/>
                          </a:solidFill>
                          <a:effectLst/>
                        </a:rPr>
                        <a:t>Porn ≥ Monthly</a:t>
                      </a:r>
                      <a:endParaRPr lang="en-GB" sz="1600" b="1" i="0" u="none" strike="noStrike" dirty="0">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600" b="1" u="none" strike="noStrike" dirty="0">
                          <a:solidFill>
                            <a:schemeClr val="tx1"/>
                          </a:solidFill>
                          <a:effectLst/>
                        </a:rPr>
                        <a:t>Sex with Prostitute</a:t>
                      </a:r>
                      <a:endParaRPr lang="en-GB" sz="1600" b="1" i="0" u="none" strike="noStrike" dirty="0">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600" b="1" u="none" strike="noStrike" dirty="0">
                          <a:solidFill>
                            <a:schemeClr val="tx1"/>
                          </a:solidFill>
                          <a:effectLst/>
                        </a:rPr>
                        <a:t>Intentional Erotic Massage</a:t>
                      </a:r>
                      <a:endParaRPr lang="en-GB" sz="1600" b="1" i="0" u="none" strike="noStrike" dirty="0">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22683">
                <a:tc>
                  <a:txBody>
                    <a:bodyPr/>
                    <a:lstStyle/>
                    <a:p>
                      <a:pPr algn="ctr" fontAlgn="ctr"/>
                      <a:r>
                        <a:rPr lang="en-GB" sz="1600" b="1" u="none" strike="noStrike" dirty="0">
                          <a:solidFill>
                            <a:schemeClr val="tx1"/>
                          </a:solidFill>
                          <a:effectLst/>
                        </a:rPr>
                        <a:t>Porn ≥ Monthly</a:t>
                      </a:r>
                      <a:endParaRPr lang="en-GB" sz="1600" b="1" i="0" u="none" strike="noStrike" dirty="0">
                        <a:solidFill>
                          <a:schemeClr val="tx1"/>
                        </a:solidFill>
                        <a:effectLst/>
                        <a:latin typeface="Rockwel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600" u="none" strike="noStrike" dirty="0">
                          <a:solidFill>
                            <a:schemeClr val="tx1"/>
                          </a:solidFill>
                          <a:effectLst/>
                        </a:rPr>
                        <a:t>20%</a:t>
                      </a:r>
                      <a:endParaRPr lang="en-GB" sz="1600" b="0" i="0" u="none" strike="noStrike" dirty="0">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600" u="none" strike="noStrike" dirty="0">
                          <a:solidFill>
                            <a:schemeClr val="tx1"/>
                          </a:solidFill>
                          <a:effectLst/>
                        </a:rPr>
                        <a:t>5%</a:t>
                      </a:r>
                      <a:endParaRPr lang="en-GB" sz="1600" b="0" i="0" u="none" strike="noStrike" dirty="0">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600" u="none" strike="noStrike">
                          <a:solidFill>
                            <a:schemeClr val="tx1"/>
                          </a:solidFill>
                          <a:effectLst/>
                        </a:rPr>
                        <a:t>5%</a:t>
                      </a:r>
                      <a:endParaRPr lang="en-GB" sz="1600" b="0" i="0" u="none" strike="noStrike">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22683">
                <a:tc>
                  <a:txBody>
                    <a:bodyPr/>
                    <a:lstStyle/>
                    <a:p>
                      <a:pPr algn="ctr" fontAlgn="ctr"/>
                      <a:r>
                        <a:rPr lang="en-GB" sz="1600" b="1" u="none" strike="noStrike">
                          <a:solidFill>
                            <a:schemeClr val="tx1"/>
                          </a:solidFill>
                          <a:effectLst/>
                        </a:rPr>
                        <a:t>Sex with Prostitute</a:t>
                      </a:r>
                      <a:endParaRPr lang="en-GB" sz="1600" b="1" i="0" u="none" strike="noStrike">
                        <a:solidFill>
                          <a:schemeClr val="tx1"/>
                        </a:solidFill>
                        <a:effectLst/>
                        <a:latin typeface="Rockwel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600" u="none" strike="noStrike">
                          <a:solidFill>
                            <a:schemeClr val="tx1"/>
                          </a:solidFill>
                          <a:effectLst/>
                        </a:rPr>
                        <a:t>5%</a:t>
                      </a:r>
                      <a:endParaRPr lang="en-GB" sz="1600" b="0" i="0" u="none" strike="noStrike">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600" u="none" strike="noStrike" dirty="0">
                          <a:solidFill>
                            <a:schemeClr val="tx1"/>
                          </a:solidFill>
                          <a:effectLst/>
                        </a:rPr>
                        <a:t>11%</a:t>
                      </a:r>
                      <a:endParaRPr lang="en-GB" sz="1600" b="0" i="0" u="none" strike="noStrike" dirty="0">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600" u="none" strike="noStrike" dirty="0">
                          <a:solidFill>
                            <a:schemeClr val="tx1"/>
                          </a:solidFill>
                          <a:effectLst/>
                        </a:rPr>
                        <a:t>7%</a:t>
                      </a:r>
                      <a:endParaRPr lang="en-GB" sz="1600" b="0" i="0" u="none" strike="noStrike" dirty="0">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50215">
                <a:tc>
                  <a:txBody>
                    <a:bodyPr/>
                    <a:lstStyle/>
                    <a:p>
                      <a:pPr algn="ctr" fontAlgn="ctr"/>
                      <a:r>
                        <a:rPr lang="en-GB" sz="1600" b="1" u="none" strike="noStrike" dirty="0">
                          <a:solidFill>
                            <a:schemeClr val="tx1"/>
                          </a:solidFill>
                          <a:effectLst/>
                        </a:rPr>
                        <a:t>Intentional Erotic Massage</a:t>
                      </a:r>
                      <a:endParaRPr lang="en-GB" sz="1600" b="1" i="0" u="none" strike="noStrike" dirty="0">
                        <a:solidFill>
                          <a:schemeClr val="tx1"/>
                        </a:solidFill>
                        <a:effectLst/>
                        <a:latin typeface="Rockwel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600" u="none" strike="noStrike">
                          <a:solidFill>
                            <a:schemeClr val="tx1"/>
                          </a:solidFill>
                          <a:effectLst/>
                        </a:rPr>
                        <a:t>5%</a:t>
                      </a:r>
                      <a:endParaRPr lang="en-GB" sz="1600" b="0" i="0" u="none" strike="noStrike">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600" u="none" strike="noStrike">
                          <a:solidFill>
                            <a:schemeClr val="tx1"/>
                          </a:solidFill>
                          <a:effectLst/>
                        </a:rPr>
                        <a:t>7%</a:t>
                      </a:r>
                      <a:endParaRPr lang="en-GB" sz="1600" b="0" i="0" u="none" strike="noStrike">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600" u="none" strike="noStrike" dirty="0">
                          <a:solidFill>
                            <a:schemeClr val="tx1"/>
                          </a:solidFill>
                          <a:effectLst/>
                        </a:rPr>
                        <a:t>11%</a:t>
                      </a:r>
                      <a:endParaRPr lang="en-GB" sz="1600" b="0" i="0" u="none" strike="noStrike" dirty="0">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
        <p:nvSpPr>
          <p:cNvPr id="5" name="Rectangle 4"/>
          <p:cNvSpPr/>
          <p:nvPr/>
        </p:nvSpPr>
        <p:spPr>
          <a:xfrm>
            <a:off x="1115616" y="5589240"/>
            <a:ext cx="6696744" cy="646331"/>
          </a:xfrm>
          <a:prstGeom prst="rect">
            <a:avLst/>
          </a:prstGeom>
        </p:spPr>
        <p:txBody>
          <a:bodyPr wrap="square">
            <a:spAutoFit/>
          </a:bodyPr>
          <a:lstStyle/>
          <a:p>
            <a:r>
              <a:rPr lang="en-GB" dirty="0"/>
              <a:t>Crossover of all is 2.4% - 2 (Christian) men.</a:t>
            </a:r>
          </a:p>
          <a:p>
            <a:r>
              <a:rPr lang="en-GB" dirty="0"/>
              <a:t>Men have one of these three is 29% - 24 (Christian) men.</a:t>
            </a:r>
          </a:p>
        </p:txBody>
      </p:sp>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Pornography vs. Erotic Massage </a:t>
            </a:r>
          </a:p>
          <a:p>
            <a:r>
              <a:rPr lang="en-GB" dirty="0" smtClean="0"/>
              <a:t>vs. Sex with a Prostitute</a:t>
            </a:r>
            <a:endParaRPr lang="en-GB" dirty="0"/>
          </a:p>
        </p:txBody>
      </p:sp>
      <p:sp>
        <p:nvSpPr>
          <p:cNvPr id="7" name="Rounded Rectangular Callout 6"/>
          <p:cNvSpPr/>
          <p:nvPr/>
        </p:nvSpPr>
        <p:spPr>
          <a:xfrm>
            <a:off x="4495800" y="457200"/>
            <a:ext cx="3657600" cy="1447800"/>
          </a:xfrm>
          <a:prstGeom prst="wedgeRoundRectCallout">
            <a:avLst>
              <a:gd name="adj1" fmla="val -21912"/>
              <a:gd name="adj2" fmla="val 521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29% of men have one of these 3 </a:t>
            </a:r>
            <a:endParaRPr lang="en-US" sz="2800" b="1" dirty="0">
              <a:solidFill>
                <a:schemeClr val="bg1"/>
              </a:solidFill>
            </a:endParaRPr>
          </a:p>
        </p:txBody>
      </p:sp>
      <p:sp>
        <p:nvSpPr>
          <p:cNvPr id="8" name="Oval 7"/>
          <p:cNvSpPr/>
          <p:nvPr/>
        </p:nvSpPr>
        <p:spPr>
          <a:xfrm>
            <a:off x="3657600" y="1981200"/>
            <a:ext cx="4953000"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114131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dirty="0" smtClean="0"/>
              <a:t>Are you fearful that if honest about any aspect of your sexual behavior that you may face discipline?</a:t>
            </a:r>
            <a:endParaRPr lang="en-US" dirty="0"/>
          </a:p>
        </p:txBody>
      </p:sp>
      <p:graphicFrame>
        <p:nvGraphicFramePr>
          <p:cNvPr id="4" name="Content Placeholder 3"/>
          <p:cNvGraphicFramePr>
            <a:graphicFrameLocks noGrp="1"/>
          </p:cNvGraphicFramePr>
          <p:nvPr>
            <p:ph idx="1"/>
            <p:extLst>
              <p:ext uri="{D42A27DB-BD31-4B8C-83A1-F6EECF244321}">
                <p14:mod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525921013"/>
              </p:ext>
            </p:extLst>
          </p:nvPr>
        </p:nvGraphicFramePr>
        <p:xfrm>
          <a:off x="152400" y="1828800"/>
          <a:ext cx="8991600" cy="48307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229600" cy="914400"/>
          </a:xfrm>
        </p:spPr>
        <p:txBody>
          <a:bodyPr>
            <a:normAutofit fontScale="90000"/>
          </a:bodyPr>
          <a:lstStyle/>
          <a:p>
            <a:r>
              <a:rPr lang="en-US" dirty="0" smtClean="0"/>
              <a:t>How likely would you go to church/mission/NGO leader to discuss sexual issues? </a:t>
            </a:r>
            <a:endParaRPr lang="en-US" dirty="0"/>
          </a:p>
        </p:txBody>
      </p:sp>
      <p:graphicFrame>
        <p:nvGraphicFramePr>
          <p:cNvPr id="4" name="Content Placeholder 3"/>
          <p:cNvGraphicFramePr>
            <a:graphicFrameLocks noGrp="1"/>
          </p:cNvGraphicFramePr>
          <p:nvPr>
            <p:ph idx="1"/>
            <p:extLst>
              <p:ext uri="{D42A27DB-BD31-4B8C-83A1-F6EECF244321}">
                <p14:mod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2299842477"/>
              </p:ext>
            </p:extLst>
          </p:nvPr>
        </p:nvGraphicFramePr>
        <p:xfrm>
          <a:off x="0" y="1600200"/>
          <a:ext cx="9144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ular Callout 4"/>
          <p:cNvSpPr/>
          <p:nvPr/>
        </p:nvSpPr>
        <p:spPr>
          <a:xfrm>
            <a:off x="2514600" y="3810000"/>
            <a:ext cx="5715000" cy="990600"/>
          </a:xfrm>
          <a:prstGeom prst="wedgeRoundRectCallout">
            <a:avLst>
              <a:gd name="adj1" fmla="val 22645"/>
              <a:gd name="adj2" fmla="val -113013"/>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smtClean="0">
                <a:solidFill>
                  <a:schemeClr val="bg1"/>
                </a:solidFill>
              </a:rPr>
              <a:t>Less than one-third reported “Yes”</a:t>
            </a:r>
          </a:p>
          <a:p>
            <a:pPr>
              <a:buFont typeface="Wingdings" pitchFamily="2" charset="2"/>
              <a:buChar char="§"/>
            </a:pPr>
            <a:endParaRPr lang="en-US" sz="2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en-US" dirty="0" smtClean="0"/>
              <a:t>Would you like to receive/be part of any counseling/therapy/support group for your sexual behavior? </a:t>
            </a:r>
            <a:endParaRPr lang="en-US" dirty="0"/>
          </a:p>
        </p:txBody>
      </p:sp>
      <p:graphicFrame>
        <p:nvGraphicFramePr>
          <p:cNvPr id="4" name="Content Placeholder 3"/>
          <p:cNvGraphicFramePr>
            <a:graphicFrameLocks noGrp="1"/>
          </p:cNvGraphicFramePr>
          <p:nvPr>
            <p:ph idx="1"/>
            <p:extLst>
              <p:ext uri="{D42A27DB-BD31-4B8C-83A1-F6EECF244321}">
                <p14:mod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3860767472"/>
              </p:ext>
            </p:extLst>
          </p:nvPr>
        </p:nvGraphicFramePr>
        <p:xfrm>
          <a:off x="0" y="1524000"/>
          <a:ext cx="9123528"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ular Callout 4"/>
          <p:cNvSpPr/>
          <p:nvPr/>
        </p:nvSpPr>
        <p:spPr>
          <a:xfrm>
            <a:off x="2514600" y="3810000"/>
            <a:ext cx="4800600" cy="990600"/>
          </a:xfrm>
          <a:prstGeom prst="wedgeRoundRectCallout">
            <a:avLst>
              <a:gd name="adj1" fmla="val 14060"/>
              <a:gd name="adj2" fmla="val -146816"/>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dirty="0" smtClean="0">
                <a:solidFill>
                  <a:schemeClr val="bg1"/>
                </a:solidFill>
              </a:rPr>
              <a:t>Only 16% interested in help</a:t>
            </a:r>
          </a:p>
          <a:p>
            <a:pPr>
              <a:buFont typeface="Wingdings" pitchFamily="2" charset="2"/>
              <a:buChar char="§"/>
            </a:pPr>
            <a:endParaRPr lang="en-US" sz="32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Help?</a:t>
            </a:r>
            <a:endParaRPr lang="en-GB" dirty="0"/>
          </a:p>
        </p:txBody>
      </p:sp>
      <p:graphicFrame>
        <p:nvGraphicFramePr>
          <p:cNvPr id="4" name="Content Placeholder 3"/>
          <p:cNvGraphicFramePr>
            <a:graphicFrameLocks noGrp="1"/>
          </p:cNvGraphicFramePr>
          <p:nvPr>
            <p:ph idx="1"/>
            <p:extLst>
              <p:ext uri="{D42A27DB-BD31-4B8C-83A1-F6EECF244321}">
                <p14:mod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4156890450"/>
              </p:ext>
            </p:extLst>
          </p:nvPr>
        </p:nvGraphicFramePr>
        <p:xfrm>
          <a:off x="914400" y="1784350"/>
          <a:ext cx="7772400" cy="2473366"/>
        </p:xfrm>
        <a:graphic>
          <a:graphicData uri="http://schemas.openxmlformats.org/drawingml/2006/table">
            <a:tbl>
              <a:tblPr firstRow="1" bandRow="1">
                <a:tableStyleId>{2D5ABB26-0587-4C30-8999-92F81FD0307C}</a:tableStyleId>
              </a:tblPr>
              <a:tblGrid>
                <a:gridCol w="971550"/>
                <a:gridCol w="971550"/>
                <a:gridCol w="971550"/>
                <a:gridCol w="971550"/>
                <a:gridCol w="971550"/>
                <a:gridCol w="971550"/>
                <a:gridCol w="971550"/>
                <a:gridCol w="971550"/>
              </a:tblGrid>
              <a:tr h="568232">
                <a:tc>
                  <a:txBody>
                    <a:bodyPr/>
                    <a:lstStyle/>
                    <a:p>
                      <a:pPr algn="ctr" fontAlgn="ctr"/>
                      <a:r>
                        <a:rPr lang="en-GB" sz="1600" u="none" strike="noStrike" dirty="0">
                          <a:effectLst/>
                        </a:rPr>
                        <a:t> </a:t>
                      </a:r>
                      <a:endParaRPr lang="en-GB" sz="1600" b="0" i="0" u="none" strike="noStrike" dirty="0">
                        <a:effectLst/>
                        <a:latin typeface="Rockwell"/>
                      </a:endParaRPr>
                    </a:p>
                  </a:txBody>
                  <a:tcPr marL="8996" marR="8996"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1" u="none" strike="noStrike" dirty="0">
                          <a:effectLst/>
                        </a:rPr>
                        <a:t>Single</a:t>
                      </a:r>
                      <a:endParaRPr lang="en-GB" sz="1600" b="1" i="0" u="none" strike="noStrike" dirty="0">
                        <a:effectLst/>
                        <a:latin typeface="Rockwell"/>
                      </a:endParaRP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1" u="none" strike="noStrike" dirty="0">
                          <a:effectLst/>
                        </a:rPr>
                        <a:t>Married</a:t>
                      </a:r>
                      <a:endParaRPr lang="en-GB" sz="1600" b="1" i="0" u="none" strike="noStrike" dirty="0">
                        <a:effectLst/>
                        <a:latin typeface="Rockwell"/>
                      </a:endParaRP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1" u="none" strike="noStrike" dirty="0">
                          <a:effectLst/>
                        </a:rPr>
                        <a:t>5+ </a:t>
                      </a:r>
                      <a:r>
                        <a:rPr lang="en-GB" sz="1600" b="1" u="none" strike="noStrike" dirty="0" err="1">
                          <a:effectLst/>
                        </a:rPr>
                        <a:t>Yrs</a:t>
                      </a:r>
                      <a:r>
                        <a:rPr lang="en-GB" sz="1600" b="1" u="none" strike="noStrike" dirty="0">
                          <a:effectLst/>
                        </a:rPr>
                        <a:t> in </a:t>
                      </a:r>
                      <a:r>
                        <a:rPr lang="en-GB" sz="1600" b="1" u="none" strike="noStrike" dirty="0" err="1">
                          <a:effectLst/>
                        </a:rPr>
                        <a:t>Kh</a:t>
                      </a:r>
                      <a:endParaRPr lang="en-GB" sz="1600" b="1" i="0" u="none" strike="noStrike" dirty="0">
                        <a:effectLst/>
                        <a:latin typeface="Rockwell"/>
                      </a:endParaRP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1" u="none" strike="noStrike" dirty="0">
                          <a:effectLst/>
                        </a:rPr>
                        <a:t>2 - 5 </a:t>
                      </a:r>
                      <a:r>
                        <a:rPr lang="en-GB" sz="1600" b="1" u="none" strike="noStrike" dirty="0" err="1">
                          <a:effectLst/>
                        </a:rPr>
                        <a:t>Yrs</a:t>
                      </a:r>
                      <a:r>
                        <a:rPr lang="en-GB" sz="1600" b="1" u="none" strike="noStrike" dirty="0">
                          <a:effectLst/>
                        </a:rPr>
                        <a:t> in </a:t>
                      </a:r>
                      <a:r>
                        <a:rPr lang="en-GB" sz="1600" b="1" u="none" strike="noStrike" dirty="0" err="1">
                          <a:effectLst/>
                        </a:rPr>
                        <a:t>Kh</a:t>
                      </a:r>
                      <a:endParaRPr lang="en-GB" sz="1600" b="1" i="0" u="none" strike="noStrike" dirty="0">
                        <a:effectLst/>
                        <a:latin typeface="Rockwell"/>
                      </a:endParaRP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1" u="none" strike="noStrike" dirty="0">
                          <a:effectLst/>
                        </a:rPr>
                        <a:t>1 - 2 </a:t>
                      </a:r>
                      <a:r>
                        <a:rPr lang="en-GB" sz="1600" b="1" u="none" strike="noStrike" dirty="0" err="1">
                          <a:effectLst/>
                        </a:rPr>
                        <a:t>Yrs</a:t>
                      </a:r>
                      <a:r>
                        <a:rPr lang="en-GB" sz="1600" b="1" u="none" strike="noStrike" dirty="0">
                          <a:effectLst/>
                        </a:rPr>
                        <a:t> in </a:t>
                      </a:r>
                      <a:r>
                        <a:rPr lang="en-GB" sz="1600" b="1" u="none" strike="noStrike" dirty="0" err="1">
                          <a:effectLst/>
                        </a:rPr>
                        <a:t>Kh</a:t>
                      </a:r>
                      <a:endParaRPr lang="en-GB" sz="1600" b="1" i="0" u="none" strike="noStrike" dirty="0">
                        <a:effectLst/>
                        <a:latin typeface="Rockwell"/>
                      </a:endParaRP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1" u="none" strike="noStrike" dirty="0">
                          <a:effectLst/>
                        </a:rPr>
                        <a:t>&lt; 1 </a:t>
                      </a:r>
                      <a:r>
                        <a:rPr lang="en-GB" sz="1600" b="1" u="none" strike="noStrike" dirty="0" err="1">
                          <a:effectLst/>
                        </a:rPr>
                        <a:t>Yr</a:t>
                      </a:r>
                      <a:r>
                        <a:rPr lang="en-GB" sz="1600" b="1" u="none" strike="noStrike" dirty="0">
                          <a:effectLst/>
                        </a:rPr>
                        <a:t> in </a:t>
                      </a:r>
                      <a:r>
                        <a:rPr lang="en-GB" sz="1600" b="1" u="none" strike="noStrike" dirty="0" err="1">
                          <a:effectLst/>
                        </a:rPr>
                        <a:t>Kh</a:t>
                      </a:r>
                      <a:endParaRPr lang="en-GB" sz="1600" b="1" i="0" u="none" strike="noStrike" dirty="0">
                        <a:effectLst/>
                        <a:latin typeface="Rockwell"/>
                      </a:endParaRP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1" i="0" u="none" strike="noStrike" dirty="0" smtClean="0">
                          <a:effectLst/>
                          <a:latin typeface="+mj-lt"/>
                        </a:rPr>
                        <a:t>All</a:t>
                      </a:r>
                      <a:endParaRPr lang="en-GB" sz="1600" b="1" i="0" u="none" strike="noStrike" dirty="0">
                        <a:effectLst/>
                        <a:latin typeface="+mj-lt"/>
                      </a:endParaRPr>
                    </a:p>
                  </a:txBody>
                  <a:tcPr marL="8996" marR="8996"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r>
              <a:tr h="568232">
                <a:tc>
                  <a:txBody>
                    <a:bodyPr/>
                    <a:lstStyle/>
                    <a:p>
                      <a:pPr algn="ctr" fontAlgn="ctr"/>
                      <a:r>
                        <a:rPr lang="en-GB" sz="1600" b="1" u="none" strike="noStrike" dirty="0">
                          <a:effectLst/>
                        </a:rPr>
                        <a:t>Sought help?</a:t>
                      </a:r>
                      <a:endParaRPr lang="en-GB" sz="1600" b="1" i="0" u="none" strike="noStrike" dirty="0">
                        <a:effectLst/>
                        <a:latin typeface="Rockwell"/>
                      </a:endParaRPr>
                    </a:p>
                  </a:txBody>
                  <a:tcPr marL="8996" marR="8996"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0" i="0" u="none" strike="noStrike" dirty="0">
                          <a:effectLst/>
                          <a:latin typeface="+mj-lt"/>
                        </a:rPr>
                        <a:t>25.0%</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0" i="0" u="none" strike="noStrike">
                          <a:effectLst/>
                          <a:latin typeface="+mj-lt"/>
                        </a:rPr>
                        <a:t>17.7%</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0" i="0" u="none" strike="noStrike">
                          <a:effectLst/>
                          <a:latin typeface="+mj-lt"/>
                        </a:rPr>
                        <a:t>18.8%</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0" i="0" u="none" strike="noStrike" dirty="0">
                          <a:effectLst/>
                          <a:latin typeface="+mj-lt"/>
                        </a:rPr>
                        <a:t>17.4%</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0" i="0" u="none" strike="noStrike">
                          <a:effectLst/>
                          <a:latin typeface="+mj-lt"/>
                        </a:rPr>
                        <a:t>17.6%</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0" i="0" u="none" strike="noStrike">
                          <a:effectLst/>
                          <a:latin typeface="+mj-lt"/>
                        </a:rPr>
                        <a:t>30.0%</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0" i="0" u="none" strike="noStrike" dirty="0" smtClean="0">
                          <a:effectLst/>
                          <a:latin typeface="+mj-lt"/>
                        </a:rPr>
                        <a:t>19.5%</a:t>
                      </a:r>
                      <a:endParaRPr lang="en-GB" sz="1600" b="0" i="0" u="none" strike="noStrike" dirty="0">
                        <a:effectLst/>
                        <a:latin typeface="+mj-lt"/>
                      </a:endParaRPr>
                    </a:p>
                  </a:txBody>
                  <a:tcPr marL="8996" marR="8996"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8451">
                <a:tc>
                  <a:txBody>
                    <a:bodyPr/>
                    <a:lstStyle/>
                    <a:p>
                      <a:pPr algn="ctr" fontAlgn="ctr"/>
                      <a:r>
                        <a:rPr lang="en-GB" sz="1600" b="1" u="none" strike="noStrike" dirty="0">
                          <a:effectLst/>
                        </a:rPr>
                        <a:t>Be part of group?</a:t>
                      </a:r>
                      <a:endParaRPr lang="en-GB" sz="1600" b="1" i="0" u="none" strike="noStrike" dirty="0">
                        <a:effectLst/>
                        <a:latin typeface="Rockwell"/>
                      </a:endParaRPr>
                    </a:p>
                  </a:txBody>
                  <a:tcPr marL="8996" marR="8996"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0" i="0" u="none" strike="noStrike">
                          <a:effectLst/>
                          <a:latin typeface="+mj-lt"/>
                        </a:rPr>
                        <a:t>35.0%</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0" i="0" u="none" strike="noStrike">
                          <a:effectLst/>
                          <a:latin typeface="+mj-lt"/>
                        </a:rPr>
                        <a:t>9.7%</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0" i="0" u="none" strike="noStrike">
                          <a:effectLst/>
                          <a:latin typeface="+mj-lt"/>
                        </a:rPr>
                        <a:t>15.6%</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0" i="0" u="none" strike="noStrike">
                          <a:effectLst/>
                          <a:latin typeface="+mj-lt"/>
                        </a:rPr>
                        <a:t>8.7%</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0" i="0" u="none" strike="noStrike">
                          <a:effectLst/>
                          <a:latin typeface="+mj-lt"/>
                        </a:rPr>
                        <a:t>11.8%</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0" i="0" u="none" strike="noStrike">
                          <a:effectLst/>
                          <a:latin typeface="+mj-lt"/>
                        </a:rPr>
                        <a:t>40.0%</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0" i="0" u="none" strike="noStrike" dirty="0" smtClean="0">
                          <a:effectLst/>
                          <a:latin typeface="+mj-lt"/>
                        </a:rPr>
                        <a:t>15.9%</a:t>
                      </a:r>
                    </a:p>
                  </a:txBody>
                  <a:tcPr marL="8996" marR="8996"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8451">
                <a:tc>
                  <a:txBody>
                    <a:bodyPr/>
                    <a:lstStyle/>
                    <a:p>
                      <a:pPr algn="ctr" fontAlgn="ctr"/>
                      <a:r>
                        <a:rPr lang="en-GB" sz="1600" b="1" i="0" u="none" strike="noStrike" dirty="0" smtClean="0">
                          <a:effectLst/>
                          <a:latin typeface="+mj-lt"/>
                        </a:rPr>
                        <a:t>Total</a:t>
                      </a:r>
                    </a:p>
                  </a:txBody>
                  <a:tcPr marL="8996" marR="8996"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GB" sz="1600" b="0" i="0" u="none" strike="noStrike">
                          <a:effectLst/>
                          <a:latin typeface="+mj-lt"/>
                        </a:rPr>
                        <a:t>20</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GB" sz="1600" b="0" i="0" u="none" strike="noStrike">
                          <a:effectLst/>
                          <a:latin typeface="+mj-lt"/>
                        </a:rPr>
                        <a:t>62</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GB" sz="1600" b="0" i="0" u="none" strike="noStrike">
                          <a:effectLst/>
                          <a:latin typeface="+mj-lt"/>
                        </a:rPr>
                        <a:t>32</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GB" sz="1600" b="0" i="0" u="none" strike="noStrike">
                          <a:effectLst/>
                          <a:latin typeface="+mj-lt"/>
                        </a:rPr>
                        <a:t>23</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GB" sz="1600" b="0" i="0" u="none" strike="noStrike">
                          <a:effectLst/>
                          <a:latin typeface="+mj-lt"/>
                        </a:rPr>
                        <a:t>17</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GB" sz="1600" b="0" i="0" u="none" strike="noStrike" dirty="0">
                          <a:effectLst/>
                          <a:latin typeface="+mj-lt"/>
                        </a:rPr>
                        <a:t>10</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GB" sz="1600" b="0" i="0" u="none" strike="noStrike" dirty="0" smtClean="0">
                          <a:effectLst/>
                          <a:latin typeface="+mj-lt"/>
                        </a:rPr>
                        <a:t>82</a:t>
                      </a:r>
                      <a:endParaRPr lang="en-GB" sz="1600" b="0" i="0" u="none" strike="noStrike" dirty="0">
                        <a:effectLst/>
                        <a:latin typeface="+mj-lt"/>
                      </a:endParaRPr>
                    </a:p>
                  </a:txBody>
                  <a:tcPr marL="8996" marR="8996"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r>
            </a:tbl>
          </a:graphicData>
        </a:graphic>
      </p:graphicFrame>
    </p:spTree>
    <p:extLst>
      <p:ext uri="{BB962C8B-B14F-4D97-AF65-F5344CB8AC3E}">
        <p14:creation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50791702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What Next?</a:t>
            </a:r>
            <a:endParaRPr lang="en-GB" dirty="0"/>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r>
              <a:rPr lang="en-GB" dirty="0" smtClean="0"/>
              <a:t>Specialist SA groups</a:t>
            </a:r>
          </a:p>
          <a:p>
            <a:r>
              <a:rPr lang="en-GB" dirty="0" smtClean="0"/>
              <a:t>Hope Campaign</a:t>
            </a:r>
          </a:p>
          <a:p>
            <a:r>
              <a:rPr lang="en-GB" dirty="0" smtClean="0"/>
              <a:t>One to One counselling </a:t>
            </a:r>
          </a:p>
          <a:p>
            <a:r>
              <a:rPr lang="en-GB" dirty="0" smtClean="0"/>
              <a:t>Orientations involving sexual integrity</a:t>
            </a:r>
          </a:p>
          <a:p>
            <a:r>
              <a:rPr lang="en-GB" dirty="0" smtClean="0"/>
              <a:t>More frank sermons/teaching</a:t>
            </a:r>
          </a:p>
          <a:p>
            <a:r>
              <a:rPr lang="en-GB" dirty="0" smtClean="0"/>
              <a:t>Accountability on personal level – twos, threes or more</a:t>
            </a:r>
          </a:p>
          <a:p>
            <a:r>
              <a:rPr lang="en-GB" dirty="0" smtClean="0"/>
              <a:t>Member care – application process, reviews</a:t>
            </a:r>
          </a:p>
          <a:p>
            <a:r>
              <a:rPr lang="en-GB" dirty="0" smtClean="0"/>
              <a:t>Marriage enrichment and counselling</a:t>
            </a:r>
          </a:p>
          <a:p>
            <a:r>
              <a:rPr lang="en-GB" dirty="0" smtClean="0"/>
              <a:t>Challenge: Pride and losing face issues – those who have said they need help are not necessarily those who have followed through…</a:t>
            </a:r>
            <a:endParaRPr lang="en-GB" dirty="0"/>
          </a:p>
        </p:txBody>
      </p:sp>
    </p:spTree>
    <p:extLst>
      <p:ext uri="{BB962C8B-B14F-4D97-AF65-F5344CB8AC3E}">
        <p14:creation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200908544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Why did we do the Survey?</a:t>
            </a:r>
            <a:endParaRPr lang="en-GB" dirty="0"/>
          </a:p>
        </p:txBody>
      </p:sp>
      <p:sp>
        <p:nvSpPr>
          <p:cNvPr id="3" name="Content Placeholder 2"/>
          <p:cNvSpPr>
            <a:spLocks noGrp="1"/>
          </p:cNvSpPr>
          <p:nvPr>
            <p:ph idx="1"/>
          </p:nvPr>
        </p:nvSpPr>
        <p:spPr/>
        <p:txBody>
          <a:bodyPr>
            <a:normAutofit fontScale="92500"/>
          </a:bodyPr>
          <a:lstStyle/>
          <a:p>
            <a:r>
              <a:rPr lang="en-GB" dirty="0" smtClean="0"/>
              <a:t>Mark Ainsworth (Christian Vision for Men) – recognizing the need for the church (in this case the international church) to be good role models</a:t>
            </a:r>
          </a:p>
          <a:p>
            <a:r>
              <a:rPr lang="en-GB" dirty="0" smtClean="0"/>
              <a:t>Kenneth Taylor (Psychotherapist, ICA) - recognizing the need for member care in this area</a:t>
            </a:r>
          </a:p>
          <a:p>
            <a:r>
              <a:rPr lang="en-GB" dirty="0" smtClean="0"/>
              <a:t>Glenn Miles PhD (Director of Prevention, Love146) - recognizing the need to address demand of sexual exploitation by starting with ourselves.   </a:t>
            </a:r>
            <a:endParaRPr lang="en-GB" dirty="0"/>
          </a:p>
        </p:txBody>
      </p:sp>
    </p:spTree>
    <p:extLst>
      <p:ext uri="{BB962C8B-B14F-4D97-AF65-F5344CB8AC3E}">
        <p14:creation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203637220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Lessons from the Prodigal Son</a:t>
            </a:r>
            <a:endParaRPr lang="en-US" dirty="0"/>
          </a:p>
        </p:txBody>
      </p:sp>
      <p:sp>
        <p:nvSpPr>
          <p:cNvPr id="3" name="Content Placeholder 2"/>
          <p:cNvSpPr>
            <a:spLocks noGrp="1"/>
          </p:cNvSpPr>
          <p:nvPr>
            <p:ph idx="1"/>
          </p:nvPr>
        </p:nvSpPr>
        <p:spPr/>
        <p:txBody>
          <a:bodyPr/>
          <a:lstStyle/>
          <a:p>
            <a:r>
              <a:rPr lang="en-US" dirty="0" smtClean="0"/>
              <a:t>For those of us who are still struggling with sexual sin we need to get to the point where we are kneeling before the father and seeking genuine healing.</a:t>
            </a:r>
          </a:p>
          <a:p>
            <a:r>
              <a:rPr lang="en-US" dirty="0" smtClean="0"/>
              <a:t>For those of us who are not struggling with sexual sin we need to be careful not to be the resentful older son who is indignant of the Father’s lavish graciousness.</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741953" y="685800"/>
            <a:ext cx="1714947" cy="30480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2285405" y="1524000"/>
            <a:ext cx="2286595" cy="22860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4114800" y="2743200"/>
            <a:ext cx="2343760" cy="2603500"/>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6746647" y="609600"/>
            <a:ext cx="2397353" cy="4281063"/>
          </a:xfrm>
          <a:prstGeom prst="rect">
            <a:avLst/>
          </a:prstGeom>
          <a:noFill/>
          <a:ln w="9525">
            <a:noFill/>
            <a:miter lim="800000"/>
            <a:headEnd/>
            <a:tailEnd/>
          </a:ln>
          <a:effectLst/>
        </p:spPr>
      </p:pic>
      <p:pic>
        <p:nvPicPr>
          <p:cNvPr id="5126" name="Picture 6"/>
          <p:cNvPicPr>
            <a:picLocks noChangeAspect="1" noChangeArrowheads="1"/>
          </p:cNvPicPr>
          <p:nvPr/>
        </p:nvPicPr>
        <p:blipFill>
          <a:blip r:embed="rId6"/>
          <a:srcRect/>
          <a:stretch>
            <a:fillRect/>
          </a:stretch>
        </p:blipFill>
        <p:spPr bwMode="auto">
          <a:xfrm>
            <a:off x="4495800" y="228600"/>
            <a:ext cx="2172266" cy="2228255"/>
          </a:xfrm>
          <a:prstGeom prst="rect">
            <a:avLst/>
          </a:prstGeom>
          <a:noFill/>
          <a:ln w="9525">
            <a:noFill/>
            <a:miter lim="800000"/>
            <a:headEnd/>
            <a:tailEnd/>
          </a:ln>
          <a:effectLst/>
        </p:spPr>
      </p:pic>
      <p:sp>
        <p:nvSpPr>
          <p:cNvPr id="7" name="Rectangle 1"/>
          <p:cNvSpPr txBox="1">
            <a:spLocks noChangeArrowheads="1"/>
          </p:cNvSpPr>
          <p:nvPr/>
        </p:nvSpPr>
        <p:spPr>
          <a:xfrm>
            <a:off x="685800" y="5333256"/>
            <a:ext cx="7696274" cy="1524744"/>
          </a:xfrm>
          <a:prstGeom prst="rect">
            <a:avLst/>
          </a:prstGeom>
        </p:spPr>
        <p:txBody>
          <a:bodyPr vert="horz" lIns="88887" tIns="50793" rIns="88887" bIns="50793" anchor="t">
            <a:normAutofit/>
          </a:bodyPr>
          <a:lstStyle/>
          <a:p>
            <a:pPr marL="411480" marR="0" lvl="0" indent="-342900" algn="ctr" defTabSz="914051" rtl="0" eaLnBrk="1" fontAlgn="auto" latinLnBrk="0" hangingPunct="1">
              <a:lnSpc>
                <a:spcPct val="100000"/>
              </a:lnSpc>
              <a:spcBef>
                <a:spcPts val="492"/>
              </a:spcBef>
              <a:spcAft>
                <a:spcPts val="0"/>
              </a:spcAft>
              <a:buClr>
                <a:schemeClr val="tx2"/>
              </a:buClr>
              <a:buSzPct val="95000"/>
              <a:tabLst/>
              <a:defRPr/>
            </a:pPr>
            <a:r>
              <a:rPr kumimoji="0" lang="en-US" sz="49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sym typeface="Times New Roman" pitchFamily="18" charset="0"/>
              </a:rPr>
              <a:t>from the Fall of King David</a:t>
            </a:r>
            <a:endParaRPr kumimoji="0" lang="en-US" sz="300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990600" y="4563070"/>
            <a:ext cx="2743200" cy="923330"/>
          </a:xfrm>
          <a:prstGeom prst="rect">
            <a:avLst/>
          </a:prstGeom>
          <a:noFill/>
        </p:spPr>
        <p:txBody>
          <a:bodyPr wrap="square" rtlCol="0">
            <a:spAutoFit/>
          </a:bodyPr>
          <a:lstStyle/>
          <a:p>
            <a:r>
              <a:rPr lang="en-US" sz="5400" dirty="0" smtClean="0">
                <a:latin typeface="Times New Roman" pitchFamily="18" charset="0"/>
                <a:cs typeface="Times New Roman" pitchFamily="18" charset="0"/>
              </a:rPr>
              <a:t>Lessons</a:t>
            </a:r>
            <a:endParaRPr lang="en-US" sz="5400"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AutoShape 1"/>
          <p:cNvSpPr>
            <a:spLocks/>
          </p:cNvSpPr>
          <p:nvPr/>
        </p:nvSpPr>
        <p:spPr bwMode="auto">
          <a:xfrm>
            <a:off x="485553" y="1182068"/>
            <a:ext cx="8639473" cy="53131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t"/>
          <a:lstStyle/>
          <a:p>
            <a:pPr algn="l"/>
            <a:r>
              <a:rPr lang="en-US" sz="3600" dirty="0">
                <a:solidFill>
                  <a:srgbClr val="FFC000"/>
                </a:solidFill>
                <a:latin typeface="Times New Roman" pitchFamily="18" charset="0"/>
                <a:cs typeface="Times New Roman" pitchFamily="18" charset="0"/>
                <a:sym typeface="Times New Roman" pitchFamily="18" charset="0"/>
              </a:rPr>
              <a:t>1</a:t>
            </a:r>
            <a:r>
              <a:rPr lang="en-US" sz="3600" dirty="0">
                <a:latin typeface="Times New Roman" pitchFamily="18" charset="0"/>
                <a:cs typeface="Times New Roman" pitchFamily="18" charset="0"/>
                <a:sym typeface="Times New Roman" pitchFamily="18" charset="0"/>
              </a:rPr>
              <a:t> In the spring of the year, the time when kings go out to battle, David sent </a:t>
            </a:r>
            <a:r>
              <a:rPr lang="en-US" sz="3600" dirty="0" err="1">
                <a:latin typeface="Times New Roman" pitchFamily="18" charset="0"/>
                <a:cs typeface="Times New Roman" pitchFamily="18" charset="0"/>
                <a:sym typeface="Times New Roman" pitchFamily="18" charset="0"/>
              </a:rPr>
              <a:t>Joab</a:t>
            </a:r>
            <a:r>
              <a:rPr lang="en-US" sz="3600" dirty="0">
                <a:latin typeface="Times New Roman" pitchFamily="18" charset="0"/>
                <a:cs typeface="Times New Roman" pitchFamily="18" charset="0"/>
                <a:sym typeface="Times New Roman" pitchFamily="18" charset="0"/>
              </a:rPr>
              <a:t>, and his servants with him, and all Israel. And they ravaged the Ammonites and besieged </a:t>
            </a:r>
            <a:r>
              <a:rPr lang="en-US" sz="3600" dirty="0" err="1">
                <a:latin typeface="Times New Roman" pitchFamily="18" charset="0"/>
                <a:cs typeface="Times New Roman" pitchFamily="18" charset="0"/>
                <a:sym typeface="Times New Roman" pitchFamily="18" charset="0"/>
              </a:rPr>
              <a:t>Rabbah</a:t>
            </a:r>
            <a:r>
              <a:rPr lang="en-US" sz="3600" dirty="0">
                <a:latin typeface="Times New Roman" pitchFamily="18" charset="0"/>
                <a:cs typeface="Times New Roman" pitchFamily="18" charset="0"/>
                <a:sym typeface="Times New Roman" pitchFamily="18" charset="0"/>
              </a:rPr>
              <a:t>. But David remained at Jerusalem.</a:t>
            </a:r>
          </a:p>
          <a:p>
            <a:pPr algn="l"/>
            <a:r>
              <a:rPr lang="en-US" sz="3600" dirty="0">
                <a:solidFill>
                  <a:srgbClr val="FFC000"/>
                </a:solidFill>
                <a:latin typeface="Times New Roman" pitchFamily="18" charset="0"/>
                <a:cs typeface="Times New Roman" pitchFamily="18" charset="0"/>
                <a:sym typeface="Times New Roman" pitchFamily="18" charset="0"/>
              </a:rPr>
              <a:t>2</a:t>
            </a:r>
            <a:r>
              <a:rPr lang="en-US" sz="3600" dirty="0">
                <a:latin typeface="Times New Roman" pitchFamily="18" charset="0"/>
                <a:cs typeface="Times New Roman" pitchFamily="18" charset="0"/>
                <a:sym typeface="Times New Roman" pitchFamily="18" charset="0"/>
              </a:rPr>
              <a:t> It happened, late one afternoon, when David arose from his couch and was walking on the roof of the king's house, that he saw from the roof a woman bathing; and the woman was very beautiful</a:t>
            </a:r>
            <a:r>
              <a:rPr lang="en-US" sz="3600" dirty="0" smtClean="0">
                <a:latin typeface="Times New Roman" pitchFamily="18" charset="0"/>
                <a:cs typeface="Times New Roman" pitchFamily="18" charset="0"/>
                <a:sym typeface="Times New Roman" pitchFamily="18" charset="0"/>
              </a:rPr>
              <a:t>.</a:t>
            </a:r>
            <a:endParaRPr lang="en-US" sz="3600" dirty="0">
              <a:latin typeface="Times New Roman" pitchFamily="18" charset="0"/>
              <a:cs typeface="Times New Roman" pitchFamily="18" charset="0"/>
              <a:sym typeface="Times New Roman" pitchFamily="18" charset="0"/>
            </a:endParaRPr>
          </a:p>
        </p:txBody>
      </p:sp>
      <p:sp>
        <p:nvSpPr>
          <p:cNvPr id="6146" name="AutoShape 2"/>
          <p:cNvSpPr>
            <a:spLocks/>
          </p:cNvSpPr>
          <p:nvPr/>
        </p:nvSpPr>
        <p:spPr bwMode="auto">
          <a:xfrm>
            <a:off x="1910956" y="242218"/>
            <a:ext cx="6007447" cy="5089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ctr"/>
          <a:lstStyle/>
          <a:p>
            <a:pPr algn="ctr"/>
            <a:r>
              <a:rPr lang="en-US" sz="3200" b="1" dirty="0">
                <a:latin typeface="Times New Roman" pitchFamily="18" charset="0"/>
                <a:cs typeface="Times New Roman" pitchFamily="18" charset="0"/>
                <a:sym typeface="Times New Roman" pitchFamily="18" charset="0"/>
              </a:rPr>
              <a:t>II Samuel 11</a:t>
            </a:r>
            <a:endParaRPr lang="en-US" sz="3200" b="1" dirty="0"/>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AutoShape 1"/>
          <p:cNvSpPr>
            <a:spLocks/>
          </p:cNvSpPr>
          <p:nvPr/>
        </p:nvSpPr>
        <p:spPr bwMode="auto">
          <a:xfrm>
            <a:off x="485553" y="1182068"/>
            <a:ext cx="8639473" cy="53131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t"/>
          <a:lstStyle/>
          <a:p>
            <a:pPr algn="l"/>
            <a:r>
              <a:rPr lang="en-US" sz="3600" dirty="0" smtClean="0">
                <a:solidFill>
                  <a:srgbClr val="FFC000"/>
                </a:solidFill>
                <a:latin typeface="Times New Roman" pitchFamily="18" charset="0"/>
                <a:cs typeface="Times New Roman" pitchFamily="18" charset="0"/>
                <a:sym typeface="Times New Roman" pitchFamily="18" charset="0"/>
              </a:rPr>
              <a:t>3</a:t>
            </a:r>
            <a:r>
              <a:rPr lang="en-US" sz="3600" dirty="0" smtClean="0">
                <a:latin typeface="Times New Roman" pitchFamily="18" charset="0"/>
                <a:cs typeface="Times New Roman" pitchFamily="18" charset="0"/>
                <a:sym typeface="Times New Roman" pitchFamily="18" charset="0"/>
              </a:rPr>
              <a:t> </a:t>
            </a:r>
            <a:r>
              <a:rPr lang="en-US" sz="3600" dirty="0">
                <a:latin typeface="Times New Roman" pitchFamily="18" charset="0"/>
                <a:cs typeface="Times New Roman" pitchFamily="18" charset="0"/>
                <a:sym typeface="Times New Roman" pitchFamily="18" charset="0"/>
              </a:rPr>
              <a:t>And David sent and inquired about the woman. And one said, "Is not this Bathsheba, the daughter of </a:t>
            </a:r>
            <a:r>
              <a:rPr lang="en-US" sz="3600" dirty="0" err="1">
                <a:latin typeface="Times New Roman" pitchFamily="18" charset="0"/>
                <a:cs typeface="Times New Roman" pitchFamily="18" charset="0"/>
                <a:sym typeface="Times New Roman" pitchFamily="18" charset="0"/>
              </a:rPr>
              <a:t>Eliam</a:t>
            </a:r>
            <a:r>
              <a:rPr lang="en-US" sz="3600" dirty="0">
                <a:latin typeface="Times New Roman" pitchFamily="18" charset="0"/>
                <a:cs typeface="Times New Roman" pitchFamily="18" charset="0"/>
                <a:sym typeface="Times New Roman" pitchFamily="18" charset="0"/>
              </a:rPr>
              <a:t>, the wife of Uriah the Hittite?"</a:t>
            </a:r>
          </a:p>
          <a:p>
            <a:pPr algn="l"/>
            <a:r>
              <a:rPr lang="en-US" sz="3600" dirty="0">
                <a:solidFill>
                  <a:srgbClr val="FFC000"/>
                </a:solidFill>
                <a:latin typeface="Times New Roman" pitchFamily="18" charset="0"/>
                <a:cs typeface="Times New Roman" pitchFamily="18" charset="0"/>
                <a:sym typeface="Times New Roman" pitchFamily="18" charset="0"/>
              </a:rPr>
              <a:t>4</a:t>
            </a:r>
            <a:r>
              <a:rPr lang="en-US" sz="3600" dirty="0">
                <a:latin typeface="Times New Roman" pitchFamily="18" charset="0"/>
                <a:cs typeface="Times New Roman" pitchFamily="18" charset="0"/>
                <a:sym typeface="Times New Roman" pitchFamily="18" charset="0"/>
              </a:rPr>
              <a:t> So David sent messengers and took her, and she came to him, and he lay with her...Then she returned to her house</a:t>
            </a:r>
            <a:r>
              <a:rPr lang="en-US" sz="3600" dirty="0" smtClean="0">
                <a:latin typeface="Times New Roman" pitchFamily="18" charset="0"/>
                <a:cs typeface="Times New Roman" pitchFamily="18" charset="0"/>
                <a:sym typeface="Times New Roman" pitchFamily="18" charset="0"/>
              </a:rPr>
              <a:t>.</a:t>
            </a:r>
          </a:p>
          <a:p>
            <a:r>
              <a:rPr lang="en-US" sz="3600" dirty="0" smtClean="0">
                <a:solidFill>
                  <a:srgbClr val="FFC000"/>
                </a:solidFill>
                <a:latin typeface="Times New Roman" pitchFamily="18" charset="0"/>
                <a:cs typeface="Times New Roman" pitchFamily="18" charset="0"/>
                <a:sym typeface="Times New Roman" pitchFamily="18" charset="0"/>
              </a:rPr>
              <a:t>5</a:t>
            </a:r>
            <a:r>
              <a:rPr lang="en-US" sz="3600" dirty="0" smtClean="0">
                <a:latin typeface="Times New Roman" pitchFamily="18" charset="0"/>
                <a:cs typeface="Times New Roman" pitchFamily="18" charset="0"/>
                <a:sym typeface="Times New Roman" pitchFamily="18" charset="0"/>
              </a:rPr>
              <a:t> And the woman conceived, and she sent and told David, "I am pregnant."</a:t>
            </a:r>
            <a:endParaRPr lang="en-US" sz="3600" dirty="0" smtClean="0"/>
          </a:p>
          <a:p>
            <a:pPr algn="l"/>
            <a:endParaRPr lang="en-US" sz="3600" dirty="0">
              <a:latin typeface="Times New Roman" pitchFamily="18" charset="0"/>
              <a:cs typeface="Times New Roman" pitchFamily="18" charset="0"/>
              <a:sym typeface="Times New Roman" pitchFamily="18" charset="0"/>
            </a:endParaRPr>
          </a:p>
        </p:txBody>
      </p:sp>
      <p:sp>
        <p:nvSpPr>
          <p:cNvPr id="6146" name="AutoShape 2"/>
          <p:cNvSpPr>
            <a:spLocks/>
          </p:cNvSpPr>
          <p:nvPr/>
        </p:nvSpPr>
        <p:spPr bwMode="auto">
          <a:xfrm>
            <a:off x="1910956" y="242218"/>
            <a:ext cx="6007447" cy="5089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ctr"/>
          <a:lstStyle/>
          <a:p>
            <a:pPr algn="ctr"/>
            <a:r>
              <a:rPr lang="en-US" sz="3200" b="1" dirty="0">
                <a:latin typeface="Times New Roman" pitchFamily="18" charset="0"/>
                <a:cs typeface="Times New Roman" pitchFamily="18" charset="0"/>
                <a:sym typeface="Times New Roman" pitchFamily="18" charset="0"/>
              </a:rPr>
              <a:t>II Samuel 11</a:t>
            </a:r>
            <a:endParaRPr lang="en-US" sz="3200" b="1" dirty="0"/>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3" name="AutoShape 1"/>
          <p:cNvSpPr>
            <a:spLocks/>
          </p:cNvSpPr>
          <p:nvPr/>
        </p:nvSpPr>
        <p:spPr bwMode="auto">
          <a:xfrm>
            <a:off x="523505" y="1052587"/>
            <a:ext cx="8767837" cy="8126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ctr"/>
          <a:lstStyle/>
          <a:p>
            <a:pPr algn="l"/>
            <a:endParaRPr lang="en-US" dirty="0"/>
          </a:p>
        </p:txBody>
      </p:sp>
      <p:sp>
        <p:nvSpPr>
          <p:cNvPr id="8194" name="AutoShape 2"/>
          <p:cNvSpPr>
            <a:spLocks/>
          </p:cNvSpPr>
          <p:nvPr/>
        </p:nvSpPr>
        <p:spPr bwMode="auto">
          <a:xfrm>
            <a:off x="583778" y="990600"/>
            <a:ext cx="8560222" cy="45630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t"/>
          <a:lstStyle/>
          <a:p>
            <a:pPr algn="l"/>
            <a:r>
              <a:rPr lang="en-US" sz="3600" dirty="0">
                <a:solidFill>
                  <a:srgbClr val="FFC000"/>
                </a:solidFill>
                <a:latin typeface="Times New Roman" pitchFamily="18" charset="0"/>
                <a:cs typeface="Times New Roman" pitchFamily="18" charset="0"/>
                <a:sym typeface="Times New Roman" pitchFamily="18" charset="0"/>
              </a:rPr>
              <a:t>6</a:t>
            </a:r>
            <a:r>
              <a:rPr lang="en-US" sz="3600" dirty="0">
                <a:latin typeface="Times New Roman" pitchFamily="18" charset="0"/>
                <a:cs typeface="Times New Roman" pitchFamily="18" charset="0"/>
                <a:sym typeface="Times New Roman" pitchFamily="18" charset="0"/>
              </a:rPr>
              <a:t> So David sent word to </a:t>
            </a:r>
            <a:r>
              <a:rPr lang="en-US" sz="3600" dirty="0" err="1">
                <a:latin typeface="Times New Roman" pitchFamily="18" charset="0"/>
                <a:cs typeface="Times New Roman" pitchFamily="18" charset="0"/>
                <a:sym typeface="Times New Roman" pitchFamily="18" charset="0"/>
              </a:rPr>
              <a:t>Joab</a:t>
            </a:r>
            <a:r>
              <a:rPr lang="en-US" sz="3600" dirty="0">
                <a:latin typeface="Times New Roman" pitchFamily="18" charset="0"/>
                <a:cs typeface="Times New Roman" pitchFamily="18" charset="0"/>
                <a:sym typeface="Times New Roman" pitchFamily="18" charset="0"/>
              </a:rPr>
              <a:t>, "Send me Uriah the Hittite</a:t>
            </a:r>
            <a:r>
              <a:rPr lang="en-US" sz="3600" dirty="0" smtClean="0">
                <a:latin typeface="Times New Roman" pitchFamily="18" charset="0"/>
                <a:cs typeface="Times New Roman" pitchFamily="18" charset="0"/>
                <a:sym typeface="Times New Roman" pitchFamily="18" charset="0"/>
              </a:rPr>
              <a:t>.”</a:t>
            </a:r>
            <a:endParaRPr lang="en-US" sz="3600" dirty="0">
              <a:latin typeface="Times New Roman" pitchFamily="18" charset="0"/>
              <a:cs typeface="Times New Roman" pitchFamily="18" charset="0"/>
              <a:sym typeface="Times New Roman" pitchFamily="18" charset="0"/>
            </a:endParaRPr>
          </a:p>
          <a:p>
            <a:pPr algn="l"/>
            <a:r>
              <a:rPr lang="en-US" sz="3600" dirty="0">
                <a:solidFill>
                  <a:srgbClr val="FFC000"/>
                </a:solidFill>
                <a:latin typeface="Times New Roman" pitchFamily="18" charset="0"/>
                <a:cs typeface="Times New Roman" pitchFamily="18" charset="0"/>
                <a:sym typeface="Times New Roman" pitchFamily="18" charset="0"/>
              </a:rPr>
              <a:t>7</a:t>
            </a:r>
            <a:r>
              <a:rPr lang="en-US" sz="3600" dirty="0">
                <a:latin typeface="Times New Roman" pitchFamily="18" charset="0"/>
                <a:cs typeface="Times New Roman" pitchFamily="18" charset="0"/>
                <a:sym typeface="Times New Roman" pitchFamily="18" charset="0"/>
              </a:rPr>
              <a:t> When Uriah came to him, David asked how </a:t>
            </a:r>
            <a:r>
              <a:rPr lang="en-US" sz="3600" dirty="0" err="1">
                <a:latin typeface="Times New Roman" pitchFamily="18" charset="0"/>
                <a:cs typeface="Times New Roman" pitchFamily="18" charset="0"/>
                <a:sym typeface="Times New Roman" pitchFamily="18" charset="0"/>
              </a:rPr>
              <a:t>Joab</a:t>
            </a:r>
            <a:r>
              <a:rPr lang="en-US" sz="3600" dirty="0">
                <a:latin typeface="Times New Roman" pitchFamily="18" charset="0"/>
                <a:cs typeface="Times New Roman" pitchFamily="18" charset="0"/>
                <a:sym typeface="Times New Roman" pitchFamily="18" charset="0"/>
              </a:rPr>
              <a:t> was doing and how the people were doing and how the war was going.</a:t>
            </a:r>
          </a:p>
          <a:p>
            <a:pPr algn="l"/>
            <a:r>
              <a:rPr lang="en-US" sz="3600" dirty="0">
                <a:solidFill>
                  <a:srgbClr val="FFC000"/>
                </a:solidFill>
                <a:latin typeface="Times New Roman" pitchFamily="18" charset="0"/>
                <a:cs typeface="Times New Roman" pitchFamily="18" charset="0"/>
                <a:sym typeface="Times New Roman" pitchFamily="18" charset="0"/>
              </a:rPr>
              <a:t>8</a:t>
            </a:r>
            <a:r>
              <a:rPr lang="en-US" sz="3600" dirty="0">
                <a:latin typeface="Times New Roman" pitchFamily="18" charset="0"/>
                <a:cs typeface="Times New Roman" pitchFamily="18" charset="0"/>
                <a:sym typeface="Times New Roman" pitchFamily="18" charset="0"/>
              </a:rPr>
              <a:t> Then David said to Uriah, "Go down to your house and wash your feet." And Uriah went out of the king's house, and there followed him a present from the king</a:t>
            </a:r>
            <a:r>
              <a:rPr lang="en-US" sz="3600" dirty="0" smtClean="0">
                <a:latin typeface="Times New Roman" pitchFamily="18" charset="0"/>
                <a:cs typeface="Times New Roman" pitchFamily="18" charset="0"/>
                <a:sym typeface="Times New Roman" pitchFamily="18" charset="0"/>
              </a:rPr>
              <a:t>.</a:t>
            </a:r>
            <a:endParaRPr lang="en-US" sz="3600" dirty="0">
              <a:latin typeface="Times New Roman" pitchFamily="18" charset="0"/>
              <a:cs typeface="Times New Roman" pitchFamily="18" charset="0"/>
              <a:sym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3" name="AutoShape 1"/>
          <p:cNvSpPr>
            <a:spLocks/>
          </p:cNvSpPr>
          <p:nvPr/>
        </p:nvSpPr>
        <p:spPr bwMode="auto">
          <a:xfrm>
            <a:off x="523505" y="1052587"/>
            <a:ext cx="8767837" cy="8126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ctr"/>
          <a:lstStyle/>
          <a:p>
            <a:pPr algn="l"/>
            <a:endParaRPr lang="en-US" dirty="0"/>
          </a:p>
        </p:txBody>
      </p:sp>
      <p:sp>
        <p:nvSpPr>
          <p:cNvPr id="8194" name="AutoShape 2"/>
          <p:cNvSpPr>
            <a:spLocks/>
          </p:cNvSpPr>
          <p:nvPr/>
        </p:nvSpPr>
        <p:spPr bwMode="auto">
          <a:xfrm>
            <a:off x="381000" y="685800"/>
            <a:ext cx="8560222" cy="45630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t"/>
          <a:lstStyle/>
          <a:p>
            <a:pPr algn="l"/>
            <a:r>
              <a:rPr lang="en-US" sz="3600" dirty="0" smtClean="0">
                <a:solidFill>
                  <a:srgbClr val="FFC000"/>
                </a:solidFill>
                <a:latin typeface="Times New Roman" pitchFamily="18" charset="0"/>
                <a:cs typeface="Times New Roman" pitchFamily="18" charset="0"/>
                <a:sym typeface="Times New Roman" pitchFamily="18" charset="0"/>
              </a:rPr>
              <a:t>9</a:t>
            </a:r>
            <a:r>
              <a:rPr lang="en-US" sz="3600" dirty="0" smtClean="0">
                <a:latin typeface="Times New Roman" pitchFamily="18" charset="0"/>
                <a:cs typeface="Times New Roman" pitchFamily="18" charset="0"/>
                <a:sym typeface="Times New Roman" pitchFamily="18" charset="0"/>
              </a:rPr>
              <a:t> </a:t>
            </a:r>
            <a:r>
              <a:rPr lang="en-US" sz="3600" dirty="0">
                <a:latin typeface="Times New Roman" pitchFamily="18" charset="0"/>
                <a:cs typeface="Times New Roman" pitchFamily="18" charset="0"/>
                <a:sym typeface="Times New Roman" pitchFamily="18" charset="0"/>
              </a:rPr>
              <a:t>But Uriah slept at the door of the king's house with all the servants of his lord, and did not go down to his house. </a:t>
            </a:r>
          </a:p>
          <a:p>
            <a:pPr algn="l"/>
            <a:r>
              <a:rPr lang="en-US" sz="3600" dirty="0">
                <a:solidFill>
                  <a:srgbClr val="FFC000"/>
                </a:solidFill>
                <a:latin typeface="Times New Roman" pitchFamily="18" charset="0"/>
                <a:cs typeface="Times New Roman" pitchFamily="18" charset="0"/>
                <a:sym typeface="Times New Roman" pitchFamily="18" charset="0"/>
              </a:rPr>
              <a:t>10</a:t>
            </a:r>
            <a:r>
              <a:rPr lang="en-US" sz="3600" dirty="0">
                <a:latin typeface="Times New Roman" pitchFamily="18" charset="0"/>
                <a:cs typeface="Times New Roman" pitchFamily="18" charset="0"/>
                <a:sym typeface="Times New Roman" pitchFamily="18" charset="0"/>
              </a:rPr>
              <a:t> When they told David, "Uriah did not go down to his house," David said to Uriah, "Have you not come from a journey? Why did you not go down to your house</a:t>
            </a:r>
            <a:r>
              <a:rPr lang="en-US" sz="3600" dirty="0" smtClean="0">
                <a:latin typeface="Times New Roman" pitchFamily="18" charset="0"/>
                <a:cs typeface="Times New Roman" pitchFamily="18" charset="0"/>
                <a:sym typeface="Times New Roman" pitchFamily="18" charset="0"/>
              </a:rPr>
              <a:t>?“</a:t>
            </a:r>
          </a:p>
          <a:p>
            <a:r>
              <a:rPr lang="en-US" sz="3600" dirty="0" smtClean="0">
                <a:solidFill>
                  <a:srgbClr val="FFC000"/>
                </a:solidFill>
                <a:latin typeface="Times New Roman" pitchFamily="18" charset="0"/>
                <a:cs typeface="Times New Roman" pitchFamily="18" charset="0"/>
                <a:sym typeface="Times New Roman" pitchFamily="18" charset="0"/>
              </a:rPr>
              <a:t>11</a:t>
            </a:r>
            <a:r>
              <a:rPr lang="en-US" sz="3600" dirty="0" smtClean="0">
                <a:latin typeface="Times New Roman" pitchFamily="18" charset="0"/>
                <a:cs typeface="Times New Roman" pitchFamily="18" charset="0"/>
                <a:sym typeface="Times New Roman" pitchFamily="18" charset="0"/>
              </a:rPr>
              <a:t> Uriah said to David, "The ark and Israel and Judah dwell in booths, and my lord </a:t>
            </a:r>
            <a:r>
              <a:rPr lang="en-US" sz="3600" dirty="0" err="1" smtClean="0">
                <a:latin typeface="Times New Roman" pitchFamily="18" charset="0"/>
                <a:cs typeface="Times New Roman" pitchFamily="18" charset="0"/>
                <a:sym typeface="Times New Roman" pitchFamily="18" charset="0"/>
              </a:rPr>
              <a:t>Joab</a:t>
            </a:r>
            <a:r>
              <a:rPr lang="en-US" sz="3600" dirty="0" smtClean="0">
                <a:latin typeface="Times New Roman" pitchFamily="18" charset="0"/>
                <a:cs typeface="Times New Roman" pitchFamily="18" charset="0"/>
                <a:sym typeface="Times New Roman" pitchFamily="18" charset="0"/>
              </a:rPr>
              <a:t> and the servants of my lord are camping in</a:t>
            </a:r>
          </a:p>
          <a:p>
            <a:pPr algn="l"/>
            <a:endParaRPr lang="en-US" sz="3600" dirty="0" smtClean="0">
              <a:latin typeface="Times New Roman" pitchFamily="18" charset="0"/>
              <a:cs typeface="Times New Roman" pitchFamily="18" charset="0"/>
              <a:sym typeface="Times New Roman" pitchFamily="18" charset="0"/>
            </a:endParaRPr>
          </a:p>
          <a:p>
            <a:pPr algn="l"/>
            <a:endParaRPr lang="en-US" sz="3600" dirty="0"/>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533400" y="457200"/>
            <a:ext cx="8382000" cy="7294305"/>
          </a:xfrm>
          <a:prstGeom prst="rect">
            <a:avLst/>
          </a:prstGeom>
        </p:spPr>
        <p:txBody>
          <a:bodyPr wrap="square">
            <a:spAutoFit/>
          </a:bodyPr>
          <a:lstStyle/>
          <a:p>
            <a:r>
              <a:rPr lang="en-US" sz="3600" dirty="0" smtClean="0">
                <a:latin typeface="Times New Roman" pitchFamily="18" charset="0"/>
                <a:cs typeface="Times New Roman" pitchFamily="18" charset="0"/>
                <a:sym typeface="Times New Roman" pitchFamily="18" charset="0"/>
              </a:rPr>
              <a:t>the open field. Shall I then go to my house, to eat and to drink and to lie with my wife? As you live, and as your soul lives, I will not do this thing.“</a:t>
            </a:r>
          </a:p>
          <a:p>
            <a:r>
              <a:rPr lang="en-US" sz="3600" dirty="0" smtClean="0">
                <a:solidFill>
                  <a:srgbClr val="FFC000"/>
                </a:solidFill>
                <a:latin typeface="Times New Roman" pitchFamily="18" charset="0"/>
                <a:cs typeface="Times New Roman" pitchFamily="18" charset="0"/>
                <a:sym typeface="Times New Roman" pitchFamily="18" charset="0"/>
              </a:rPr>
              <a:t>12</a:t>
            </a:r>
            <a:r>
              <a:rPr lang="en-US" sz="3600" dirty="0" smtClean="0">
                <a:latin typeface="Times New Roman" pitchFamily="18" charset="0"/>
                <a:cs typeface="Times New Roman" pitchFamily="18" charset="0"/>
                <a:sym typeface="Times New Roman" pitchFamily="18" charset="0"/>
              </a:rPr>
              <a:t> Then David said to Uriah, "Remain here today also, and tomorrow I will send you back." So Uriah remained in Jerusalem that day and the next.</a:t>
            </a:r>
          </a:p>
          <a:p>
            <a:r>
              <a:rPr lang="en-US" sz="3600" dirty="0" smtClean="0">
                <a:solidFill>
                  <a:srgbClr val="FFC000"/>
                </a:solidFill>
                <a:latin typeface="Times New Roman" pitchFamily="18" charset="0"/>
                <a:cs typeface="Times New Roman" pitchFamily="18" charset="0"/>
                <a:sym typeface="Times New Roman" pitchFamily="18" charset="0"/>
              </a:rPr>
              <a:t>13</a:t>
            </a:r>
            <a:r>
              <a:rPr lang="en-US" sz="3600" dirty="0" smtClean="0">
                <a:latin typeface="Times New Roman" pitchFamily="18" charset="0"/>
                <a:cs typeface="Times New Roman" pitchFamily="18" charset="0"/>
                <a:sym typeface="Times New Roman" pitchFamily="18" charset="0"/>
              </a:rPr>
              <a:t> And David invited him, and he ate in his presence and drank, so that he made him drunk. And in the evening he went out to lie</a:t>
            </a:r>
          </a:p>
          <a:p>
            <a:endParaRPr lang="en-US" sz="3600" dirty="0" smtClean="0">
              <a:latin typeface="Times New Roman" pitchFamily="18" charset="0"/>
              <a:cs typeface="Times New Roman" pitchFamily="18" charset="0"/>
              <a:sym typeface="Times New Roman" pitchFamily="18" charset="0"/>
            </a:endParaRPr>
          </a:p>
          <a:p>
            <a:endParaRPr lang="en-US" sz="3600" dirty="0"/>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7" name="AutoShape 1"/>
          <p:cNvSpPr>
            <a:spLocks/>
          </p:cNvSpPr>
          <p:nvPr/>
        </p:nvSpPr>
        <p:spPr bwMode="auto">
          <a:xfrm>
            <a:off x="457200" y="0"/>
            <a:ext cx="8460879" cy="7467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t"/>
          <a:lstStyle/>
          <a:p>
            <a:pPr algn="l"/>
            <a:endParaRPr lang="en-US" sz="2500" dirty="0" smtClean="0">
              <a:latin typeface="Times New Roman" pitchFamily="18" charset="0"/>
              <a:cs typeface="Times New Roman" pitchFamily="18" charset="0"/>
              <a:sym typeface="Times New Roman" pitchFamily="18" charset="0"/>
            </a:endParaRPr>
          </a:p>
          <a:p>
            <a:pPr algn="l"/>
            <a:endParaRPr lang="en-US" sz="2500" dirty="0" smtClean="0">
              <a:latin typeface="Times New Roman" pitchFamily="18" charset="0"/>
              <a:cs typeface="Times New Roman" pitchFamily="18" charset="0"/>
              <a:sym typeface="Times New Roman" pitchFamily="18" charset="0"/>
            </a:endParaRPr>
          </a:p>
          <a:p>
            <a:pPr algn="l"/>
            <a:r>
              <a:rPr lang="en-US" sz="3600" dirty="0" smtClean="0">
                <a:latin typeface="Times New Roman" pitchFamily="18" charset="0"/>
                <a:cs typeface="Times New Roman" pitchFamily="18" charset="0"/>
                <a:sym typeface="Times New Roman" pitchFamily="18" charset="0"/>
              </a:rPr>
              <a:t>on his couch with the servants of his lord, but he did not go down to his house.</a:t>
            </a:r>
          </a:p>
          <a:p>
            <a:pPr algn="l"/>
            <a:r>
              <a:rPr lang="en-US" sz="3600" dirty="0" smtClean="0">
                <a:solidFill>
                  <a:srgbClr val="FFC000"/>
                </a:solidFill>
                <a:latin typeface="Times New Roman" pitchFamily="18" charset="0"/>
                <a:cs typeface="Times New Roman" pitchFamily="18" charset="0"/>
                <a:sym typeface="Times New Roman" pitchFamily="18" charset="0"/>
              </a:rPr>
              <a:t>14</a:t>
            </a:r>
            <a:r>
              <a:rPr lang="en-US" sz="3600" dirty="0" smtClean="0">
                <a:latin typeface="Times New Roman" pitchFamily="18" charset="0"/>
                <a:cs typeface="Times New Roman" pitchFamily="18" charset="0"/>
                <a:sym typeface="Times New Roman" pitchFamily="18" charset="0"/>
              </a:rPr>
              <a:t> In the morning David wrote a letter to </a:t>
            </a:r>
            <a:r>
              <a:rPr lang="en-US" sz="3600" dirty="0" err="1" smtClean="0">
                <a:latin typeface="Times New Roman" pitchFamily="18" charset="0"/>
                <a:cs typeface="Times New Roman" pitchFamily="18" charset="0"/>
                <a:sym typeface="Times New Roman" pitchFamily="18" charset="0"/>
              </a:rPr>
              <a:t>Joab</a:t>
            </a:r>
            <a:r>
              <a:rPr lang="en-US" sz="3600" dirty="0" smtClean="0">
                <a:latin typeface="Times New Roman" pitchFamily="18" charset="0"/>
                <a:cs typeface="Times New Roman" pitchFamily="18" charset="0"/>
                <a:sym typeface="Times New Roman" pitchFamily="18" charset="0"/>
              </a:rPr>
              <a:t> and sent it by the hand of Uriah.</a:t>
            </a:r>
          </a:p>
          <a:p>
            <a:r>
              <a:rPr lang="en-US" sz="3600" dirty="0" smtClean="0">
                <a:solidFill>
                  <a:srgbClr val="FFC000"/>
                </a:solidFill>
                <a:latin typeface="Times New Roman" pitchFamily="18" charset="0"/>
                <a:cs typeface="Times New Roman" pitchFamily="18" charset="0"/>
                <a:sym typeface="Times New Roman" pitchFamily="18" charset="0"/>
              </a:rPr>
              <a:t>15</a:t>
            </a:r>
            <a:r>
              <a:rPr lang="en-US" sz="3600" dirty="0" smtClean="0">
                <a:latin typeface="Times New Roman" pitchFamily="18" charset="0"/>
                <a:cs typeface="Times New Roman" pitchFamily="18" charset="0"/>
                <a:sym typeface="Times New Roman" pitchFamily="18" charset="0"/>
              </a:rPr>
              <a:t> In the letter he wrote, "Set Uriah in the forefront of the hardest fighting, and then draw back from him, that he may be struck down, and die.”</a:t>
            </a:r>
          </a:p>
          <a:p>
            <a:r>
              <a:rPr lang="en-US" sz="3600" dirty="0" smtClean="0">
                <a:solidFill>
                  <a:srgbClr val="FFC000"/>
                </a:solidFill>
                <a:latin typeface="Times New Roman" pitchFamily="18" charset="0"/>
                <a:cs typeface="Times New Roman" pitchFamily="18" charset="0"/>
                <a:sym typeface="Times New Roman" pitchFamily="18" charset="0"/>
              </a:rPr>
              <a:t>16</a:t>
            </a:r>
            <a:r>
              <a:rPr lang="en-US" sz="3600" dirty="0" smtClean="0">
                <a:latin typeface="Times New Roman" pitchFamily="18" charset="0"/>
                <a:cs typeface="Times New Roman" pitchFamily="18" charset="0"/>
                <a:sym typeface="Times New Roman" pitchFamily="18" charset="0"/>
              </a:rPr>
              <a:t> And as </a:t>
            </a:r>
            <a:r>
              <a:rPr lang="en-US" sz="3600" dirty="0" err="1" smtClean="0">
                <a:latin typeface="Times New Roman" pitchFamily="18" charset="0"/>
                <a:cs typeface="Times New Roman" pitchFamily="18" charset="0"/>
                <a:sym typeface="Times New Roman" pitchFamily="18" charset="0"/>
              </a:rPr>
              <a:t>Joab</a:t>
            </a:r>
            <a:r>
              <a:rPr lang="en-US" sz="3600" dirty="0" smtClean="0">
                <a:latin typeface="Times New Roman" pitchFamily="18" charset="0"/>
                <a:cs typeface="Times New Roman" pitchFamily="18" charset="0"/>
                <a:sym typeface="Times New Roman" pitchFamily="18" charset="0"/>
              </a:rPr>
              <a:t> was besieging the city, he assigned Uriah to the place where he knew there were valiant men.</a:t>
            </a:r>
          </a:p>
          <a:p>
            <a:pPr algn="l"/>
            <a:endParaRPr lang="en-US" sz="3600" dirty="0" smtClean="0">
              <a:latin typeface="Times New Roman" pitchFamily="18" charset="0"/>
              <a:cs typeface="Times New Roman" pitchFamily="18" charset="0"/>
              <a:sym typeface="Times New Roman" pitchFamily="18" charset="0"/>
            </a:endParaRPr>
          </a:p>
          <a:p>
            <a:pPr algn="l"/>
            <a:endParaRPr lang="en-US" sz="3600" dirty="0"/>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1" name="AutoShape 1"/>
          <p:cNvSpPr>
            <a:spLocks/>
          </p:cNvSpPr>
          <p:nvPr/>
        </p:nvSpPr>
        <p:spPr bwMode="auto">
          <a:xfrm>
            <a:off x="521271" y="1299270"/>
            <a:ext cx="8100342" cy="53131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t"/>
          <a:lstStyle/>
          <a:p>
            <a:pPr algn="l"/>
            <a:r>
              <a:rPr lang="en-US" sz="3600" dirty="0" smtClean="0">
                <a:solidFill>
                  <a:srgbClr val="FFC000"/>
                </a:solidFill>
                <a:latin typeface="Times New Roman" pitchFamily="18" charset="0"/>
                <a:cs typeface="Times New Roman" pitchFamily="18" charset="0"/>
                <a:sym typeface="Times New Roman" pitchFamily="18" charset="0"/>
              </a:rPr>
              <a:t>17</a:t>
            </a:r>
            <a:r>
              <a:rPr lang="en-US" sz="3600" dirty="0" smtClean="0">
                <a:latin typeface="Times New Roman" pitchFamily="18" charset="0"/>
                <a:cs typeface="Times New Roman" pitchFamily="18" charset="0"/>
                <a:sym typeface="Times New Roman" pitchFamily="18" charset="0"/>
              </a:rPr>
              <a:t> </a:t>
            </a:r>
            <a:r>
              <a:rPr lang="en-US" sz="3600" dirty="0">
                <a:latin typeface="Times New Roman" pitchFamily="18" charset="0"/>
                <a:cs typeface="Times New Roman" pitchFamily="18" charset="0"/>
                <a:sym typeface="Times New Roman" pitchFamily="18" charset="0"/>
              </a:rPr>
              <a:t>And the men of the city came out and fought with </a:t>
            </a:r>
            <a:r>
              <a:rPr lang="en-US" sz="3600" dirty="0" err="1">
                <a:latin typeface="Times New Roman" pitchFamily="18" charset="0"/>
                <a:cs typeface="Times New Roman" pitchFamily="18" charset="0"/>
                <a:sym typeface="Times New Roman" pitchFamily="18" charset="0"/>
              </a:rPr>
              <a:t>Joab</a:t>
            </a:r>
            <a:r>
              <a:rPr lang="en-US" sz="3600" dirty="0">
                <a:latin typeface="Times New Roman" pitchFamily="18" charset="0"/>
                <a:cs typeface="Times New Roman" pitchFamily="18" charset="0"/>
                <a:sym typeface="Times New Roman" pitchFamily="18" charset="0"/>
              </a:rPr>
              <a:t>, and some of the servants of David among the people fell. Uriah the Hittite also died.</a:t>
            </a:r>
          </a:p>
          <a:p>
            <a:pPr algn="l"/>
            <a:r>
              <a:rPr lang="en-US" sz="3600" dirty="0">
                <a:solidFill>
                  <a:srgbClr val="FFC000"/>
                </a:solidFill>
                <a:latin typeface="Times New Roman" pitchFamily="18" charset="0"/>
                <a:cs typeface="Times New Roman" pitchFamily="18" charset="0"/>
                <a:sym typeface="Times New Roman" pitchFamily="18" charset="0"/>
              </a:rPr>
              <a:t>18</a:t>
            </a:r>
            <a:r>
              <a:rPr lang="en-US" sz="3600" dirty="0">
                <a:latin typeface="Times New Roman" pitchFamily="18" charset="0"/>
                <a:cs typeface="Times New Roman" pitchFamily="18" charset="0"/>
                <a:sym typeface="Times New Roman" pitchFamily="18" charset="0"/>
              </a:rPr>
              <a:t> Then </a:t>
            </a:r>
            <a:r>
              <a:rPr lang="en-US" sz="3600" dirty="0" err="1">
                <a:latin typeface="Times New Roman" pitchFamily="18" charset="0"/>
                <a:cs typeface="Times New Roman" pitchFamily="18" charset="0"/>
                <a:sym typeface="Times New Roman" pitchFamily="18" charset="0"/>
              </a:rPr>
              <a:t>Joab</a:t>
            </a:r>
            <a:r>
              <a:rPr lang="en-US" sz="3600" dirty="0">
                <a:latin typeface="Times New Roman" pitchFamily="18" charset="0"/>
                <a:cs typeface="Times New Roman" pitchFamily="18" charset="0"/>
                <a:sym typeface="Times New Roman" pitchFamily="18" charset="0"/>
              </a:rPr>
              <a:t> sent and told David all the news about the fighting.</a:t>
            </a:r>
          </a:p>
          <a:p>
            <a:pPr algn="l"/>
            <a:r>
              <a:rPr lang="en-US" sz="3600" dirty="0">
                <a:solidFill>
                  <a:srgbClr val="FFC000"/>
                </a:solidFill>
                <a:latin typeface="Times New Roman" pitchFamily="18" charset="0"/>
                <a:cs typeface="Times New Roman" pitchFamily="18" charset="0"/>
                <a:sym typeface="Times New Roman" pitchFamily="18" charset="0"/>
              </a:rPr>
              <a:t>19</a:t>
            </a:r>
            <a:r>
              <a:rPr lang="en-US" sz="3600" dirty="0">
                <a:latin typeface="Times New Roman" pitchFamily="18" charset="0"/>
                <a:cs typeface="Times New Roman" pitchFamily="18" charset="0"/>
                <a:sym typeface="Times New Roman" pitchFamily="18" charset="0"/>
              </a:rPr>
              <a:t> And he instructed the messenger, "When you have finished telling all the news about the fighting to the king,</a:t>
            </a: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5" name="AutoShape 1"/>
          <p:cNvSpPr>
            <a:spLocks/>
          </p:cNvSpPr>
          <p:nvPr/>
        </p:nvSpPr>
        <p:spPr bwMode="auto">
          <a:xfrm>
            <a:off x="521271" y="534665"/>
            <a:ext cx="8100342" cy="64383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t"/>
          <a:lstStyle/>
          <a:p>
            <a:pPr algn="l"/>
            <a:endParaRPr lang="en-US" sz="2500" dirty="0">
              <a:latin typeface="Times New Roman" pitchFamily="18" charset="0"/>
              <a:cs typeface="Times New Roman" pitchFamily="18" charset="0"/>
              <a:sym typeface="Times New Roman" pitchFamily="18" charset="0"/>
            </a:endParaRPr>
          </a:p>
          <a:p>
            <a:pPr algn="l"/>
            <a:r>
              <a:rPr lang="en-US" sz="3600" dirty="0">
                <a:solidFill>
                  <a:srgbClr val="FFC000"/>
                </a:solidFill>
                <a:latin typeface="Times New Roman" pitchFamily="18" charset="0"/>
                <a:cs typeface="Times New Roman" pitchFamily="18" charset="0"/>
                <a:sym typeface="Times New Roman" pitchFamily="18" charset="0"/>
              </a:rPr>
              <a:t>20</a:t>
            </a:r>
            <a:r>
              <a:rPr lang="en-US" sz="3600" dirty="0">
                <a:latin typeface="Times New Roman" pitchFamily="18" charset="0"/>
                <a:cs typeface="Times New Roman" pitchFamily="18" charset="0"/>
                <a:sym typeface="Times New Roman" pitchFamily="18" charset="0"/>
              </a:rPr>
              <a:t> then, if the king's anger rises, and if he says to you, 'Why did you go so near the city to fight? Did you not know that they would shoot from the wall</a:t>
            </a:r>
            <a:r>
              <a:rPr lang="en-US" sz="3600" dirty="0" smtClean="0">
                <a:latin typeface="Times New Roman" pitchFamily="18" charset="0"/>
                <a:cs typeface="Times New Roman" pitchFamily="18" charset="0"/>
                <a:sym typeface="Times New Roman" pitchFamily="18" charset="0"/>
              </a:rPr>
              <a:t>?...</a:t>
            </a:r>
            <a:endParaRPr lang="en-US" sz="3600" dirty="0">
              <a:latin typeface="Times New Roman" pitchFamily="18" charset="0"/>
              <a:cs typeface="Times New Roman" pitchFamily="18" charset="0"/>
              <a:sym typeface="Times New Roman" pitchFamily="18" charset="0"/>
            </a:endParaRPr>
          </a:p>
          <a:p>
            <a:pPr algn="l"/>
            <a:r>
              <a:rPr lang="en-US" sz="3600" dirty="0" smtClean="0">
                <a:solidFill>
                  <a:srgbClr val="FFC000"/>
                </a:solidFill>
                <a:latin typeface="Times New Roman" pitchFamily="18" charset="0"/>
                <a:cs typeface="Times New Roman" pitchFamily="18" charset="0"/>
                <a:sym typeface="Times New Roman" pitchFamily="18" charset="0"/>
              </a:rPr>
              <a:t>21</a:t>
            </a:r>
            <a:r>
              <a:rPr lang="en-US" sz="3600" dirty="0" smtClean="0">
                <a:latin typeface="Times New Roman" pitchFamily="18" charset="0"/>
                <a:cs typeface="Times New Roman" pitchFamily="18" charset="0"/>
                <a:sym typeface="Times New Roman" pitchFamily="18" charset="0"/>
              </a:rPr>
              <a:t>...Why </a:t>
            </a:r>
            <a:r>
              <a:rPr lang="en-US" sz="3600" dirty="0">
                <a:latin typeface="Times New Roman" pitchFamily="18" charset="0"/>
                <a:cs typeface="Times New Roman" pitchFamily="18" charset="0"/>
                <a:sym typeface="Times New Roman" pitchFamily="18" charset="0"/>
              </a:rPr>
              <a:t>did you go so near the wall?' then you shall say, 'Your servant Uriah the Hittite is dead also.'"</a:t>
            </a:r>
          </a:p>
          <a:p>
            <a:pPr algn="l"/>
            <a:r>
              <a:rPr lang="en-US" sz="3600" dirty="0">
                <a:solidFill>
                  <a:srgbClr val="FFC000"/>
                </a:solidFill>
                <a:latin typeface="Times New Roman" pitchFamily="18" charset="0"/>
                <a:cs typeface="Times New Roman" pitchFamily="18" charset="0"/>
                <a:sym typeface="Times New Roman" pitchFamily="18" charset="0"/>
              </a:rPr>
              <a:t>22</a:t>
            </a:r>
            <a:r>
              <a:rPr lang="en-US" sz="3600" dirty="0">
                <a:latin typeface="Times New Roman" pitchFamily="18" charset="0"/>
                <a:cs typeface="Times New Roman" pitchFamily="18" charset="0"/>
                <a:sym typeface="Times New Roman" pitchFamily="18" charset="0"/>
              </a:rPr>
              <a:t> So the messenger went and came and told David all that </a:t>
            </a:r>
            <a:r>
              <a:rPr lang="en-US" sz="3600" dirty="0" err="1">
                <a:latin typeface="Times New Roman" pitchFamily="18" charset="0"/>
                <a:cs typeface="Times New Roman" pitchFamily="18" charset="0"/>
                <a:sym typeface="Times New Roman" pitchFamily="18" charset="0"/>
              </a:rPr>
              <a:t>Joab</a:t>
            </a:r>
            <a:r>
              <a:rPr lang="en-US" sz="3600" dirty="0">
                <a:latin typeface="Times New Roman" pitchFamily="18" charset="0"/>
                <a:cs typeface="Times New Roman" pitchFamily="18" charset="0"/>
                <a:sym typeface="Times New Roman" pitchFamily="18" charset="0"/>
              </a:rPr>
              <a:t> had sent him to </a:t>
            </a:r>
            <a:r>
              <a:rPr lang="en-US" sz="3600" dirty="0" smtClean="0">
                <a:latin typeface="Times New Roman" pitchFamily="18" charset="0"/>
                <a:cs typeface="Times New Roman" pitchFamily="18" charset="0"/>
                <a:sym typeface="Times New Roman" pitchFamily="18" charset="0"/>
              </a:rPr>
              <a:t>tell...</a:t>
            </a:r>
            <a:endParaRPr lang="en-US" sz="3600" dirty="0">
              <a:latin typeface="Times New Roman" pitchFamily="18" charset="0"/>
              <a:cs typeface="Times New Roman" pitchFamily="18" charset="0"/>
              <a:sym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Methodology</a:t>
            </a:r>
            <a:endParaRPr lang="en-GB" dirty="0"/>
          </a:p>
        </p:txBody>
      </p:sp>
      <p:sp>
        <p:nvSpPr>
          <p:cNvPr id="3" name="Content Placeholder 2"/>
          <p:cNvSpPr>
            <a:spLocks noGrp="1"/>
          </p:cNvSpPr>
          <p:nvPr>
            <p:ph idx="1"/>
          </p:nvPr>
        </p:nvSpPr>
        <p:spPr>
          <a:xfrm>
            <a:off x="304800" y="1600200"/>
            <a:ext cx="8534400" cy="4876800"/>
          </a:xfrm>
        </p:spPr>
        <p:txBody>
          <a:bodyPr>
            <a:normAutofit/>
          </a:bodyPr>
          <a:lstStyle/>
          <a:p>
            <a:r>
              <a:rPr lang="en-GB" dirty="0" smtClean="0"/>
              <a:t>Set up the survey on Survey Monkey</a:t>
            </a:r>
          </a:p>
          <a:p>
            <a:pPr lvl="1"/>
            <a:r>
              <a:rPr lang="en-GB" dirty="0" smtClean="0"/>
              <a:t> Confidential, secure, easy to access and share.</a:t>
            </a:r>
          </a:p>
          <a:p>
            <a:r>
              <a:rPr lang="en-GB" dirty="0" smtClean="0"/>
              <a:t>Asked some general demographics</a:t>
            </a:r>
          </a:p>
          <a:p>
            <a:r>
              <a:rPr lang="en-GB" dirty="0" smtClean="0"/>
              <a:t>Asked some direct questions</a:t>
            </a:r>
          </a:p>
          <a:p>
            <a:pPr lvl="1"/>
            <a:r>
              <a:rPr lang="en-GB" dirty="0" smtClean="0"/>
              <a:t>Have you done…? Do you do…?</a:t>
            </a:r>
          </a:p>
          <a:p>
            <a:r>
              <a:rPr lang="en-GB" dirty="0" smtClean="0"/>
              <a:t>Also indirect questions</a:t>
            </a:r>
          </a:p>
          <a:p>
            <a:pPr lvl="1"/>
            <a:r>
              <a:rPr lang="en-GB" dirty="0" smtClean="0"/>
              <a:t> The effects of sexual behaviours on them &amp; others</a:t>
            </a:r>
          </a:p>
          <a:p>
            <a:pPr lvl="1"/>
            <a:r>
              <a:rPr lang="en-GB" dirty="0" smtClean="0"/>
              <a:t> PATHOS </a:t>
            </a:r>
            <a:endParaRPr lang="en-GB" dirty="0"/>
          </a:p>
        </p:txBody>
      </p:sp>
    </p:spTree>
    <p:extLst>
      <p:ext uri="{BB962C8B-B14F-4D97-AF65-F5344CB8AC3E}">
        <p14:creation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85735012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5" name="AutoShape 1"/>
          <p:cNvSpPr>
            <a:spLocks/>
          </p:cNvSpPr>
          <p:nvPr/>
        </p:nvSpPr>
        <p:spPr bwMode="auto">
          <a:xfrm>
            <a:off x="609600" y="419695"/>
            <a:ext cx="8100342" cy="64383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t"/>
          <a:lstStyle/>
          <a:p>
            <a:r>
              <a:rPr lang="en-US" sz="3600" dirty="0" smtClean="0">
                <a:solidFill>
                  <a:srgbClr val="FFC000"/>
                </a:solidFill>
                <a:latin typeface="Times New Roman" pitchFamily="18" charset="0"/>
                <a:cs typeface="Times New Roman" pitchFamily="18" charset="0"/>
                <a:sym typeface="Times New Roman" pitchFamily="18" charset="0"/>
              </a:rPr>
              <a:t>25</a:t>
            </a:r>
            <a:r>
              <a:rPr lang="en-US" sz="3600" dirty="0" smtClean="0">
                <a:latin typeface="Times New Roman" pitchFamily="18" charset="0"/>
                <a:cs typeface="Times New Roman" pitchFamily="18" charset="0"/>
                <a:sym typeface="Times New Roman" pitchFamily="18" charset="0"/>
              </a:rPr>
              <a:t> …David said to the messenger, "Thus shall you say to </a:t>
            </a:r>
            <a:r>
              <a:rPr lang="en-US" sz="3600" dirty="0" err="1" smtClean="0">
                <a:latin typeface="Times New Roman" pitchFamily="18" charset="0"/>
                <a:cs typeface="Times New Roman" pitchFamily="18" charset="0"/>
                <a:sym typeface="Times New Roman" pitchFamily="18" charset="0"/>
              </a:rPr>
              <a:t>Joab</a:t>
            </a:r>
            <a:r>
              <a:rPr lang="en-US" sz="3600" dirty="0" smtClean="0">
                <a:latin typeface="Times New Roman" pitchFamily="18" charset="0"/>
                <a:cs typeface="Times New Roman" pitchFamily="18" charset="0"/>
                <a:sym typeface="Times New Roman" pitchFamily="18" charset="0"/>
              </a:rPr>
              <a:t>, 'Do not let this matter displease you, for the sword devours now one and now another. Strengthen your attack against the city and overthrow it.' And encourage him.“</a:t>
            </a:r>
          </a:p>
          <a:p>
            <a:r>
              <a:rPr lang="en-US" sz="3600" dirty="0" smtClean="0">
                <a:solidFill>
                  <a:srgbClr val="FFC000"/>
                </a:solidFill>
                <a:latin typeface="Times New Roman" pitchFamily="18" charset="0"/>
                <a:cs typeface="Times New Roman" pitchFamily="18" charset="0"/>
                <a:sym typeface="Times New Roman" pitchFamily="18" charset="0"/>
              </a:rPr>
              <a:t>26</a:t>
            </a:r>
            <a:r>
              <a:rPr lang="en-US" sz="3600" dirty="0" smtClean="0">
                <a:latin typeface="Times New Roman" pitchFamily="18" charset="0"/>
                <a:cs typeface="Times New Roman" pitchFamily="18" charset="0"/>
                <a:sym typeface="Times New Roman" pitchFamily="18" charset="0"/>
              </a:rPr>
              <a:t> When the wife of Uriah heard that Uriah her husband was dead, she lamented over her husband.</a:t>
            </a:r>
          </a:p>
          <a:p>
            <a:r>
              <a:rPr lang="en-US" sz="3600" dirty="0" smtClean="0">
                <a:solidFill>
                  <a:srgbClr val="FFC000"/>
                </a:solidFill>
                <a:latin typeface="Times New Roman" pitchFamily="18" charset="0"/>
                <a:cs typeface="Times New Roman" pitchFamily="18" charset="0"/>
                <a:sym typeface="Times New Roman" pitchFamily="18" charset="0"/>
              </a:rPr>
              <a:t>27</a:t>
            </a:r>
            <a:r>
              <a:rPr lang="en-US" sz="3600" dirty="0" smtClean="0">
                <a:latin typeface="Times New Roman" pitchFamily="18" charset="0"/>
                <a:cs typeface="Times New Roman" pitchFamily="18" charset="0"/>
                <a:sym typeface="Times New Roman" pitchFamily="18" charset="0"/>
              </a:rPr>
              <a:t> And when the mourning was over, </a:t>
            </a:r>
            <a:endParaRPr lang="en-US" sz="3600" dirty="0"/>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AutoShape 2"/>
          <p:cNvSpPr>
            <a:spLocks/>
          </p:cNvSpPr>
          <p:nvPr/>
        </p:nvSpPr>
        <p:spPr bwMode="auto">
          <a:xfrm>
            <a:off x="914400" y="1447800"/>
            <a:ext cx="7983141" cy="21237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ctr"/>
          <a:lstStyle/>
          <a:p>
            <a:r>
              <a:rPr lang="en-US" sz="3600" dirty="0" smtClean="0">
                <a:latin typeface="Times New Roman" pitchFamily="18" charset="0"/>
                <a:cs typeface="Times New Roman" pitchFamily="18" charset="0"/>
                <a:sym typeface="Times New Roman" pitchFamily="18" charset="0"/>
              </a:rPr>
              <a:t>David sent and brought her to his house, and she became his wife and bore him a son. But the thing that David had done displeased the LORD.</a:t>
            </a:r>
            <a:endParaRPr lang="en-US" sz="36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AutoShape 1"/>
          <p:cNvSpPr>
            <a:spLocks/>
          </p:cNvSpPr>
          <p:nvPr/>
        </p:nvSpPr>
        <p:spPr bwMode="auto">
          <a:xfrm>
            <a:off x="1206624" y="417465"/>
            <a:ext cx="7480175" cy="6059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ctr"/>
          <a:lstStyle/>
          <a:p>
            <a:pPr marL="267853" indent="-267853" algn="ctr"/>
            <a:r>
              <a:rPr lang="en-US" sz="3600" b="1" dirty="0">
                <a:solidFill>
                  <a:srgbClr val="FFC58B"/>
                </a:solidFill>
              </a:rPr>
              <a:t>Consequences of David's Lust</a:t>
            </a:r>
          </a:p>
          <a:p>
            <a:pPr marL="267853" indent="-267853"/>
            <a:endParaRPr lang="en-US" sz="2700" b="1" dirty="0"/>
          </a:p>
          <a:p>
            <a:pPr marL="267853" indent="-267853">
              <a:buClr>
                <a:schemeClr val="accent2">
                  <a:lumMod val="40000"/>
                  <a:lumOff val="60000"/>
                </a:schemeClr>
              </a:buClr>
              <a:buSzPct val="100000"/>
              <a:buFont typeface="Wingdings" pitchFamily="2" charset="2"/>
              <a:buChar char="§"/>
            </a:pPr>
            <a:r>
              <a:rPr lang="en-US" sz="3600" dirty="0">
                <a:latin typeface="Calibri" pitchFamily="34" charset="0"/>
                <a:cs typeface="Calibri" pitchFamily="34" charset="0"/>
              </a:rPr>
              <a:t>Seduced Bathsheba</a:t>
            </a:r>
          </a:p>
          <a:p>
            <a:pPr marL="267853" indent="-267853">
              <a:buClr>
                <a:schemeClr val="accent2">
                  <a:lumMod val="40000"/>
                  <a:lumOff val="60000"/>
                </a:schemeClr>
              </a:buClr>
              <a:buSzPct val="100000"/>
              <a:buFont typeface="Wingdings" pitchFamily="2" charset="2"/>
              <a:buChar char="§"/>
            </a:pPr>
            <a:r>
              <a:rPr lang="en-US" sz="3600" dirty="0">
                <a:latin typeface="Calibri" pitchFamily="34" charset="0"/>
                <a:cs typeface="Calibri" pitchFamily="34" charset="0"/>
              </a:rPr>
              <a:t>Got her pregnant</a:t>
            </a:r>
          </a:p>
          <a:p>
            <a:pPr marL="267853" indent="-267853">
              <a:buClr>
                <a:schemeClr val="accent2">
                  <a:lumMod val="40000"/>
                  <a:lumOff val="60000"/>
                </a:schemeClr>
              </a:buClr>
              <a:buSzPct val="100000"/>
              <a:buFont typeface="Wingdings" pitchFamily="2" charset="2"/>
              <a:buChar char="§"/>
            </a:pPr>
            <a:r>
              <a:rPr lang="en-US" sz="3600" dirty="0">
                <a:latin typeface="Calibri" pitchFamily="34" charset="0"/>
                <a:cs typeface="Calibri" pitchFamily="34" charset="0"/>
              </a:rPr>
              <a:t>Violated God's command to be the </a:t>
            </a:r>
            <a:r>
              <a:rPr lang="en-US" sz="3600" dirty="0" smtClean="0">
                <a:latin typeface="Calibri" pitchFamily="34" charset="0"/>
                <a:cs typeface="Calibri" pitchFamily="34" charset="0"/>
              </a:rPr>
              <a:t>moral leader</a:t>
            </a:r>
          </a:p>
          <a:p>
            <a:pPr marL="267853" indent="-267853">
              <a:buClr>
                <a:schemeClr val="accent2">
                  <a:lumMod val="40000"/>
                  <a:lumOff val="60000"/>
                </a:schemeClr>
              </a:buClr>
              <a:buSzPct val="100000"/>
              <a:buFont typeface="Wingdings" pitchFamily="2" charset="2"/>
              <a:buChar char="§"/>
            </a:pPr>
            <a:r>
              <a:rPr lang="en-US" sz="3600" dirty="0" smtClean="0">
                <a:latin typeface="Calibri" pitchFamily="34" charset="0"/>
                <a:cs typeface="Calibri" pitchFamily="34" charset="0"/>
              </a:rPr>
              <a:t>Violated personal conscience</a:t>
            </a:r>
            <a:endParaRPr lang="en-US" sz="3600" dirty="0">
              <a:latin typeface="Calibri" pitchFamily="34" charset="0"/>
              <a:cs typeface="Calibri" pitchFamily="34" charset="0"/>
            </a:endParaRPr>
          </a:p>
          <a:p>
            <a:pPr marL="267853" indent="-267853">
              <a:buClr>
                <a:schemeClr val="accent2">
                  <a:lumMod val="40000"/>
                  <a:lumOff val="60000"/>
                </a:schemeClr>
              </a:buClr>
              <a:buSzPct val="100000"/>
              <a:buFont typeface="Wingdings" pitchFamily="2" charset="2"/>
              <a:buChar char="§"/>
            </a:pPr>
            <a:r>
              <a:rPr lang="en-US" sz="3600" dirty="0">
                <a:latin typeface="Calibri" pitchFamily="34" charset="0"/>
                <a:cs typeface="Calibri" pitchFamily="34" charset="0"/>
              </a:rPr>
              <a:t>Betrayed some of closest comrades: Uriah, her father </a:t>
            </a:r>
            <a:r>
              <a:rPr lang="en-US" sz="3600" dirty="0" err="1">
                <a:latin typeface="Calibri" pitchFamily="34" charset="0"/>
                <a:cs typeface="Calibri" pitchFamily="34" charset="0"/>
              </a:rPr>
              <a:t>Eliam</a:t>
            </a:r>
            <a:r>
              <a:rPr lang="en-US" sz="3600" dirty="0">
                <a:latin typeface="Calibri" pitchFamily="34" charset="0"/>
                <a:cs typeface="Calibri" pitchFamily="34" charset="0"/>
              </a:rPr>
              <a:t>, and grandfather </a:t>
            </a:r>
            <a:r>
              <a:rPr lang="en-US" sz="3600" dirty="0" err="1">
                <a:latin typeface="Calibri" pitchFamily="34" charset="0"/>
                <a:cs typeface="Calibri" pitchFamily="34" charset="0"/>
              </a:rPr>
              <a:t>Ahitophel</a:t>
            </a:r>
            <a:r>
              <a:rPr lang="en-US" sz="3600" dirty="0">
                <a:latin typeface="Calibri" pitchFamily="34" charset="0"/>
                <a:cs typeface="Calibri" pitchFamily="34" charset="0"/>
              </a:rPr>
              <a:t>, one of David's closest confidants.</a:t>
            </a: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AutoShape 1"/>
          <p:cNvSpPr>
            <a:spLocks/>
          </p:cNvSpPr>
          <p:nvPr/>
        </p:nvSpPr>
        <p:spPr bwMode="auto">
          <a:xfrm>
            <a:off x="914400" y="508993"/>
            <a:ext cx="7953896" cy="5840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t"/>
          <a:lstStyle/>
          <a:p>
            <a:pPr marL="334817" indent="-334817"/>
            <a:r>
              <a:rPr lang="en-US" sz="3600" b="1" dirty="0">
                <a:solidFill>
                  <a:srgbClr val="FFC58B"/>
                </a:solidFill>
              </a:rPr>
              <a:t>Consequences of David's </a:t>
            </a:r>
            <a:r>
              <a:rPr lang="en-US" sz="3600" b="1" dirty="0" smtClean="0">
                <a:solidFill>
                  <a:srgbClr val="FFC58B"/>
                </a:solidFill>
              </a:rPr>
              <a:t>Cover-up</a:t>
            </a:r>
          </a:p>
          <a:p>
            <a:pPr marL="334817" indent="-334817"/>
            <a:endParaRPr lang="en-US" sz="3600" b="1" dirty="0">
              <a:solidFill>
                <a:srgbClr val="FFC58B"/>
              </a:solidFill>
            </a:endParaRPr>
          </a:p>
          <a:p>
            <a:pPr marL="334817" indent="-334817">
              <a:buClr>
                <a:schemeClr val="accent2">
                  <a:lumMod val="40000"/>
                  <a:lumOff val="60000"/>
                </a:schemeClr>
              </a:buClr>
              <a:buSzPct val="100000"/>
              <a:buFont typeface="Wingdings" pitchFamily="2" charset="2"/>
              <a:buChar char="§"/>
            </a:pPr>
            <a:r>
              <a:rPr lang="en-US" sz="3600" dirty="0" smtClean="0">
                <a:latin typeface="Calibri" pitchFamily="34" charset="0"/>
                <a:cs typeface="Calibri" pitchFamily="34" charset="0"/>
              </a:rPr>
              <a:t>Abused </a:t>
            </a:r>
            <a:r>
              <a:rPr lang="en-US" sz="3600" dirty="0">
                <a:latin typeface="Calibri" pitchFamily="34" charset="0"/>
                <a:cs typeface="Calibri" pitchFamily="34" charset="0"/>
              </a:rPr>
              <a:t>his authority by ordering General </a:t>
            </a:r>
            <a:r>
              <a:rPr lang="en-US" sz="3600" dirty="0" err="1">
                <a:latin typeface="Calibri" pitchFamily="34" charset="0"/>
                <a:cs typeface="Calibri" pitchFamily="34" charset="0"/>
              </a:rPr>
              <a:t>Joab</a:t>
            </a:r>
            <a:r>
              <a:rPr lang="en-US" sz="3600" dirty="0">
                <a:latin typeface="Calibri" pitchFamily="34" charset="0"/>
                <a:cs typeface="Calibri" pitchFamily="34" charset="0"/>
              </a:rPr>
              <a:t> to alter battle plans in order to insure Uriah's death</a:t>
            </a:r>
          </a:p>
          <a:p>
            <a:pPr marL="334817" indent="-334817">
              <a:buClr>
                <a:schemeClr val="accent2">
                  <a:lumMod val="40000"/>
                  <a:lumOff val="60000"/>
                </a:schemeClr>
              </a:buClr>
              <a:buSzPct val="100000"/>
              <a:buFont typeface="Wingdings" pitchFamily="2" charset="2"/>
              <a:buChar char="§"/>
            </a:pPr>
            <a:r>
              <a:rPr lang="en-US" sz="3600" dirty="0">
                <a:latin typeface="Calibri" pitchFamily="34" charset="0"/>
                <a:cs typeface="Calibri" pitchFamily="34" charset="0"/>
              </a:rPr>
              <a:t>Many other soldiers lost lives due to intentional bad battle plan</a:t>
            </a:r>
          </a:p>
          <a:p>
            <a:pPr marL="334817" indent="-334817">
              <a:buClr>
                <a:schemeClr val="accent2">
                  <a:lumMod val="40000"/>
                  <a:lumOff val="60000"/>
                </a:schemeClr>
              </a:buClr>
              <a:buSzPct val="100000"/>
              <a:buFont typeface="Wingdings" pitchFamily="2" charset="2"/>
              <a:buChar char="§"/>
            </a:pPr>
            <a:r>
              <a:rPr lang="en-US" sz="3600" dirty="0">
                <a:latin typeface="Calibri" pitchFamily="34" charset="0"/>
                <a:cs typeface="Calibri" pitchFamily="34" charset="0"/>
              </a:rPr>
              <a:t>Multiple family grief due to many </a:t>
            </a:r>
            <a:r>
              <a:rPr lang="en-US" sz="3600" dirty="0" smtClean="0">
                <a:latin typeface="Calibri" pitchFamily="34" charset="0"/>
                <a:cs typeface="Calibri" pitchFamily="34" charset="0"/>
              </a:rPr>
              <a:t>deaths</a:t>
            </a:r>
            <a:endParaRPr lang="en-US" sz="3600" dirty="0">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AutoShape 1"/>
          <p:cNvSpPr>
            <a:spLocks/>
          </p:cNvSpPr>
          <p:nvPr/>
        </p:nvSpPr>
        <p:spPr bwMode="auto">
          <a:xfrm>
            <a:off x="914400" y="508993"/>
            <a:ext cx="7953896" cy="5840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t"/>
          <a:lstStyle/>
          <a:p>
            <a:pPr marL="334817" indent="-334817"/>
            <a:r>
              <a:rPr lang="en-US" sz="3600" b="1" dirty="0">
                <a:solidFill>
                  <a:srgbClr val="FFC58B"/>
                </a:solidFill>
              </a:rPr>
              <a:t>Consequences of David's Cover-up</a:t>
            </a:r>
          </a:p>
          <a:p>
            <a:pPr marL="334817" indent="-334817">
              <a:buSzPct val="100000"/>
              <a:buFontTx/>
              <a:buChar char="•"/>
            </a:pPr>
            <a:r>
              <a:rPr lang="en-US" sz="3600" dirty="0" smtClean="0">
                <a:latin typeface="Calibri" pitchFamily="34" charset="0"/>
                <a:cs typeface="Calibri" pitchFamily="34" charset="0"/>
              </a:rPr>
              <a:t>Morale </a:t>
            </a:r>
            <a:r>
              <a:rPr lang="en-US" sz="3600" dirty="0">
                <a:latin typeface="Calibri" pitchFamily="34" charset="0"/>
                <a:cs typeface="Calibri" pitchFamily="34" charset="0"/>
              </a:rPr>
              <a:t>of army damaged</a:t>
            </a:r>
          </a:p>
          <a:p>
            <a:pPr marL="803561" lvl="1" indent="-401780">
              <a:buSzPct val="100000"/>
              <a:buFontTx/>
              <a:buChar char="•"/>
            </a:pPr>
            <a:r>
              <a:rPr lang="en-US" sz="3600" dirty="0">
                <a:latin typeface="Calibri" pitchFamily="34" charset="0"/>
                <a:cs typeface="Calibri" pitchFamily="34" charset="0"/>
              </a:rPr>
              <a:t> Everybody confused by </a:t>
            </a:r>
            <a:r>
              <a:rPr lang="en-US" sz="3600" dirty="0" err="1">
                <a:latin typeface="Calibri" pitchFamily="34" charset="0"/>
                <a:cs typeface="Calibri" pitchFamily="34" charset="0"/>
              </a:rPr>
              <a:t>Joab's</a:t>
            </a:r>
            <a:r>
              <a:rPr lang="en-US" sz="3600" dirty="0">
                <a:latin typeface="Calibri" pitchFamily="34" charset="0"/>
                <a:cs typeface="Calibri" pitchFamily="34" charset="0"/>
              </a:rPr>
              <a:t> seeming stupidity</a:t>
            </a:r>
          </a:p>
          <a:p>
            <a:pPr marL="803561" lvl="1" indent="-401780">
              <a:buSzPct val="100000"/>
              <a:buFontTx/>
              <a:buChar char="•"/>
            </a:pPr>
            <a:r>
              <a:rPr lang="en-US" sz="3600" dirty="0">
                <a:latin typeface="Calibri" pitchFamily="34" charset="0"/>
                <a:cs typeface="Calibri" pitchFamily="34" charset="0"/>
              </a:rPr>
              <a:t>No investigation for the loss </a:t>
            </a:r>
            <a:r>
              <a:rPr lang="en-US" sz="3200" dirty="0">
                <a:latin typeface="Calibri" pitchFamily="34" charset="0"/>
                <a:cs typeface="Calibri" pitchFamily="34" charset="0"/>
              </a:rPr>
              <a:t>(compare to situation with </a:t>
            </a:r>
            <a:r>
              <a:rPr lang="en-US" sz="3200" dirty="0" err="1">
                <a:latin typeface="Calibri" pitchFamily="34" charset="0"/>
                <a:cs typeface="Calibri" pitchFamily="34" charset="0"/>
              </a:rPr>
              <a:t>Achan</a:t>
            </a:r>
            <a:r>
              <a:rPr lang="en-US" sz="3200" dirty="0" smtClean="0">
                <a:latin typeface="Calibri" pitchFamily="34" charset="0"/>
                <a:cs typeface="Calibri" pitchFamily="34" charset="0"/>
              </a:rPr>
              <a:t>)</a:t>
            </a:r>
          </a:p>
          <a:p>
            <a:pPr marL="346384" indent="-401780">
              <a:buSzPct val="100000"/>
              <a:buFontTx/>
              <a:buChar char="•"/>
            </a:pPr>
            <a:r>
              <a:rPr lang="en-US" sz="3200" dirty="0" smtClean="0">
                <a:latin typeface="Calibri" pitchFamily="34" charset="0"/>
                <a:cs typeface="Calibri" pitchFamily="34" charset="0"/>
              </a:rPr>
              <a:t>Continued cover-up by shifting responsibility for the deaths on God.</a:t>
            </a:r>
          </a:p>
          <a:p>
            <a:pPr marL="346384" indent="-401780">
              <a:buSzPct val="100000"/>
              <a:buFontTx/>
              <a:buChar char="•"/>
            </a:pPr>
            <a:endParaRPr lang="en-US" sz="3200" dirty="0">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AutoShape 1"/>
          <p:cNvSpPr>
            <a:spLocks/>
          </p:cNvSpPr>
          <p:nvPr/>
        </p:nvSpPr>
        <p:spPr bwMode="auto">
          <a:xfrm>
            <a:off x="406302" y="169665"/>
            <a:ext cx="8330283" cy="26431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ctr"/>
          <a:lstStyle/>
          <a:p>
            <a:endParaRPr lang="en-US" dirty="0"/>
          </a:p>
          <a:p>
            <a:pPr algn="ctr"/>
            <a:r>
              <a:rPr lang="en-US" sz="3800" b="1" dirty="0">
                <a:solidFill>
                  <a:srgbClr val="FFC58B"/>
                </a:solidFill>
                <a:latin typeface="Calibri" pitchFamily="34" charset="0"/>
                <a:cs typeface="Calibri" pitchFamily="34" charset="0"/>
              </a:rPr>
              <a:t>Could this have been prevented?</a:t>
            </a:r>
          </a:p>
          <a:p>
            <a:endParaRPr lang="en-US" sz="3800" b="1" dirty="0"/>
          </a:p>
          <a:p>
            <a:pPr marL="866061" lvl="1" indent="-464279">
              <a:buSzPct val="100000"/>
              <a:buFontTx/>
              <a:buChar char="•"/>
            </a:pPr>
            <a:r>
              <a:rPr lang="en-US" sz="3100" b="1" dirty="0">
                <a:latin typeface="Calibri" pitchFamily="34" charset="0"/>
                <a:cs typeface="Calibri" pitchFamily="34" charset="0"/>
              </a:rPr>
              <a:t>By better self-awareness?</a:t>
            </a:r>
          </a:p>
          <a:p>
            <a:pPr marL="866061" lvl="1" indent="-464279">
              <a:buSzPct val="100000"/>
              <a:buFontTx/>
              <a:buChar char="•"/>
            </a:pPr>
            <a:r>
              <a:rPr lang="en-US" sz="3100" b="1" dirty="0">
                <a:latin typeface="Calibri" pitchFamily="34" charset="0"/>
                <a:cs typeface="Calibri" pitchFamily="34" charset="0"/>
              </a:rPr>
              <a:t>By better accountability?</a:t>
            </a:r>
            <a:endParaRPr lang="en-US" dirty="0">
              <a:latin typeface="Calibri" pitchFamily="34" charset="0"/>
              <a:cs typeface="Calibri" pitchFamily="34" charset="0"/>
            </a:endParaRPr>
          </a:p>
        </p:txBody>
      </p:sp>
      <p:sp>
        <p:nvSpPr>
          <p:cNvPr id="20482" name="AutoShape 2"/>
          <p:cNvSpPr>
            <a:spLocks/>
          </p:cNvSpPr>
          <p:nvPr/>
        </p:nvSpPr>
        <p:spPr bwMode="auto">
          <a:xfrm>
            <a:off x="406302" y="3368724"/>
            <a:ext cx="8330283" cy="2750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ctr"/>
          <a:lstStyle/>
          <a:p>
            <a:endParaRPr lang="en-US" dirty="0"/>
          </a:p>
          <a:p>
            <a:pPr algn="ctr"/>
            <a:r>
              <a:rPr lang="en-US" sz="3800" b="1" dirty="0">
                <a:solidFill>
                  <a:srgbClr val="FFC58B"/>
                </a:solidFill>
                <a:latin typeface="Calibri" pitchFamily="34" charset="0"/>
                <a:cs typeface="Calibri" pitchFamily="34" charset="0"/>
              </a:rPr>
              <a:t>Could something like this be  prevented in your life?</a:t>
            </a:r>
          </a:p>
          <a:p>
            <a:endParaRPr lang="en-US" sz="3800" b="1" dirty="0"/>
          </a:p>
          <a:p>
            <a:pPr marL="866061" lvl="1" indent="-464279">
              <a:buSzPct val="100000"/>
              <a:buFontTx/>
              <a:buChar char="•"/>
            </a:pPr>
            <a:r>
              <a:rPr lang="en-US" sz="3100" b="1" dirty="0">
                <a:latin typeface="Calibri" pitchFamily="34" charset="0"/>
                <a:cs typeface="Calibri" pitchFamily="34" charset="0"/>
              </a:rPr>
              <a:t>How?</a:t>
            </a:r>
            <a:endParaRPr lang="en-US" dirty="0">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dissolve">
                                      <p:cBhvr>
                                        <p:cTn id="7" dur="500"/>
                                        <p:tgtEl>
                                          <p:spTgt spid="2048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dissolve">
                                      <p:cBhvr>
                                        <p:cTn id="12"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P spid="20482" grpId="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914400" y="609600"/>
            <a:ext cx="4267200" cy="6248400"/>
          </a:xfrm>
          <a:prstGeom prst="rect">
            <a:avLst/>
          </a:prstGeom>
          <a:noFill/>
          <a:ln w="9525">
            <a:noFill/>
            <a:miter lim="800000"/>
            <a:headEnd/>
            <a:tailEnd/>
          </a:ln>
          <a:effectLst/>
        </p:spPr>
      </p:pic>
      <p:sp>
        <p:nvSpPr>
          <p:cNvPr id="6" name="TextBox 5"/>
          <p:cNvSpPr txBox="1"/>
          <p:nvPr/>
        </p:nvSpPr>
        <p:spPr>
          <a:xfrm>
            <a:off x="5181600" y="2438400"/>
            <a:ext cx="3962400" cy="1384995"/>
          </a:xfrm>
          <a:prstGeom prst="rect">
            <a:avLst/>
          </a:prstGeom>
          <a:noFill/>
        </p:spPr>
        <p:txBody>
          <a:bodyPr wrap="square" rtlCol="0">
            <a:spAutoFit/>
          </a:bodyPr>
          <a:lstStyle/>
          <a:p>
            <a:pPr algn="ctr"/>
            <a:r>
              <a:rPr lang="en-US" sz="2800" dirty="0" smtClean="0">
                <a:solidFill>
                  <a:schemeClr val="bg1"/>
                </a:solidFill>
              </a:rPr>
              <a:t>John </a:t>
            </a:r>
            <a:r>
              <a:rPr lang="en-US" sz="2800" dirty="0" err="1" smtClean="0">
                <a:solidFill>
                  <a:schemeClr val="bg1"/>
                </a:solidFill>
              </a:rPr>
              <a:t>Thoburn</a:t>
            </a:r>
            <a:r>
              <a:rPr lang="en-US" sz="2800" dirty="0" smtClean="0">
                <a:solidFill>
                  <a:schemeClr val="bg1"/>
                </a:solidFill>
              </a:rPr>
              <a:t>, PhD.</a:t>
            </a:r>
          </a:p>
          <a:p>
            <a:pPr algn="ctr"/>
            <a:r>
              <a:rPr lang="en-US" sz="2800" dirty="0" smtClean="0">
                <a:solidFill>
                  <a:schemeClr val="bg1"/>
                </a:solidFill>
              </a:rPr>
              <a:t> </a:t>
            </a:r>
            <a:r>
              <a:rPr lang="en-US" dirty="0" smtClean="0">
                <a:solidFill>
                  <a:schemeClr val="bg1"/>
                </a:solidFill>
              </a:rPr>
              <a:t>And</a:t>
            </a:r>
          </a:p>
          <a:p>
            <a:pPr algn="ctr"/>
            <a:r>
              <a:rPr lang="en-US" sz="2800" dirty="0" smtClean="0">
                <a:solidFill>
                  <a:schemeClr val="bg1"/>
                </a:solidFill>
              </a:rPr>
              <a:t> Rob Baker, M.A.</a:t>
            </a:r>
            <a:endParaRPr lang="en-US" sz="2800" dirty="0">
              <a:solidFill>
                <a:schemeClr val="bg1"/>
              </a:solidFill>
            </a:endParaRPr>
          </a:p>
        </p:txBody>
      </p:sp>
      <p:pic>
        <p:nvPicPr>
          <p:cNvPr id="55297" name="Picture 1"/>
          <p:cNvPicPr>
            <a:picLocks noChangeAspect="1" noChangeArrowheads="1"/>
          </p:cNvPicPr>
          <p:nvPr/>
        </p:nvPicPr>
        <p:blipFill>
          <a:blip r:embed="rId4"/>
          <a:srcRect/>
          <a:stretch>
            <a:fillRect/>
          </a:stretch>
        </p:blipFill>
        <p:spPr bwMode="auto">
          <a:xfrm>
            <a:off x="6324600" y="4495800"/>
            <a:ext cx="1543050" cy="1485900"/>
          </a:xfrm>
          <a:prstGeom prst="rect">
            <a:avLst/>
          </a:prstGeom>
          <a:noFill/>
          <a:ln w="9525">
            <a:noFill/>
            <a:miter lim="800000"/>
            <a:headEnd/>
            <a:tailEnd/>
          </a:ln>
          <a:effectLst/>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0613277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4000" b="1" dirty="0" smtClean="0">
                <a:solidFill>
                  <a:srgbClr val="FFC58B"/>
                </a:solidFill>
                <a:latin typeface="Verdana" pitchFamily="34" charset="0"/>
                <a:ea typeface="Verdana" pitchFamily="34" charset="0"/>
                <a:cs typeface="Verdana" pitchFamily="34" charset="0"/>
              </a:rPr>
              <a:t>Clergy Sexual Misconduct</a:t>
            </a:r>
            <a:endParaRPr lang="en-US" sz="4000" b="1" dirty="0">
              <a:solidFill>
                <a:srgbClr val="FFC58B"/>
              </a:solidFill>
              <a:latin typeface="Verdana" pitchFamily="34" charset="0"/>
              <a:ea typeface="Verdana" pitchFamily="34" charset="0"/>
              <a:cs typeface="Verdana" pitchFamily="34" charset="0"/>
            </a:endParaRPr>
          </a:p>
        </p:txBody>
      </p:sp>
      <p:sp>
        <p:nvSpPr>
          <p:cNvPr id="5" name="Title 1"/>
          <p:cNvSpPr txBox="1">
            <a:spLocks/>
          </p:cNvSpPr>
          <p:nvPr/>
        </p:nvSpPr>
        <p:spPr>
          <a:xfrm>
            <a:off x="0" y="1371600"/>
            <a:ext cx="9182100" cy="15621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571500" indent="-571500" algn="l">
              <a:buFont typeface="Wingdings" pitchFamily="2" charset="2"/>
              <a:buChar char="§"/>
            </a:pPr>
            <a:r>
              <a:rPr lang="en-GB" sz="3600" dirty="0" smtClean="0">
                <a:solidFill>
                  <a:schemeClr val="tx1"/>
                </a:solidFill>
                <a:latin typeface="Calibri" pitchFamily="34" charset="0"/>
                <a:ea typeface="Verdana" pitchFamily="34" charset="0"/>
                <a:cs typeface="Calibri" pitchFamily="34" charset="0"/>
              </a:rPr>
              <a:t>First survey was in 1991. Since then, over 25 research articles have been published in journals.</a:t>
            </a:r>
          </a:p>
          <a:p>
            <a:pPr marL="571500" indent="-571500" algn="l">
              <a:buFont typeface="Wingdings" pitchFamily="2" charset="2"/>
              <a:buChar char="§"/>
            </a:pPr>
            <a:r>
              <a:rPr lang="en-GB" sz="3600" dirty="0" smtClean="0">
                <a:solidFill>
                  <a:schemeClr val="tx1"/>
                </a:solidFill>
                <a:latin typeface="Calibri" pitchFamily="34" charset="0"/>
                <a:ea typeface="Verdana" pitchFamily="34" charset="0"/>
                <a:cs typeface="Calibri" pitchFamily="34" charset="0"/>
              </a:rPr>
              <a:t>Taken together, it is estimated that:</a:t>
            </a:r>
          </a:p>
          <a:p>
            <a:pPr marL="1485900" lvl="6" indent="-571500" algn="l">
              <a:buClr>
                <a:schemeClr val="tx2">
                  <a:lumMod val="40000"/>
                  <a:lumOff val="60000"/>
                </a:schemeClr>
              </a:buClr>
              <a:buFont typeface="Wingdings" pitchFamily="2" charset="2"/>
              <a:buChar char="§"/>
            </a:pPr>
            <a:r>
              <a:rPr lang="en-GB" sz="3600" b="1" dirty="0" smtClean="0">
                <a:solidFill>
                  <a:schemeClr val="tx1"/>
                </a:solidFill>
                <a:latin typeface="Calibri" pitchFamily="34" charset="0"/>
                <a:ea typeface="Verdana" pitchFamily="34" charset="0"/>
                <a:cs typeface="Calibri" pitchFamily="34" charset="0"/>
              </a:rPr>
              <a:t>10-14%</a:t>
            </a:r>
            <a:r>
              <a:rPr lang="en-GB" sz="3600" dirty="0" smtClean="0">
                <a:solidFill>
                  <a:schemeClr val="tx1"/>
                </a:solidFill>
                <a:latin typeface="Calibri" pitchFamily="34" charset="0"/>
                <a:ea typeface="Verdana" pitchFamily="34" charset="0"/>
                <a:cs typeface="Calibri" pitchFamily="34" charset="0"/>
              </a:rPr>
              <a:t> of pastors have inappropriate sexual contact with someone.</a:t>
            </a:r>
          </a:p>
          <a:p>
            <a:pPr marL="571500" indent="-571500" algn="l">
              <a:buFont typeface="Arial" pitchFamily="34" charset="0"/>
              <a:buChar char="•"/>
            </a:pPr>
            <a:endParaRPr lang="en-GB" sz="3200" dirty="0">
              <a:solidFill>
                <a:schemeClr val="tx1"/>
              </a:solidFill>
              <a:latin typeface="+mn-lt"/>
              <a:ea typeface="Verdana" pitchFamily="34" charset="0"/>
              <a:cs typeface="Verdana" pitchFamily="34" charset="0"/>
            </a:endParaRPr>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4000" b="1" dirty="0" smtClean="0">
                <a:solidFill>
                  <a:srgbClr val="FFC58B"/>
                </a:solidFill>
                <a:latin typeface="Verdana" pitchFamily="34" charset="0"/>
                <a:ea typeface="Verdana" pitchFamily="34" charset="0"/>
                <a:cs typeface="Verdana" pitchFamily="34" charset="0"/>
              </a:rPr>
              <a:t>Clergy Sexual Misconduct </a:t>
            </a:r>
            <a:r>
              <a:rPr lang="en-US" sz="3200" b="1" dirty="0" smtClean="0">
                <a:solidFill>
                  <a:srgbClr val="FFC58B"/>
                </a:solidFill>
                <a:latin typeface="Verdana" pitchFamily="34" charset="0"/>
                <a:ea typeface="Verdana" pitchFamily="34" charset="0"/>
                <a:cs typeface="Verdana" pitchFamily="34" charset="0"/>
              </a:rPr>
              <a:t>(cont’)</a:t>
            </a:r>
            <a:endParaRPr lang="en-US" sz="4000" b="1" dirty="0">
              <a:solidFill>
                <a:srgbClr val="FFC58B"/>
              </a:solidFill>
              <a:latin typeface="Verdana" pitchFamily="34" charset="0"/>
              <a:ea typeface="Verdana" pitchFamily="34" charset="0"/>
              <a:cs typeface="Verdana" pitchFamily="34" charset="0"/>
            </a:endParaRPr>
          </a:p>
        </p:txBody>
      </p:sp>
      <p:sp>
        <p:nvSpPr>
          <p:cNvPr id="5" name="Title 1"/>
          <p:cNvSpPr txBox="1">
            <a:spLocks/>
          </p:cNvSpPr>
          <p:nvPr/>
        </p:nvSpPr>
        <p:spPr>
          <a:xfrm>
            <a:off x="0" y="1371600"/>
            <a:ext cx="9182100" cy="15621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571500" indent="-571500" algn="l">
              <a:buFont typeface="Wingdings" pitchFamily="2" charset="2"/>
              <a:buChar char="§"/>
            </a:pPr>
            <a:r>
              <a:rPr lang="en-GB" sz="3600" b="1" dirty="0" smtClean="0">
                <a:solidFill>
                  <a:schemeClr val="tx1"/>
                </a:solidFill>
                <a:latin typeface="Calibri" pitchFamily="34" charset="0"/>
                <a:ea typeface="Verdana" pitchFamily="34" charset="0"/>
                <a:cs typeface="Calibri" pitchFamily="34" charset="0"/>
              </a:rPr>
              <a:t>30%</a:t>
            </a:r>
            <a:r>
              <a:rPr lang="en-GB" sz="3600" dirty="0" smtClean="0">
                <a:solidFill>
                  <a:schemeClr val="tx1"/>
                </a:solidFill>
                <a:latin typeface="Calibri" pitchFamily="34" charset="0"/>
                <a:ea typeface="Verdana" pitchFamily="34" charset="0"/>
                <a:cs typeface="Calibri" pitchFamily="34" charset="0"/>
              </a:rPr>
              <a:t> engage in sexual </a:t>
            </a:r>
            <a:r>
              <a:rPr lang="en-GB" sz="3600" dirty="0" err="1" smtClean="0">
                <a:solidFill>
                  <a:schemeClr val="tx1"/>
                </a:solidFill>
                <a:latin typeface="Calibri" pitchFamily="34" charset="0"/>
                <a:ea typeface="Verdana" pitchFamily="34" charset="0"/>
                <a:cs typeface="Calibri" pitchFamily="34" charset="0"/>
              </a:rPr>
              <a:t>behavior</a:t>
            </a:r>
            <a:r>
              <a:rPr lang="en-GB" sz="3600" dirty="0" smtClean="0">
                <a:solidFill>
                  <a:schemeClr val="tx1"/>
                </a:solidFill>
                <a:latin typeface="Calibri" pitchFamily="34" charset="0"/>
                <a:ea typeface="Verdana" pitchFamily="34" charset="0"/>
                <a:cs typeface="Calibri" pitchFamily="34" charset="0"/>
              </a:rPr>
              <a:t> they themselves consider inappropriate.</a:t>
            </a:r>
          </a:p>
          <a:p>
            <a:pPr marL="1485900" lvl="6" indent="-571500" algn="l">
              <a:buClr>
                <a:schemeClr val="tx2">
                  <a:lumMod val="40000"/>
                  <a:lumOff val="60000"/>
                </a:schemeClr>
              </a:buClr>
              <a:buFont typeface="Wingdings" pitchFamily="2" charset="2"/>
              <a:buChar char="§"/>
            </a:pPr>
            <a:r>
              <a:rPr lang="en-GB" sz="3600" b="1" dirty="0" smtClean="0">
                <a:solidFill>
                  <a:schemeClr val="tx1"/>
                </a:solidFill>
                <a:latin typeface="Calibri" pitchFamily="34" charset="0"/>
                <a:ea typeface="Verdana" pitchFamily="34" charset="0"/>
                <a:cs typeface="Calibri" pitchFamily="34" charset="0"/>
              </a:rPr>
              <a:t>15% </a:t>
            </a:r>
            <a:r>
              <a:rPr lang="en-GB" sz="3600" dirty="0" smtClean="0">
                <a:solidFill>
                  <a:schemeClr val="tx1"/>
                </a:solidFill>
                <a:latin typeface="Calibri" pitchFamily="34" charset="0"/>
                <a:ea typeface="Verdana" pitchFamily="34" charset="0"/>
                <a:cs typeface="Calibri" pitchFamily="34" charset="0"/>
              </a:rPr>
              <a:t>meet the criteria as addicted to internet pornography</a:t>
            </a:r>
            <a:endParaRPr lang="en-GB" sz="3600" b="1" dirty="0" smtClean="0">
              <a:solidFill>
                <a:schemeClr val="tx1"/>
              </a:solidFill>
              <a:latin typeface="Calibri" pitchFamily="34" charset="0"/>
              <a:ea typeface="Verdana" pitchFamily="34" charset="0"/>
              <a:cs typeface="Calibri" pitchFamily="34" charset="0"/>
            </a:endParaRPr>
          </a:p>
          <a:p>
            <a:pPr marL="1028700" lvl="5" indent="-571500" algn="l">
              <a:buClr>
                <a:srgbClr val="00B0F0"/>
              </a:buClr>
            </a:pPr>
            <a:r>
              <a:rPr lang="en-GB" sz="2800" dirty="0" smtClean="0">
                <a:solidFill>
                  <a:schemeClr val="tx1"/>
                </a:solidFill>
                <a:latin typeface="Calibri" pitchFamily="34" charset="0"/>
                <a:ea typeface="Verdana" pitchFamily="34" charset="0"/>
                <a:cs typeface="Calibri" pitchFamily="34" charset="0"/>
              </a:rPr>
              <a:t>    </a:t>
            </a:r>
          </a:p>
          <a:p>
            <a:pPr marL="571500" indent="-571500" algn="l">
              <a:buFont typeface="Arial" pitchFamily="34" charset="0"/>
              <a:buChar char="•"/>
            </a:pPr>
            <a:endParaRPr lang="en-GB" sz="3200" dirty="0">
              <a:solidFill>
                <a:schemeClr val="tx1"/>
              </a:solidFill>
              <a:latin typeface="+mn-lt"/>
              <a:ea typeface="Verdana" pitchFamily="34" charset="0"/>
              <a:cs typeface="Verdana" pitchFamily="34" charset="0"/>
            </a:endParaRPr>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4" name="Diagram 3"/>
          <p:cNvGraphicFramePr/>
          <p:nvPr/>
        </p:nvGraphicFramePr>
        <p:xfrm>
          <a:off x="0" y="0"/>
          <a:ext cx="9144000" cy="6858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33400" y="304800"/>
            <a:ext cx="1752600" cy="2308324"/>
          </a:xfrm>
          <a:prstGeom prst="rect">
            <a:avLst/>
          </a:prstGeom>
          <a:noFill/>
          <a:ln w="28575">
            <a:solidFill>
              <a:schemeClr val="tx1"/>
            </a:solidFill>
          </a:ln>
        </p:spPr>
        <p:txBody>
          <a:bodyPr wrap="square" rtlCol="0">
            <a:spAutoFit/>
          </a:bodyPr>
          <a:lstStyle/>
          <a:p>
            <a:r>
              <a:rPr lang="en-US" sz="3600" b="1" dirty="0" smtClean="0">
                <a:effectLst>
                  <a:outerShdw blurRad="38100" dist="38100" dir="2700000" algn="tl">
                    <a:srgbClr val="000000">
                      <a:alpha val="43137"/>
                    </a:srgbClr>
                  </a:outerShdw>
                </a:effectLst>
              </a:rPr>
              <a:t>Systems View of </a:t>
            </a:r>
            <a:r>
              <a:rPr lang="en-US" sz="3600" b="1" dirty="0" err="1" smtClean="0">
                <a:effectLst>
                  <a:outerShdw blurRad="38100" dist="38100" dir="2700000" algn="tl">
                    <a:srgbClr val="000000">
                      <a:alpha val="43137"/>
                    </a:srgbClr>
                  </a:outerShdw>
                </a:effectLst>
              </a:rPr>
              <a:t>Vulner</a:t>
            </a:r>
            <a:r>
              <a:rPr lang="en-US" sz="3600" b="1" dirty="0" smtClean="0">
                <a:effectLst>
                  <a:outerShdw blurRad="38100" dist="38100" dir="2700000" algn="tl">
                    <a:srgbClr val="000000">
                      <a:alpha val="43137"/>
                    </a:srgbClr>
                  </a:outerShdw>
                </a:effectLst>
              </a:rPr>
              <a:t>-ability</a:t>
            </a:r>
            <a:endParaRPr lang="en-US" sz="3600" b="1" dirty="0">
              <a:effectLst>
                <a:outerShdw blurRad="38100" dist="38100" dir="2700000" algn="tl">
                  <a:srgbClr val="000000">
                    <a:alpha val="43137"/>
                  </a:srgbClr>
                </a:outerShdw>
              </a:effectLst>
            </a:endParaRPr>
          </a:p>
        </p:txBody>
      </p:sp>
      <p:sp>
        <p:nvSpPr>
          <p:cNvPr id="9" name="TextBox 8"/>
          <p:cNvSpPr txBox="1"/>
          <p:nvPr/>
        </p:nvSpPr>
        <p:spPr>
          <a:xfrm>
            <a:off x="3810000" y="5029200"/>
            <a:ext cx="2971800" cy="615553"/>
          </a:xfrm>
          <a:prstGeom prst="rect">
            <a:avLst/>
          </a:prstGeom>
          <a:noFill/>
        </p:spPr>
        <p:txBody>
          <a:bodyPr wrap="square" rtlCol="0">
            <a:spAutoFit/>
          </a:bodyPr>
          <a:lstStyle/>
          <a:p>
            <a:pPr algn="ctr"/>
            <a:r>
              <a:rPr lang="en-US" sz="3400" b="1" dirty="0" smtClean="0">
                <a:solidFill>
                  <a:schemeClr val="bg1"/>
                </a:solidFill>
              </a:rPr>
              <a:t>Intrapersonal</a:t>
            </a:r>
            <a:endParaRPr lang="en-US" sz="3400" b="1" dirty="0">
              <a:solidFill>
                <a:schemeClr val="bg1"/>
              </a:solidFill>
            </a:endParaRPr>
          </a:p>
        </p:txBody>
      </p:sp>
      <p:sp>
        <p:nvSpPr>
          <p:cNvPr id="10" name="TextBox 9"/>
          <p:cNvSpPr txBox="1"/>
          <p:nvPr/>
        </p:nvSpPr>
        <p:spPr>
          <a:xfrm>
            <a:off x="3886200" y="3352800"/>
            <a:ext cx="2971800" cy="615553"/>
          </a:xfrm>
          <a:prstGeom prst="rect">
            <a:avLst/>
          </a:prstGeom>
          <a:noFill/>
        </p:spPr>
        <p:txBody>
          <a:bodyPr wrap="square" rtlCol="0">
            <a:spAutoFit/>
          </a:bodyPr>
          <a:lstStyle/>
          <a:p>
            <a:pPr algn="ctr"/>
            <a:r>
              <a:rPr lang="en-US" sz="3400" b="1" dirty="0" smtClean="0"/>
              <a:t>Interpersonal</a:t>
            </a:r>
            <a:endParaRPr lang="en-US" sz="3400" b="1" dirty="0"/>
          </a:p>
        </p:txBody>
      </p:sp>
      <p:sp>
        <p:nvSpPr>
          <p:cNvPr id="11" name="TextBox 10"/>
          <p:cNvSpPr txBox="1"/>
          <p:nvPr/>
        </p:nvSpPr>
        <p:spPr>
          <a:xfrm>
            <a:off x="3810000" y="1524000"/>
            <a:ext cx="2971800" cy="1041311"/>
          </a:xfrm>
          <a:prstGeom prst="rect">
            <a:avLst/>
          </a:prstGeom>
          <a:noFill/>
        </p:spPr>
        <p:txBody>
          <a:bodyPr wrap="square" rtlCol="0">
            <a:spAutoFit/>
          </a:bodyPr>
          <a:lstStyle/>
          <a:p>
            <a:pPr algn="ctr">
              <a:lnSpc>
                <a:spcPts val="3700"/>
              </a:lnSpc>
            </a:pPr>
            <a:r>
              <a:rPr lang="en-US" sz="3500" b="1" dirty="0" smtClean="0">
                <a:solidFill>
                  <a:schemeClr val="bg1"/>
                </a:solidFill>
              </a:rPr>
              <a:t>Host Environment</a:t>
            </a:r>
            <a:endParaRPr lang="en-US" sz="3500" b="1" dirty="0">
              <a:solidFill>
                <a:schemeClr val="bg1"/>
              </a:solidFill>
            </a:endParaRPr>
          </a:p>
        </p:txBody>
      </p:sp>
      <p:sp>
        <p:nvSpPr>
          <p:cNvPr id="12" name="TextBox 11"/>
          <p:cNvSpPr txBox="1"/>
          <p:nvPr/>
        </p:nvSpPr>
        <p:spPr>
          <a:xfrm>
            <a:off x="3810000" y="228377"/>
            <a:ext cx="2971800" cy="1067023"/>
          </a:xfrm>
          <a:prstGeom prst="rect">
            <a:avLst/>
          </a:prstGeom>
          <a:noFill/>
        </p:spPr>
        <p:txBody>
          <a:bodyPr wrap="square" rtlCol="0">
            <a:spAutoFit/>
          </a:bodyPr>
          <a:lstStyle/>
          <a:p>
            <a:pPr algn="ctr">
              <a:lnSpc>
                <a:spcPts val="3800"/>
              </a:lnSpc>
            </a:pPr>
            <a:r>
              <a:rPr lang="en-US" sz="3600" b="1" dirty="0" smtClean="0"/>
              <a:t>Work/Church Environment</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0-#ppt_w/2"/>
                                          </p:val>
                                        </p:tav>
                                        <p:tav tm="100000">
                                          <p:val>
                                            <p:strVal val="#ppt_x"/>
                                          </p:val>
                                        </p:tav>
                                      </p:tavLst>
                                    </p:anim>
                                    <p:anim calcmode="lin" valueType="num">
                                      <p:cBhvr additive="base">
                                        <p:cTn id="14"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0-#ppt_w/2"/>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0-#ppt_w/2"/>
                                          </p:val>
                                        </p:tav>
                                        <p:tav tm="100000">
                                          <p:val>
                                            <p:strVal val="#ppt_x"/>
                                          </p:val>
                                        </p:tav>
                                      </p:tavLst>
                                    </p:anim>
                                    <p:anim calcmode="lin" valueType="num">
                                      <p:cBhvr additive="base">
                                        <p:cTn id="26"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Results</a:t>
            </a:r>
            <a:endParaRPr lang="en-GB" dirty="0"/>
          </a:p>
        </p:txBody>
      </p:sp>
      <p:sp>
        <p:nvSpPr>
          <p:cNvPr id="3" name="Content Placeholder 2"/>
          <p:cNvSpPr>
            <a:spLocks noGrp="1"/>
          </p:cNvSpPr>
          <p:nvPr>
            <p:ph idx="1"/>
          </p:nvPr>
        </p:nvSpPr>
        <p:spPr/>
        <p:txBody>
          <a:bodyPr/>
          <a:lstStyle/>
          <a:p>
            <a:r>
              <a:rPr lang="en-GB" dirty="0" smtClean="0"/>
              <a:t>We had 99 responses.</a:t>
            </a:r>
          </a:p>
          <a:p>
            <a:r>
              <a:rPr lang="en-GB" dirty="0" smtClean="0"/>
              <a:t>The results of those who were atheist, agnostic or other religions (7 men) were left out the main results</a:t>
            </a:r>
          </a:p>
          <a:p>
            <a:r>
              <a:rPr lang="en-GB" dirty="0" smtClean="0"/>
              <a:t>82 valid responses</a:t>
            </a:r>
          </a:p>
          <a:p>
            <a:pPr marL="0" indent="0">
              <a:buNone/>
            </a:pPr>
            <a:endParaRPr lang="en-GB" dirty="0" smtClean="0"/>
          </a:p>
        </p:txBody>
      </p:sp>
    </p:spTree>
    <p:extLst>
      <p:ext uri="{BB962C8B-B14F-4D97-AF65-F5344CB8AC3E}">
        <p14:creation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162085997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905000" y="38100"/>
            <a:ext cx="7239000" cy="156210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FFC58B"/>
                </a:solidFill>
                <a:effectLst/>
                <a:uLnTx/>
                <a:uFillTx/>
                <a:latin typeface="Verdana" pitchFamily="34" charset="0"/>
                <a:ea typeface="Verdana" pitchFamily="34" charset="0"/>
                <a:cs typeface="Verdana" pitchFamily="34" charset="0"/>
              </a:rPr>
              <a:t>Why are missionaries in the “At Risk” group ?</a:t>
            </a:r>
            <a:r>
              <a:rPr kumimoji="0" lang="en-GB" sz="3600" b="0"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t/>
            </a:r>
            <a:br>
              <a:rPr kumimoji="0" lang="en-GB" sz="3600" b="0"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br>
            <a:endParaRPr kumimoji="0" lang="en-GB" sz="3600" b="0" i="0" u="none" strike="noStrike" kern="1200" cap="none" spc="0" normalizeH="0" baseline="0" noProof="0" dirty="0">
              <a:ln>
                <a:noFill/>
              </a:ln>
              <a:solidFill>
                <a:schemeClr val="bg1"/>
              </a:solidFill>
              <a:effectLst/>
              <a:uLnTx/>
              <a:uFillTx/>
              <a:latin typeface="Verdana" pitchFamily="34" charset="0"/>
              <a:ea typeface="Verdana" pitchFamily="34" charset="0"/>
              <a:cs typeface="Verdana" pitchFamily="34" charset="0"/>
            </a:endParaRPr>
          </a:p>
        </p:txBody>
      </p:sp>
      <p:sp>
        <p:nvSpPr>
          <p:cNvPr id="3" name="Subtitle 2"/>
          <p:cNvSpPr txBox="1">
            <a:spLocks/>
          </p:cNvSpPr>
          <p:nvPr/>
        </p:nvSpPr>
        <p:spPr>
          <a:xfrm>
            <a:off x="0" y="1981200"/>
            <a:ext cx="8763000" cy="1752600"/>
          </a:xfrm>
          <a:prstGeom prst="rect">
            <a:avLst/>
          </a:prstGeom>
        </p:spPr>
        <p:txBody>
          <a:bodyPr/>
          <a:lstStyle/>
          <a:p>
            <a:pPr marL="1428750" lvl="2" indent="-514350" eaLnBrk="0" fontAlgn="base" hangingPunct="0">
              <a:spcBef>
                <a:spcPct val="20000"/>
              </a:spcBef>
              <a:spcAft>
                <a:spcPct val="0"/>
              </a:spcAft>
              <a:buFont typeface="+mj-lt"/>
              <a:buAutoNum type="arabicPeriod"/>
            </a:pPr>
            <a:r>
              <a:rPr lang="en-GB" sz="3600" kern="0" dirty="0" smtClean="0">
                <a:solidFill>
                  <a:srgbClr val="FFFFFF"/>
                </a:solidFill>
                <a:latin typeface="Calibri" pitchFamily="34" charset="0"/>
                <a:ea typeface="Verdana" pitchFamily="34" charset="0"/>
                <a:cs typeface="Calibri" pitchFamily="34" charset="0"/>
              </a:rPr>
              <a:t>87% of sex addicts come from disengaged families; 77% from rigid families</a:t>
            </a:r>
            <a:endParaRPr kumimoji="0" lang="en-GB" sz="3600" b="0" i="0" u="none" strike="noStrike" kern="0" cap="none" spc="0" normalizeH="0" baseline="0" noProof="0" dirty="0" smtClean="0">
              <a:ln>
                <a:noFill/>
              </a:ln>
              <a:solidFill>
                <a:srgbClr val="FFFFFF"/>
              </a:solidFill>
              <a:effectLst/>
              <a:uLnTx/>
              <a:uFillTx/>
              <a:latin typeface="Calibri" pitchFamily="34" charset="0"/>
              <a:ea typeface="Verdana" pitchFamily="34" charset="0"/>
              <a:cs typeface="Calibri" pitchFamily="34" charset="0"/>
            </a:endParaRPr>
          </a:p>
          <a:p>
            <a:pPr marL="1428750" marR="0" lvl="2" indent="-5143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GB" sz="3600" b="0" i="0" u="none" strike="noStrike" kern="0" cap="none" spc="0" normalizeH="0" baseline="0" noProof="0" dirty="0" smtClean="0">
                <a:ln>
                  <a:noFill/>
                </a:ln>
                <a:solidFill>
                  <a:srgbClr val="FFFFFF"/>
                </a:solidFill>
                <a:effectLst/>
                <a:uLnTx/>
                <a:uFillTx/>
                <a:latin typeface="Calibri" pitchFamily="34" charset="0"/>
                <a:ea typeface="Verdana" pitchFamily="34" charset="0"/>
                <a:cs typeface="Calibri" pitchFamily="34" charset="0"/>
              </a:rPr>
              <a:t>70% indicated no current close friends</a:t>
            </a:r>
            <a:endParaRPr kumimoji="0" lang="en-GB" sz="3600" b="0" i="0" u="none" strike="noStrike" kern="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endParaRPr>
          </a:p>
          <a:p>
            <a:pPr marL="457200" marR="0" lvl="0" indent="-4572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GB" sz="3600" b="0" i="0" u="none" strike="noStrike" kern="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grpSp>
        <p:nvGrpSpPr>
          <p:cNvPr id="4" name="Group 16"/>
          <p:cNvGrpSpPr>
            <a:grpSpLocks noChangeAspect="1"/>
          </p:cNvGrpSpPr>
          <p:nvPr/>
        </p:nvGrpSpPr>
        <p:grpSpPr>
          <a:xfrm>
            <a:off x="228600" y="0"/>
            <a:ext cx="1837852" cy="1837852"/>
            <a:chOff x="5410200" y="533400"/>
            <a:chExt cx="3403763" cy="3403763"/>
          </a:xfrm>
        </p:grpSpPr>
        <p:grpSp>
          <p:nvGrpSpPr>
            <p:cNvPr id="5" name="Group 14"/>
            <p:cNvGrpSpPr>
              <a:grpSpLocks noChangeAspect="1"/>
            </p:cNvGrpSpPr>
            <p:nvPr/>
          </p:nvGrpSpPr>
          <p:grpSpPr>
            <a:xfrm>
              <a:off x="5410200" y="533400"/>
              <a:ext cx="3403763" cy="3403763"/>
              <a:chOff x="1904994" y="2"/>
              <a:chExt cx="6446519" cy="6446519"/>
            </a:xfrm>
          </p:grpSpPr>
          <p:sp>
            <p:nvSpPr>
              <p:cNvPr id="28" name="Oval 27"/>
              <p:cNvSpPr>
                <a:spLocks noChangeAspect="1"/>
              </p:cNvSpPr>
              <p:nvPr/>
            </p:nvSpPr>
            <p:spPr>
              <a:xfrm>
                <a:off x="1904994" y="2"/>
                <a:ext cx="6446519" cy="6446519"/>
              </a:xfrm>
              <a:prstGeom prst="ellipse">
                <a:avLst/>
              </a:prstGeom>
              <a:solidFill>
                <a:schemeClr val="tx1">
                  <a:lumMod val="6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Oval 4"/>
              <p:cNvSpPr/>
              <p:nvPr/>
            </p:nvSpPr>
            <p:spPr>
              <a:xfrm>
                <a:off x="4375243" y="342899"/>
                <a:ext cx="1917496" cy="10287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endParaRPr lang="en-US" sz="3600" b="1" kern="1200" dirty="0">
                  <a:solidFill>
                    <a:schemeClr val="tx1"/>
                  </a:solidFill>
                </a:endParaRPr>
              </a:p>
            </p:txBody>
          </p:sp>
        </p:grpSp>
        <p:grpSp>
          <p:nvGrpSpPr>
            <p:cNvPr id="6" name="Group 17"/>
            <p:cNvGrpSpPr>
              <a:grpSpLocks noChangeAspect="1"/>
            </p:cNvGrpSpPr>
            <p:nvPr/>
          </p:nvGrpSpPr>
          <p:grpSpPr>
            <a:xfrm>
              <a:off x="5791200" y="1143000"/>
              <a:ext cx="2743200" cy="2743200"/>
              <a:chOff x="2590806" y="1371599"/>
              <a:chExt cx="5486400" cy="5486400"/>
            </a:xfrm>
          </p:grpSpPr>
          <p:sp>
            <p:nvSpPr>
              <p:cNvPr id="26" name="Oval 25"/>
              <p:cNvSpPr/>
              <p:nvPr/>
            </p:nvSpPr>
            <p:spPr>
              <a:xfrm>
                <a:off x="2590806" y="1371599"/>
                <a:ext cx="5486400" cy="5486400"/>
              </a:xfrm>
              <a:prstGeom prst="ellipse">
                <a:avLst/>
              </a:prstGeom>
              <a:solidFill>
                <a:schemeClr val="tx1">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7" name="Oval 4"/>
              <p:cNvSpPr/>
              <p:nvPr/>
            </p:nvSpPr>
            <p:spPr>
              <a:xfrm>
                <a:off x="4375257" y="1700783"/>
                <a:ext cx="1917496" cy="987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endParaRPr lang="en-US" sz="3500" b="1" kern="1200" dirty="0">
                  <a:solidFill>
                    <a:schemeClr val="bg1"/>
                  </a:solidFill>
                </a:endParaRPr>
              </a:p>
            </p:txBody>
          </p:sp>
        </p:grpSp>
        <p:grpSp>
          <p:nvGrpSpPr>
            <p:cNvPr id="7" name="Group 9"/>
            <p:cNvGrpSpPr>
              <a:grpSpLocks noChangeAspect="1"/>
            </p:cNvGrpSpPr>
            <p:nvPr/>
          </p:nvGrpSpPr>
          <p:grpSpPr>
            <a:xfrm>
              <a:off x="6172200" y="1828800"/>
              <a:ext cx="2057400" cy="2057400"/>
              <a:chOff x="3276619" y="2743199"/>
              <a:chExt cx="4114800" cy="4114800"/>
            </a:xfrm>
          </p:grpSpPr>
          <p:sp>
            <p:nvSpPr>
              <p:cNvPr id="24" name="Oval 23"/>
              <p:cNvSpPr/>
              <p:nvPr/>
            </p:nvSpPr>
            <p:spPr>
              <a:xfrm>
                <a:off x="3276619" y="2743199"/>
                <a:ext cx="4114800" cy="4114800"/>
              </a:xfrm>
              <a:prstGeom prst="ellipse">
                <a:avLst/>
              </a:prstGeom>
              <a:solidFill>
                <a:schemeClr val="tx1">
                  <a:lumMod val="8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5" name="Oval 4"/>
              <p:cNvSpPr/>
              <p:nvPr/>
            </p:nvSpPr>
            <p:spPr>
              <a:xfrm>
                <a:off x="4375271" y="3051809"/>
                <a:ext cx="1917496" cy="9258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b="1" kern="1200" dirty="0">
                  <a:solidFill>
                    <a:schemeClr val="tx1"/>
                  </a:solidFill>
                </a:endParaRPr>
              </a:p>
            </p:txBody>
          </p:sp>
        </p:grpSp>
        <p:grpSp>
          <p:nvGrpSpPr>
            <p:cNvPr id="8" name="Group 31"/>
            <p:cNvGrpSpPr>
              <a:grpSpLocks noChangeAspect="1"/>
            </p:cNvGrpSpPr>
            <p:nvPr/>
          </p:nvGrpSpPr>
          <p:grpSpPr>
            <a:xfrm>
              <a:off x="6553200" y="2514600"/>
              <a:ext cx="1371600" cy="1371600"/>
              <a:chOff x="3962406" y="4114800"/>
              <a:chExt cx="2743200" cy="2743200"/>
            </a:xfrm>
          </p:grpSpPr>
          <p:sp>
            <p:nvSpPr>
              <p:cNvPr id="22" name="Oval 21"/>
              <p:cNvSpPr/>
              <p:nvPr/>
            </p:nvSpPr>
            <p:spPr>
              <a:xfrm>
                <a:off x="3962406" y="4114800"/>
                <a:ext cx="2743200" cy="2743200"/>
              </a:xfrm>
              <a:prstGeom prst="ellipse">
                <a:avLst/>
              </a:prstGeom>
              <a:solidFill>
                <a:srgbClr val="964305"/>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23" name="Oval 4"/>
              <p:cNvSpPr/>
              <p:nvPr/>
            </p:nvSpPr>
            <p:spPr>
              <a:xfrm>
                <a:off x="4364138" y="4800600"/>
                <a:ext cx="1939735" cy="1371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endParaRPr lang="en-US" sz="4800" b="1" kern="1200" dirty="0">
                  <a:solidFill>
                    <a:schemeClr val="bg1"/>
                  </a:solidFill>
                </a:endParaRPr>
              </a:p>
            </p:txBody>
          </p:sp>
        </p:grpSp>
      </p:grpSp>
      <p:sp>
        <p:nvSpPr>
          <p:cNvPr id="30" name="TextBox 29"/>
          <p:cNvSpPr txBox="1"/>
          <p:nvPr/>
        </p:nvSpPr>
        <p:spPr>
          <a:xfrm>
            <a:off x="2438400" y="1219200"/>
            <a:ext cx="5486400" cy="707886"/>
          </a:xfrm>
          <a:prstGeom prst="rect">
            <a:avLst/>
          </a:prstGeom>
          <a:solidFill>
            <a:srgbClr val="964305"/>
          </a:solidFill>
        </p:spPr>
        <p:txBody>
          <a:bodyPr wrap="square" rtlCol="0">
            <a:spAutoFit/>
          </a:bodyPr>
          <a:lstStyle/>
          <a:p>
            <a:r>
              <a:rPr lang="en-US" sz="4000" dirty="0" smtClean="0">
                <a:latin typeface="Calibri" pitchFamily="34" charset="0"/>
                <a:cs typeface="Calibri" pitchFamily="34" charset="0"/>
              </a:rPr>
              <a:t>1. Intrapersonal factors</a:t>
            </a:r>
            <a:endParaRPr lang="en-US" sz="4000" dirty="0">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905000" y="38100"/>
            <a:ext cx="7239000" cy="156210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FFC58B"/>
                </a:solidFill>
                <a:effectLst/>
                <a:uLnTx/>
                <a:uFillTx/>
                <a:latin typeface="Verdana" pitchFamily="34" charset="0"/>
                <a:ea typeface="Verdana" pitchFamily="34" charset="0"/>
                <a:cs typeface="Verdana" pitchFamily="34" charset="0"/>
              </a:rPr>
              <a:t>Why are missionaries in the “At Risk” group ?</a:t>
            </a:r>
            <a:r>
              <a:rPr kumimoji="0" lang="en-GB" sz="3600" b="0"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t/>
            </a:r>
            <a:br>
              <a:rPr kumimoji="0" lang="en-GB" sz="3600" b="0"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br>
            <a:endParaRPr kumimoji="0" lang="en-GB" sz="3600" b="0" i="0" u="none" strike="noStrike" kern="1200" cap="none" spc="0" normalizeH="0" baseline="0" noProof="0" dirty="0">
              <a:ln>
                <a:noFill/>
              </a:ln>
              <a:solidFill>
                <a:schemeClr val="bg1"/>
              </a:solidFill>
              <a:effectLst/>
              <a:uLnTx/>
              <a:uFillTx/>
              <a:latin typeface="Verdana" pitchFamily="34" charset="0"/>
              <a:ea typeface="Verdana" pitchFamily="34" charset="0"/>
              <a:cs typeface="Verdana" pitchFamily="34" charset="0"/>
            </a:endParaRPr>
          </a:p>
        </p:txBody>
      </p:sp>
      <p:sp>
        <p:nvSpPr>
          <p:cNvPr id="3" name="Subtitle 2"/>
          <p:cNvSpPr txBox="1">
            <a:spLocks/>
          </p:cNvSpPr>
          <p:nvPr/>
        </p:nvSpPr>
        <p:spPr>
          <a:xfrm>
            <a:off x="0" y="1981200"/>
            <a:ext cx="8763000" cy="1752600"/>
          </a:xfrm>
          <a:prstGeom prst="rect">
            <a:avLst/>
          </a:prstGeom>
        </p:spPr>
        <p:txBody>
          <a:bodyPr/>
          <a:lstStyle/>
          <a:p>
            <a:pPr marL="1657350" marR="0" lvl="2" indent="-742950" algn="l" defTabSz="914400" rtl="0" eaLnBrk="0" fontAlgn="base" latinLnBrk="0" hangingPunct="0">
              <a:lnSpc>
                <a:spcPct val="100000"/>
              </a:lnSpc>
              <a:spcBef>
                <a:spcPct val="20000"/>
              </a:spcBef>
              <a:spcAft>
                <a:spcPct val="0"/>
              </a:spcAft>
              <a:buClrTx/>
              <a:buSzTx/>
              <a:buFont typeface="+mj-lt"/>
              <a:buAutoNum type="arabicPeriod" startAt="3"/>
              <a:tabLst/>
              <a:defRPr/>
            </a:pPr>
            <a:r>
              <a:rPr lang="en-GB" sz="3600" kern="0" dirty="0" smtClean="0">
                <a:solidFill>
                  <a:srgbClr val="FFFFFF"/>
                </a:solidFill>
                <a:latin typeface="Calibri" pitchFamily="34" charset="0"/>
                <a:ea typeface="Verdana" pitchFamily="34" charset="0"/>
                <a:cs typeface="Calibri" pitchFamily="34" charset="0"/>
              </a:rPr>
              <a:t>Narcissistic, dependent, or anxiety personality traits</a:t>
            </a:r>
          </a:p>
          <a:p>
            <a:pPr marL="1657350" marR="0" lvl="2" indent="-742950" algn="l" defTabSz="914400" rtl="0" eaLnBrk="0" fontAlgn="base" latinLnBrk="0" hangingPunct="0">
              <a:lnSpc>
                <a:spcPct val="100000"/>
              </a:lnSpc>
              <a:spcBef>
                <a:spcPct val="20000"/>
              </a:spcBef>
              <a:spcAft>
                <a:spcPct val="0"/>
              </a:spcAft>
              <a:buClrTx/>
              <a:buSzTx/>
              <a:buFont typeface="+mj-lt"/>
              <a:buAutoNum type="arabicPeriod" startAt="3"/>
              <a:tabLst/>
              <a:defRPr/>
            </a:pPr>
            <a:r>
              <a:rPr lang="en-GB" sz="3600" kern="0" dirty="0" smtClean="0">
                <a:solidFill>
                  <a:srgbClr val="FFFFFF"/>
                </a:solidFill>
                <a:latin typeface="Calibri" pitchFamily="34" charset="0"/>
                <a:ea typeface="Verdana" pitchFamily="34" charset="0"/>
                <a:cs typeface="Calibri" pitchFamily="34" charset="0"/>
              </a:rPr>
              <a:t>The phenomenon of “burn-out” is associated with a background of loneliness, shame, and poor attachments</a:t>
            </a:r>
            <a:endParaRPr kumimoji="0" lang="en-GB" sz="3600" b="0" i="0" u="none" strike="noStrike" kern="0" cap="none" spc="0" normalizeH="0" baseline="0" noProof="0" dirty="0" smtClean="0">
              <a:ln>
                <a:noFill/>
              </a:ln>
              <a:solidFill>
                <a:srgbClr val="FFFFFF"/>
              </a:solidFill>
              <a:effectLst/>
              <a:uLnTx/>
              <a:uFillTx/>
              <a:latin typeface="Calibri" pitchFamily="34" charset="0"/>
              <a:ea typeface="Verdana" pitchFamily="34" charset="0"/>
              <a:cs typeface="Calibri" pitchFamily="34" charset="0"/>
            </a:endParaRPr>
          </a:p>
          <a:p>
            <a:pPr marL="1428750" marR="0" lvl="2" indent="-514350" algn="l" defTabSz="914400" rtl="0" eaLnBrk="0" fontAlgn="base" latinLnBrk="0" hangingPunct="0">
              <a:lnSpc>
                <a:spcPct val="100000"/>
              </a:lnSpc>
              <a:spcBef>
                <a:spcPct val="20000"/>
              </a:spcBef>
              <a:spcAft>
                <a:spcPct val="0"/>
              </a:spcAft>
              <a:buClrTx/>
              <a:buSzTx/>
              <a:buFont typeface="+mj-lt"/>
              <a:buAutoNum type="arabicPeriod" startAt="3"/>
              <a:tabLst/>
              <a:defRPr/>
            </a:pPr>
            <a:endParaRPr kumimoji="0" lang="en-GB" sz="3600" b="0" i="0" u="none" strike="noStrike" kern="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endParaRPr>
          </a:p>
          <a:p>
            <a:pPr marL="457200" marR="0" lvl="0" indent="-4572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GB" sz="3600" b="0" i="0" u="none" strike="noStrike" kern="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grpSp>
        <p:nvGrpSpPr>
          <p:cNvPr id="4" name="Group 16"/>
          <p:cNvGrpSpPr>
            <a:grpSpLocks noChangeAspect="1"/>
          </p:cNvGrpSpPr>
          <p:nvPr/>
        </p:nvGrpSpPr>
        <p:grpSpPr>
          <a:xfrm>
            <a:off x="228600" y="0"/>
            <a:ext cx="1837852" cy="1837852"/>
            <a:chOff x="5410200" y="533400"/>
            <a:chExt cx="3403763" cy="3403763"/>
          </a:xfrm>
        </p:grpSpPr>
        <p:grpSp>
          <p:nvGrpSpPr>
            <p:cNvPr id="5" name="Group 14"/>
            <p:cNvGrpSpPr>
              <a:grpSpLocks noChangeAspect="1"/>
            </p:cNvGrpSpPr>
            <p:nvPr/>
          </p:nvGrpSpPr>
          <p:grpSpPr>
            <a:xfrm>
              <a:off x="5410200" y="533400"/>
              <a:ext cx="3403763" cy="3403763"/>
              <a:chOff x="1904994" y="2"/>
              <a:chExt cx="6446519" cy="6446519"/>
            </a:xfrm>
          </p:grpSpPr>
          <p:sp>
            <p:nvSpPr>
              <p:cNvPr id="28" name="Oval 27"/>
              <p:cNvSpPr>
                <a:spLocks noChangeAspect="1"/>
              </p:cNvSpPr>
              <p:nvPr/>
            </p:nvSpPr>
            <p:spPr>
              <a:xfrm>
                <a:off x="1904994" y="2"/>
                <a:ext cx="6446519" cy="6446519"/>
              </a:xfrm>
              <a:prstGeom prst="ellipse">
                <a:avLst/>
              </a:prstGeom>
              <a:solidFill>
                <a:schemeClr val="tx1">
                  <a:lumMod val="6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Oval 4"/>
              <p:cNvSpPr/>
              <p:nvPr/>
            </p:nvSpPr>
            <p:spPr>
              <a:xfrm>
                <a:off x="4375243" y="342899"/>
                <a:ext cx="1917496" cy="10287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endParaRPr lang="en-US" sz="3600" b="1" kern="1200" dirty="0">
                  <a:solidFill>
                    <a:schemeClr val="tx1"/>
                  </a:solidFill>
                </a:endParaRPr>
              </a:p>
            </p:txBody>
          </p:sp>
        </p:grpSp>
        <p:grpSp>
          <p:nvGrpSpPr>
            <p:cNvPr id="6" name="Group 17"/>
            <p:cNvGrpSpPr>
              <a:grpSpLocks noChangeAspect="1"/>
            </p:cNvGrpSpPr>
            <p:nvPr/>
          </p:nvGrpSpPr>
          <p:grpSpPr>
            <a:xfrm>
              <a:off x="5791200" y="1143000"/>
              <a:ext cx="2743200" cy="2743200"/>
              <a:chOff x="2590806" y="1371599"/>
              <a:chExt cx="5486400" cy="5486400"/>
            </a:xfrm>
          </p:grpSpPr>
          <p:sp>
            <p:nvSpPr>
              <p:cNvPr id="26" name="Oval 25"/>
              <p:cNvSpPr/>
              <p:nvPr/>
            </p:nvSpPr>
            <p:spPr>
              <a:xfrm>
                <a:off x="2590806" y="1371599"/>
                <a:ext cx="5486400" cy="5486400"/>
              </a:xfrm>
              <a:prstGeom prst="ellipse">
                <a:avLst/>
              </a:prstGeom>
              <a:solidFill>
                <a:schemeClr val="tx1">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7" name="Oval 4"/>
              <p:cNvSpPr/>
              <p:nvPr/>
            </p:nvSpPr>
            <p:spPr>
              <a:xfrm>
                <a:off x="4375257" y="1700783"/>
                <a:ext cx="1917496" cy="987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endParaRPr lang="en-US" sz="3500" b="1" kern="1200" dirty="0">
                  <a:solidFill>
                    <a:schemeClr val="bg1"/>
                  </a:solidFill>
                </a:endParaRPr>
              </a:p>
            </p:txBody>
          </p:sp>
        </p:grpSp>
        <p:grpSp>
          <p:nvGrpSpPr>
            <p:cNvPr id="7" name="Group 9"/>
            <p:cNvGrpSpPr>
              <a:grpSpLocks noChangeAspect="1"/>
            </p:cNvGrpSpPr>
            <p:nvPr/>
          </p:nvGrpSpPr>
          <p:grpSpPr>
            <a:xfrm>
              <a:off x="6172200" y="1828800"/>
              <a:ext cx="2057400" cy="2057400"/>
              <a:chOff x="3276619" y="2743199"/>
              <a:chExt cx="4114800" cy="4114800"/>
            </a:xfrm>
          </p:grpSpPr>
          <p:sp>
            <p:nvSpPr>
              <p:cNvPr id="24" name="Oval 23"/>
              <p:cNvSpPr/>
              <p:nvPr/>
            </p:nvSpPr>
            <p:spPr>
              <a:xfrm>
                <a:off x="3276619" y="2743199"/>
                <a:ext cx="4114800" cy="4114800"/>
              </a:xfrm>
              <a:prstGeom prst="ellipse">
                <a:avLst/>
              </a:prstGeom>
              <a:solidFill>
                <a:schemeClr val="tx1">
                  <a:lumMod val="8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5" name="Oval 4"/>
              <p:cNvSpPr/>
              <p:nvPr/>
            </p:nvSpPr>
            <p:spPr>
              <a:xfrm>
                <a:off x="4375271" y="3051809"/>
                <a:ext cx="1917496" cy="9258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b="1" kern="1200" dirty="0">
                  <a:solidFill>
                    <a:schemeClr val="tx1"/>
                  </a:solidFill>
                </a:endParaRPr>
              </a:p>
            </p:txBody>
          </p:sp>
        </p:grpSp>
        <p:grpSp>
          <p:nvGrpSpPr>
            <p:cNvPr id="8" name="Group 31"/>
            <p:cNvGrpSpPr>
              <a:grpSpLocks noChangeAspect="1"/>
            </p:cNvGrpSpPr>
            <p:nvPr/>
          </p:nvGrpSpPr>
          <p:grpSpPr>
            <a:xfrm>
              <a:off x="6553200" y="2514600"/>
              <a:ext cx="1371600" cy="1371600"/>
              <a:chOff x="3962406" y="4114800"/>
              <a:chExt cx="2743200" cy="2743200"/>
            </a:xfrm>
          </p:grpSpPr>
          <p:sp>
            <p:nvSpPr>
              <p:cNvPr id="22" name="Oval 21"/>
              <p:cNvSpPr/>
              <p:nvPr/>
            </p:nvSpPr>
            <p:spPr>
              <a:xfrm>
                <a:off x="3962406" y="4114800"/>
                <a:ext cx="2743200" cy="2743200"/>
              </a:xfrm>
              <a:prstGeom prst="ellipse">
                <a:avLst/>
              </a:prstGeom>
              <a:solidFill>
                <a:srgbClr val="964305"/>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23" name="Oval 4"/>
              <p:cNvSpPr/>
              <p:nvPr/>
            </p:nvSpPr>
            <p:spPr>
              <a:xfrm>
                <a:off x="4364138" y="4800600"/>
                <a:ext cx="1939735" cy="1371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endParaRPr lang="en-US" sz="4800" b="1" kern="1200" dirty="0">
                  <a:solidFill>
                    <a:schemeClr val="bg1"/>
                  </a:solidFill>
                </a:endParaRPr>
              </a:p>
            </p:txBody>
          </p:sp>
        </p:grpSp>
      </p:grpSp>
      <p:sp>
        <p:nvSpPr>
          <p:cNvPr id="30" name="TextBox 29"/>
          <p:cNvSpPr txBox="1"/>
          <p:nvPr/>
        </p:nvSpPr>
        <p:spPr>
          <a:xfrm>
            <a:off x="2438400" y="1219200"/>
            <a:ext cx="5486400" cy="707886"/>
          </a:xfrm>
          <a:prstGeom prst="rect">
            <a:avLst/>
          </a:prstGeom>
          <a:solidFill>
            <a:srgbClr val="964305"/>
          </a:solidFill>
        </p:spPr>
        <p:txBody>
          <a:bodyPr wrap="square" rtlCol="0">
            <a:spAutoFit/>
          </a:bodyPr>
          <a:lstStyle/>
          <a:p>
            <a:r>
              <a:rPr lang="en-US" sz="4000" dirty="0" smtClean="0">
                <a:latin typeface="Calibri" pitchFamily="34" charset="0"/>
                <a:cs typeface="Calibri" pitchFamily="34" charset="0"/>
              </a:rPr>
              <a:t>1. Intrapersonal factors</a:t>
            </a:r>
            <a:endParaRPr lang="en-US" sz="4000" dirty="0">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AutoShape 1"/>
          <p:cNvSpPr>
            <a:spLocks/>
          </p:cNvSpPr>
          <p:nvPr/>
        </p:nvSpPr>
        <p:spPr bwMode="auto">
          <a:xfrm>
            <a:off x="813717" y="3733800"/>
            <a:ext cx="8330283" cy="1696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ctr"/>
          <a:lstStyle/>
          <a:p>
            <a:pPr algn="ctr"/>
            <a:endParaRPr lang="en-US" dirty="0"/>
          </a:p>
          <a:p>
            <a:pPr algn="ctr"/>
            <a:r>
              <a:rPr lang="en-US" sz="3800" b="1" dirty="0">
                <a:latin typeface="Calibri" pitchFamily="34" charset="0"/>
                <a:cs typeface="Calibri" pitchFamily="34" charset="0"/>
              </a:rPr>
              <a:t>Average age a pastor/missionary has an affair: </a:t>
            </a:r>
            <a:r>
              <a:rPr lang="en-US" sz="3800" b="1" dirty="0">
                <a:solidFill>
                  <a:srgbClr val="FFC58B"/>
                </a:solidFill>
                <a:latin typeface="Calibri" pitchFamily="34" charset="0"/>
                <a:cs typeface="Calibri" pitchFamily="34" charset="0"/>
              </a:rPr>
              <a:t>40-45</a:t>
            </a:r>
            <a:endParaRPr lang="en-US" dirty="0">
              <a:solidFill>
                <a:srgbClr val="FFC58B"/>
              </a:solidFill>
              <a:latin typeface="Calibri" pitchFamily="34" charset="0"/>
              <a:cs typeface="Calibri" pitchFamily="34" charset="0"/>
            </a:endParaRPr>
          </a:p>
        </p:txBody>
      </p:sp>
      <p:sp>
        <p:nvSpPr>
          <p:cNvPr id="24578" name="AutoShape 2"/>
          <p:cNvSpPr>
            <a:spLocks/>
          </p:cNvSpPr>
          <p:nvPr/>
        </p:nvSpPr>
        <p:spPr bwMode="auto">
          <a:xfrm>
            <a:off x="1042317" y="1295400"/>
            <a:ext cx="8330283" cy="1696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ctr"/>
          <a:lstStyle/>
          <a:p>
            <a:pPr algn="ctr"/>
            <a:endParaRPr lang="en-US" dirty="0"/>
          </a:p>
          <a:p>
            <a:pPr algn="ctr"/>
            <a:r>
              <a:rPr lang="en-US" sz="3800" b="1" dirty="0">
                <a:latin typeface="Calibri" pitchFamily="34" charset="0"/>
                <a:cs typeface="Calibri" pitchFamily="34" charset="0"/>
              </a:rPr>
              <a:t>Average age a pastor/missionary experiences burnout: </a:t>
            </a:r>
            <a:r>
              <a:rPr lang="en-US" sz="3800" b="1" dirty="0">
                <a:solidFill>
                  <a:srgbClr val="FFC58B"/>
                </a:solidFill>
                <a:latin typeface="Calibri" pitchFamily="34" charset="0"/>
                <a:cs typeface="Calibri" pitchFamily="34" charset="0"/>
              </a:rPr>
              <a:t>40-45</a:t>
            </a:r>
            <a:endParaRPr lang="en-US" dirty="0">
              <a:solidFill>
                <a:srgbClr val="FFC58B"/>
              </a:solidFill>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ssolve">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7"/>
                                        </p:tgtEl>
                                        <p:attrNameLst>
                                          <p:attrName>style.visibility</p:attrName>
                                        </p:attrNameLst>
                                      </p:cBhvr>
                                      <p:to>
                                        <p:strVal val="visible"/>
                                      </p:to>
                                    </p:set>
                                    <p:animEffect transition="in" filter="dissolve">
                                      <p:cBhvr>
                                        <p:cTn id="12" dur="500"/>
                                        <p:tgtEl>
                                          <p:spTgt spid="2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P spid="24578" grpId="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AutoShape 1"/>
          <p:cNvSpPr>
            <a:spLocks/>
          </p:cNvSpPr>
          <p:nvPr/>
        </p:nvSpPr>
        <p:spPr bwMode="auto">
          <a:xfrm>
            <a:off x="581546" y="273474"/>
            <a:ext cx="8330282" cy="59114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t"/>
          <a:lstStyle/>
          <a:p>
            <a:pPr marL="200890" indent="-200890"/>
            <a:endParaRPr lang="en-US" dirty="0"/>
          </a:p>
          <a:p>
            <a:pPr marL="200890" indent="-200890" algn="ctr"/>
            <a:r>
              <a:rPr lang="en-US" sz="3600" b="1" dirty="0" smtClean="0">
                <a:solidFill>
                  <a:srgbClr val="FFC58B"/>
                </a:solidFill>
              </a:rPr>
              <a:t>Clergy Burnout</a:t>
            </a:r>
            <a:endParaRPr lang="en-US" sz="3600" b="1" dirty="0">
              <a:solidFill>
                <a:srgbClr val="FFC58B"/>
              </a:solidFill>
            </a:endParaRPr>
          </a:p>
          <a:p>
            <a:pPr marL="200890" indent="-200890">
              <a:buClr>
                <a:schemeClr val="accent2">
                  <a:lumMod val="40000"/>
                  <a:lumOff val="60000"/>
                </a:schemeClr>
              </a:buClr>
              <a:buSzPct val="100000"/>
              <a:buFont typeface="Wingdings" pitchFamily="2" charset="2"/>
              <a:buChar char="§"/>
            </a:pPr>
            <a:endParaRPr lang="en-US" sz="3600" dirty="0" smtClean="0"/>
          </a:p>
        </p:txBody>
      </p:sp>
      <p:sp>
        <p:nvSpPr>
          <p:cNvPr id="3" name="Title 1"/>
          <p:cNvSpPr txBox="1">
            <a:spLocks/>
          </p:cNvSpPr>
          <p:nvPr/>
        </p:nvSpPr>
        <p:spPr>
          <a:xfrm>
            <a:off x="228600" y="1371600"/>
            <a:ext cx="8915400" cy="15621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571500" indent="-571500" algn="l"/>
            <a:r>
              <a:rPr lang="en-GB" sz="3600" i="1" dirty="0" smtClean="0">
                <a:solidFill>
                  <a:schemeClr val="tx1"/>
                </a:solidFill>
                <a:latin typeface="Calibri" pitchFamily="34" charset="0"/>
                <a:ea typeface="Verdana" pitchFamily="34" charset="0"/>
                <a:cs typeface="Calibri" pitchFamily="34" charset="0"/>
              </a:rPr>
              <a:t>Burn-out is most likely to occur when:</a:t>
            </a:r>
          </a:p>
          <a:p>
            <a:pPr marL="1028700" lvl="5" indent="-571500" algn="l">
              <a:buClr>
                <a:srgbClr val="92D050"/>
              </a:buClr>
              <a:buFont typeface="Wingdings" pitchFamily="2" charset="2"/>
              <a:buChar char="§"/>
            </a:pPr>
            <a:r>
              <a:rPr lang="en-GB" sz="3600" dirty="0" smtClean="0">
                <a:solidFill>
                  <a:schemeClr val="tx1"/>
                </a:solidFill>
                <a:latin typeface="Calibri" pitchFamily="34" charset="0"/>
                <a:ea typeface="Verdana" pitchFamily="34" charset="0"/>
                <a:cs typeface="Calibri" pitchFamily="34" charset="0"/>
              </a:rPr>
              <a:t>The person has a fear of intimacy</a:t>
            </a:r>
          </a:p>
          <a:p>
            <a:pPr marL="1028700" lvl="5" indent="-571500" algn="l">
              <a:buClr>
                <a:srgbClr val="92D050"/>
              </a:buClr>
              <a:buFont typeface="Wingdings" pitchFamily="2" charset="2"/>
              <a:buChar char="§"/>
            </a:pPr>
            <a:r>
              <a:rPr lang="en-GB" sz="3600" dirty="0" smtClean="0">
                <a:solidFill>
                  <a:schemeClr val="tx1"/>
                </a:solidFill>
                <a:latin typeface="Calibri" pitchFamily="34" charset="0"/>
                <a:ea typeface="Verdana" pitchFamily="34" charset="0"/>
                <a:cs typeface="Calibri" pitchFamily="34" charset="0"/>
              </a:rPr>
              <a:t>The person overworks out of a fear of failure or rejection</a:t>
            </a:r>
          </a:p>
          <a:p>
            <a:pPr marL="1028700" lvl="5" indent="-571500" algn="l">
              <a:buClr>
                <a:srgbClr val="92D050"/>
              </a:buClr>
              <a:buFont typeface="Wingdings" pitchFamily="2" charset="2"/>
              <a:buChar char="§"/>
            </a:pPr>
            <a:r>
              <a:rPr lang="en-GB" sz="3600" dirty="0" smtClean="0">
                <a:solidFill>
                  <a:schemeClr val="tx1"/>
                </a:solidFill>
                <a:latin typeface="Calibri" pitchFamily="34" charset="0"/>
                <a:ea typeface="Verdana" pitchFamily="34" charset="0"/>
                <a:cs typeface="Calibri" pitchFamily="34" charset="0"/>
              </a:rPr>
              <a:t>The person puts their emotional and physical energy into their careers because things are not going well at home.</a:t>
            </a:r>
            <a:endParaRPr lang="en-GB" sz="2400" dirty="0" smtClean="0">
              <a:solidFill>
                <a:schemeClr val="tx1"/>
              </a:solidFill>
              <a:latin typeface="Calibri" pitchFamily="34" charset="0"/>
              <a:ea typeface="Verdana"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AutoShape 1"/>
          <p:cNvSpPr>
            <a:spLocks/>
          </p:cNvSpPr>
          <p:nvPr/>
        </p:nvSpPr>
        <p:spPr bwMode="auto">
          <a:xfrm>
            <a:off x="581546" y="273474"/>
            <a:ext cx="8330282" cy="59114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t"/>
          <a:lstStyle/>
          <a:p>
            <a:pPr marL="200890" indent="-200890"/>
            <a:endParaRPr lang="en-US" dirty="0"/>
          </a:p>
          <a:p>
            <a:pPr marL="200890" indent="-200890" algn="ctr"/>
            <a:r>
              <a:rPr lang="en-US" sz="3600" b="1" dirty="0">
                <a:solidFill>
                  <a:srgbClr val="FFC58B"/>
                </a:solidFill>
              </a:rPr>
              <a:t>Burnout</a:t>
            </a:r>
          </a:p>
          <a:p>
            <a:pPr marL="200890" indent="-200890">
              <a:buClr>
                <a:schemeClr val="accent2">
                  <a:lumMod val="40000"/>
                  <a:lumOff val="60000"/>
                </a:schemeClr>
              </a:buClr>
              <a:buSzPct val="100000"/>
              <a:buFont typeface="Wingdings" pitchFamily="2" charset="2"/>
              <a:buChar char="§"/>
            </a:pPr>
            <a:r>
              <a:rPr lang="en-US" sz="3600" dirty="0">
                <a:latin typeface="Calibri" pitchFamily="34" charset="0"/>
                <a:cs typeface="Calibri" pitchFamily="34" charset="0"/>
              </a:rPr>
              <a:t>Relationship with God declines as a consequence of burnout</a:t>
            </a:r>
          </a:p>
          <a:p>
            <a:pPr marL="803561" lvl="1" indent="-401780">
              <a:buClr>
                <a:schemeClr val="accent2">
                  <a:lumMod val="40000"/>
                  <a:lumOff val="60000"/>
                </a:schemeClr>
              </a:buClr>
              <a:buSzPct val="100000"/>
              <a:buFont typeface="Wingdings" pitchFamily="2" charset="2"/>
              <a:buChar char="§"/>
            </a:pPr>
            <a:r>
              <a:rPr lang="en-US" sz="3600" dirty="0">
                <a:latin typeface="Calibri" pitchFamily="34" charset="0"/>
                <a:cs typeface="Calibri" pitchFamily="34" charset="0"/>
              </a:rPr>
              <a:t>David's personal relationship with God was not enough to get through to him the true nature and scope of his sinfulness. It took the </a:t>
            </a:r>
            <a:r>
              <a:rPr lang="en-US" sz="3600" dirty="0" smtClean="0">
                <a:latin typeface="Calibri" pitchFamily="34" charset="0"/>
                <a:cs typeface="Calibri" pitchFamily="34" charset="0"/>
              </a:rPr>
              <a:t>inter-</a:t>
            </a:r>
            <a:r>
              <a:rPr lang="en-US" sz="3600" dirty="0" err="1" smtClean="0">
                <a:latin typeface="Calibri" pitchFamily="34" charset="0"/>
                <a:cs typeface="Calibri" pitchFamily="34" charset="0"/>
              </a:rPr>
              <a:t>vention</a:t>
            </a:r>
            <a:r>
              <a:rPr lang="en-US" sz="3600" dirty="0" smtClean="0">
                <a:latin typeface="Calibri" pitchFamily="34" charset="0"/>
                <a:cs typeface="Calibri" pitchFamily="34" charset="0"/>
              </a:rPr>
              <a:t> </a:t>
            </a:r>
            <a:r>
              <a:rPr lang="en-US" sz="3600" dirty="0">
                <a:latin typeface="Calibri" pitchFamily="34" charset="0"/>
                <a:cs typeface="Calibri" pitchFamily="34" charset="0"/>
              </a:rPr>
              <a:t>of </a:t>
            </a:r>
            <a:r>
              <a:rPr lang="en-US" sz="3600" dirty="0" smtClean="0">
                <a:latin typeface="Calibri" pitchFamily="34" charset="0"/>
                <a:cs typeface="Calibri" pitchFamily="34" charset="0"/>
              </a:rPr>
              <a:t>Nathan.</a:t>
            </a:r>
          </a:p>
          <a:p>
            <a:pPr marL="1028747" lvl="5" indent="-571500">
              <a:buClr>
                <a:srgbClr val="92D050"/>
              </a:buClr>
              <a:buFont typeface="Wingdings" pitchFamily="2" charset="2"/>
              <a:buChar char="§"/>
            </a:pPr>
            <a:r>
              <a:rPr lang="en-GB" sz="3200" dirty="0" smtClean="0">
                <a:latin typeface="Calibri" pitchFamily="34" charset="0"/>
                <a:ea typeface="Verdana" pitchFamily="34" charset="0"/>
                <a:cs typeface="Calibri" pitchFamily="34" charset="0"/>
              </a:rPr>
              <a:t>“When burn-out occurs, a pastor may feel anger and fatigue, and have little motivation for spiritual disciplines or accountability” (Wilson &amp; Hoffman)</a:t>
            </a:r>
          </a:p>
          <a:p>
            <a:pPr marL="1485900" lvl="6" indent="-571500">
              <a:buClr>
                <a:srgbClr val="00B0F0"/>
              </a:buClr>
              <a:buFont typeface="Wingdings" pitchFamily="2" charset="2"/>
              <a:buChar char="§"/>
            </a:pPr>
            <a:endParaRPr lang="en-GB" sz="2800" dirty="0" smtClean="0">
              <a:solidFill>
                <a:schemeClr val="bg1"/>
              </a:solidFill>
              <a:latin typeface="Verdana" pitchFamily="34" charset="0"/>
              <a:ea typeface="Verdana" pitchFamily="34" charset="0"/>
              <a:cs typeface="Verdana" pitchFamily="34" charset="0"/>
            </a:endParaRPr>
          </a:p>
          <a:p>
            <a:pPr marL="571500" indent="-571500">
              <a:buFont typeface="Arial" pitchFamily="34" charset="0"/>
              <a:buChar char="•"/>
            </a:pPr>
            <a:endParaRPr lang="en-GB" sz="3200" dirty="0" smtClean="0">
              <a:solidFill>
                <a:srgbClr val="FFFF00"/>
              </a:solidFill>
              <a:latin typeface="Verdana" pitchFamily="34" charset="0"/>
              <a:ea typeface="Verdana" pitchFamily="34" charset="0"/>
              <a:cs typeface="Verdana" pitchFamily="34" charset="0"/>
            </a:endParaRPr>
          </a:p>
          <a:p>
            <a:pPr marL="803561" lvl="1" indent="-401780">
              <a:buClr>
                <a:schemeClr val="accent2">
                  <a:lumMod val="40000"/>
                  <a:lumOff val="60000"/>
                </a:schemeClr>
              </a:buClr>
              <a:buSzPct val="100000"/>
              <a:buFont typeface="Wingdings" pitchFamily="2" charset="2"/>
              <a:buChar char="§"/>
            </a:pPr>
            <a:endParaRPr lang="en-US" sz="3600" dirty="0"/>
          </a:p>
          <a:p>
            <a:pPr marL="200890" indent="-200890">
              <a:buClr>
                <a:schemeClr val="accent2">
                  <a:lumMod val="40000"/>
                  <a:lumOff val="60000"/>
                </a:schemeClr>
              </a:buClr>
              <a:buSzPct val="100000"/>
              <a:buFont typeface="Wingdings" pitchFamily="2" charset="2"/>
              <a:buChar char="§"/>
            </a:pPr>
            <a:r>
              <a:rPr lang="en-US" sz="3600" dirty="0"/>
              <a:t>Relationship with others declines as a consequence of burnout. </a:t>
            </a:r>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AutoShape 1"/>
          <p:cNvSpPr>
            <a:spLocks/>
          </p:cNvSpPr>
          <p:nvPr/>
        </p:nvSpPr>
        <p:spPr bwMode="auto">
          <a:xfrm>
            <a:off x="533400" y="217662"/>
            <a:ext cx="8382000" cy="46791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t"/>
          <a:lstStyle/>
          <a:p>
            <a:pPr marL="241068" indent="-241068"/>
            <a:endParaRPr lang="en-US" dirty="0"/>
          </a:p>
          <a:p>
            <a:pPr marL="241068" indent="-241068" algn="ctr"/>
            <a:r>
              <a:rPr lang="en-US" sz="3600" b="1" dirty="0">
                <a:solidFill>
                  <a:srgbClr val="FFC58B"/>
                </a:solidFill>
              </a:rPr>
              <a:t>Burnout</a:t>
            </a:r>
          </a:p>
          <a:p>
            <a:pPr marL="241068" indent="-241068">
              <a:buClr>
                <a:schemeClr val="accent2">
                  <a:lumMod val="40000"/>
                  <a:lumOff val="60000"/>
                </a:schemeClr>
              </a:buClr>
              <a:buSzPct val="100000"/>
              <a:buFont typeface="Wingdings" pitchFamily="2" charset="2"/>
              <a:buChar char="§"/>
            </a:pPr>
            <a:r>
              <a:rPr lang="en-US" sz="3600" dirty="0" smtClean="0">
                <a:latin typeface="Calibri" pitchFamily="34" charset="0"/>
                <a:cs typeface="Calibri" pitchFamily="34" charset="0"/>
              </a:rPr>
              <a:t>The combination of loneliness, unbalance</a:t>
            </a:r>
            <a:r>
              <a:rPr lang="en-US" sz="3600" dirty="0">
                <a:latin typeface="Calibri" pitchFamily="34" charset="0"/>
                <a:cs typeface="Calibri" pitchFamily="34" charset="0"/>
              </a:rPr>
              <a:t>, narcissism, lack of accountability to God or man, and burnout creates the perfect storm for lust and sexual misconduct to occur." - </a:t>
            </a:r>
            <a:r>
              <a:rPr lang="en-US" sz="3600" i="1" dirty="0" err="1">
                <a:latin typeface="Calibri" pitchFamily="34" charset="0"/>
                <a:cs typeface="Calibri" pitchFamily="34" charset="0"/>
              </a:rPr>
              <a:t>Thoburn</a:t>
            </a:r>
            <a:r>
              <a:rPr lang="en-US" sz="3600" i="1" dirty="0">
                <a:latin typeface="Calibri" pitchFamily="34" charset="0"/>
                <a:cs typeface="Calibri" pitchFamily="34" charset="0"/>
              </a:rPr>
              <a:t> &amp; </a:t>
            </a:r>
            <a:r>
              <a:rPr lang="en-US" sz="3600" i="1" dirty="0" smtClean="0">
                <a:latin typeface="Calibri" pitchFamily="34" charset="0"/>
                <a:cs typeface="Calibri" pitchFamily="34" charset="0"/>
              </a:rPr>
              <a:t>Baker</a:t>
            </a:r>
          </a:p>
          <a:p>
            <a:pPr marL="241068" indent="-241068">
              <a:buClr>
                <a:schemeClr val="accent2">
                  <a:lumMod val="40000"/>
                  <a:lumOff val="60000"/>
                </a:schemeClr>
              </a:buClr>
              <a:buSzPct val="100000"/>
              <a:buFont typeface="Wingdings" pitchFamily="2" charset="2"/>
              <a:buChar char="§"/>
            </a:pPr>
            <a:endParaRPr lang="en-US" sz="3600" b="1" dirty="0">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txBox="1">
            <a:spLocks/>
          </p:cNvSpPr>
          <p:nvPr/>
        </p:nvSpPr>
        <p:spPr>
          <a:xfrm>
            <a:off x="0" y="1524000"/>
            <a:ext cx="8763000" cy="1752600"/>
          </a:xfrm>
          <a:prstGeom prst="rect">
            <a:avLst/>
          </a:prstGeom>
        </p:spPr>
        <p:txBody>
          <a:bodyPr/>
          <a:lstStyle/>
          <a:p>
            <a:pPr marL="514350" marR="0" lvl="0" indent="-514350" algn="l" defTabSz="914400" rtl="0" eaLnBrk="0" fontAlgn="base" latinLnBrk="0" hangingPunct="0">
              <a:lnSpc>
                <a:spcPct val="100000"/>
              </a:lnSpc>
              <a:spcBef>
                <a:spcPct val="20000"/>
              </a:spcBef>
              <a:spcAft>
                <a:spcPct val="0"/>
              </a:spcAft>
              <a:buClrTx/>
              <a:buSzTx/>
              <a:tabLst/>
              <a:defRPr/>
            </a:pPr>
            <a:r>
              <a:rPr kumimoji="0" lang="en-GB" sz="3600" b="1" i="0" strike="noStrike" kern="0" cap="none" spc="0" normalizeH="0" baseline="0" noProof="0" dirty="0" smtClean="0">
                <a:ln>
                  <a:noFill/>
                </a:ln>
                <a:solidFill>
                  <a:schemeClr val="tx2">
                    <a:lumMod val="40000"/>
                    <a:lumOff val="60000"/>
                  </a:schemeClr>
                </a:solidFill>
                <a:effectLst/>
                <a:uLnTx/>
                <a:uFillTx/>
                <a:latin typeface="Verdana" pitchFamily="34" charset="0"/>
                <a:ea typeface="Verdana" pitchFamily="34" charset="0"/>
                <a:cs typeface="Verdana" pitchFamily="34" charset="0"/>
              </a:rPr>
              <a:t>         </a:t>
            </a:r>
          </a:p>
          <a:p>
            <a:pPr marL="971550" marR="0" lvl="1" indent="-514350" algn="l" defTabSz="914400" rtl="0" eaLnBrk="0" fontAlgn="base" latinLnBrk="0" hangingPunct="0">
              <a:lnSpc>
                <a:spcPct val="100000"/>
              </a:lnSpc>
              <a:spcBef>
                <a:spcPct val="20000"/>
              </a:spcBef>
              <a:spcAft>
                <a:spcPct val="0"/>
              </a:spcAft>
              <a:buClrTx/>
              <a:buSzTx/>
              <a:buFont typeface="+mj-lt"/>
              <a:buAutoNum type="alphaUcPeriod"/>
              <a:tabLst/>
              <a:defRPr/>
            </a:pPr>
            <a:r>
              <a:rPr kumimoji="0" lang="en-GB" sz="3600" b="0" i="0" u="none" strike="noStrike" kern="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Marital conflict or estrangement</a:t>
            </a:r>
          </a:p>
          <a:p>
            <a:pPr marL="1428750" lvl="2" indent="-514350" eaLnBrk="0" fontAlgn="base" hangingPunct="0">
              <a:spcBef>
                <a:spcPct val="20000"/>
              </a:spcBef>
              <a:spcAft>
                <a:spcPct val="0"/>
              </a:spcAft>
              <a:buFont typeface="Wingdings" pitchFamily="2" charset="2"/>
              <a:buChar char="§"/>
              <a:defRPr/>
            </a:pPr>
            <a:r>
              <a:rPr lang="en-GB" sz="3600" kern="0" dirty="0" smtClean="0">
                <a:solidFill>
                  <a:srgbClr val="FFFFFF"/>
                </a:solidFill>
                <a:latin typeface="Verdana" pitchFamily="34" charset="0"/>
                <a:ea typeface="Verdana" pitchFamily="34" charset="0"/>
                <a:cs typeface="Verdana" pitchFamily="34" charset="0"/>
              </a:rPr>
              <a:t>41% of clergy who acted out sexually acknowledged marital dissatisfaction</a:t>
            </a:r>
          </a:p>
          <a:p>
            <a:pPr marL="1428750" lvl="2" indent="-514350" eaLnBrk="0" fontAlgn="base" hangingPunct="0">
              <a:spcBef>
                <a:spcPct val="20000"/>
              </a:spcBef>
              <a:spcAft>
                <a:spcPct val="0"/>
              </a:spcAft>
              <a:buFont typeface="Wingdings" pitchFamily="2" charset="2"/>
              <a:buChar char="§"/>
              <a:defRPr/>
            </a:pPr>
            <a:r>
              <a:rPr lang="en-GB" sz="3600" kern="0" dirty="0" smtClean="0">
                <a:solidFill>
                  <a:srgbClr val="FFFFFF"/>
                </a:solidFill>
                <a:latin typeface="Verdana" pitchFamily="34" charset="0"/>
                <a:ea typeface="Verdana" pitchFamily="34" charset="0"/>
                <a:cs typeface="Verdana" pitchFamily="34" charset="0"/>
              </a:rPr>
              <a:t>75% of those with long-standing (5-20 years) marital dissatisfaction were at risk for sexual misconduct</a:t>
            </a:r>
          </a:p>
        </p:txBody>
      </p:sp>
      <p:grpSp>
        <p:nvGrpSpPr>
          <p:cNvPr id="2" name="Group 3"/>
          <p:cNvGrpSpPr>
            <a:grpSpLocks noChangeAspect="1"/>
          </p:cNvGrpSpPr>
          <p:nvPr/>
        </p:nvGrpSpPr>
        <p:grpSpPr>
          <a:xfrm>
            <a:off x="219548" y="228600"/>
            <a:ext cx="1837852" cy="1837852"/>
            <a:chOff x="5410200" y="533400"/>
            <a:chExt cx="3403763" cy="3403763"/>
          </a:xfrm>
        </p:grpSpPr>
        <p:grpSp>
          <p:nvGrpSpPr>
            <p:cNvPr id="4" name="Group 14"/>
            <p:cNvGrpSpPr>
              <a:grpSpLocks noChangeAspect="1"/>
            </p:cNvGrpSpPr>
            <p:nvPr/>
          </p:nvGrpSpPr>
          <p:grpSpPr>
            <a:xfrm>
              <a:off x="5410200" y="533400"/>
              <a:ext cx="3403763" cy="3403763"/>
              <a:chOff x="1904994" y="2"/>
              <a:chExt cx="6446519" cy="6446519"/>
            </a:xfrm>
          </p:grpSpPr>
          <p:sp>
            <p:nvSpPr>
              <p:cNvPr id="15" name="Oval 14"/>
              <p:cNvSpPr>
                <a:spLocks noChangeAspect="1"/>
              </p:cNvSpPr>
              <p:nvPr/>
            </p:nvSpPr>
            <p:spPr>
              <a:xfrm>
                <a:off x="1904994" y="2"/>
                <a:ext cx="6446519" cy="6446519"/>
              </a:xfrm>
              <a:prstGeom prst="ellipse">
                <a:avLst/>
              </a:prstGeom>
              <a:solidFill>
                <a:schemeClr val="tx1">
                  <a:lumMod val="6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Oval 4"/>
              <p:cNvSpPr/>
              <p:nvPr/>
            </p:nvSpPr>
            <p:spPr>
              <a:xfrm>
                <a:off x="4375243" y="342899"/>
                <a:ext cx="1917496" cy="10287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endParaRPr lang="en-US" sz="3600" b="1" kern="1200" dirty="0">
                  <a:solidFill>
                    <a:schemeClr val="tx1"/>
                  </a:solidFill>
                </a:endParaRPr>
              </a:p>
            </p:txBody>
          </p:sp>
        </p:grpSp>
        <p:grpSp>
          <p:nvGrpSpPr>
            <p:cNvPr id="5" name="Group 17"/>
            <p:cNvGrpSpPr>
              <a:grpSpLocks noChangeAspect="1"/>
            </p:cNvGrpSpPr>
            <p:nvPr/>
          </p:nvGrpSpPr>
          <p:grpSpPr>
            <a:xfrm>
              <a:off x="5791200" y="1143000"/>
              <a:ext cx="2743200" cy="2743200"/>
              <a:chOff x="2590806" y="1371599"/>
              <a:chExt cx="5486400" cy="5486400"/>
            </a:xfrm>
          </p:grpSpPr>
          <p:sp>
            <p:nvSpPr>
              <p:cNvPr id="13" name="Oval 12"/>
              <p:cNvSpPr/>
              <p:nvPr/>
            </p:nvSpPr>
            <p:spPr>
              <a:xfrm>
                <a:off x="2590806" y="1371599"/>
                <a:ext cx="5486400" cy="5486400"/>
              </a:xfrm>
              <a:prstGeom prst="ellipse">
                <a:avLst/>
              </a:prstGeom>
              <a:solidFill>
                <a:schemeClr val="tx1">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4" name="Oval 4"/>
              <p:cNvSpPr/>
              <p:nvPr/>
            </p:nvSpPr>
            <p:spPr>
              <a:xfrm>
                <a:off x="4375257" y="1700783"/>
                <a:ext cx="1917496" cy="987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endParaRPr lang="en-US" sz="3500" b="1" kern="1200" dirty="0">
                  <a:solidFill>
                    <a:schemeClr val="bg1"/>
                  </a:solidFill>
                </a:endParaRPr>
              </a:p>
            </p:txBody>
          </p:sp>
        </p:grpSp>
        <p:grpSp>
          <p:nvGrpSpPr>
            <p:cNvPr id="6" name="Group 9"/>
            <p:cNvGrpSpPr>
              <a:grpSpLocks noChangeAspect="1"/>
            </p:cNvGrpSpPr>
            <p:nvPr/>
          </p:nvGrpSpPr>
          <p:grpSpPr>
            <a:xfrm>
              <a:off x="6172200" y="1828800"/>
              <a:ext cx="2057400" cy="2057400"/>
              <a:chOff x="3276619" y="2743199"/>
              <a:chExt cx="4114800" cy="4114800"/>
            </a:xfrm>
          </p:grpSpPr>
          <p:sp>
            <p:nvSpPr>
              <p:cNvPr id="11" name="Oval 10"/>
              <p:cNvSpPr/>
              <p:nvPr/>
            </p:nvSpPr>
            <p:spPr>
              <a:xfrm>
                <a:off x="3276619" y="2743199"/>
                <a:ext cx="4114800" cy="4114800"/>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2" name="Oval 4"/>
              <p:cNvSpPr/>
              <p:nvPr/>
            </p:nvSpPr>
            <p:spPr>
              <a:xfrm>
                <a:off x="4375271" y="3051809"/>
                <a:ext cx="1917496" cy="9258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b="1" kern="1200" dirty="0">
                  <a:solidFill>
                    <a:schemeClr val="tx1"/>
                  </a:solidFill>
                </a:endParaRPr>
              </a:p>
            </p:txBody>
          </p:sp>
        </p:grpSp>
        <p:grpSp>
          <p:nvGrpSpPr>
            <p:cNvPr id="7" name="Group 31"/>
            <p:cNvGrpSpPr>
              <a:grpSpLocks noChangeAspect="1"/>
            </p:cNvGrpSpPr>
            <p:nvPr/>
          </p:nvGrpSpPr>
          <p:grpSpPr>
            <a:xfrm>
              <a:off x="6553200" y="2514600"/>
              <a:ext cx="1371600" cy="1371600"/>
              <a:chOff x="3962406" y="4114800"/>
              <a:chExt cx="2743200" cy="2743200"/>
            </a:xfrm>
          </p:grpSpPr>
          <p:sp>
            <p:nvSpPr>
              <p:cNvPr id="9" name="Oval 8"/>
              <p:cNvSpPr/>
              <p:nvPr/>
            </p:nvSpPr>
            <p:spPr>
              <a:xfrm>
                <a:off x="3962406" y="4114800"/>
                <a:ext cx="2743200" cy="2743200"/>
              </a:xfrm>
              <a:prstGeom prst="ellipse">
                <a:avLst/>
              </a:prstGeom>
              <a:solidFill>
                <a:schemeClr val="tx1">
                  <a:lumMod val="85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0" name="Oval 4"/>
              <p:cNvSpPr/>
              <p:nvPr/>
            </p:nvSpPr>
            <p:spPr>
              <a:xfrm>
                <a:off x="4364138" y="4800600"/>
                <a:ext cx="1939735" cy="1371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endParaRPr lang="en-US" sz="4800" b="1" kern="1200" dirty="0">
                  <a:solidFill>
                    <a:schemeClr val="bg1"/>
                  </a:solidFill>
                </a:endParaRPr>
              </a:p>
            </p:txBody>
          </p:sp>
        </p:grpSp>
      </p:grpSp>
      <p:sp>
        <p:nvSpPr>
          <p:cNvPr id="17" name="Title 1"/>
          <p:cNvSpPr txBox="1">
            <a:spLocks/>
          </p:cNvSpPr>
          <p:nvPr/>
        </p:nvSpPr>
        <p:spPr>
          <a:xfrm>
            <a:off x="1905000" y="38100"/>
            <a:ext cx="7239000" cy="156210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FFC58B"/>
                </a:solidFill>
                <a:effectLst/>
                <a:uLnTx/>
                <a:uFillTx/>
                <a:latin typeface="Verdana" pitchFamily="34" charset="0"/>
                <a:ea typeface="Verdana" pitchFamily="34" charset="0"/>
                <a:cs typeface="Verdana" pitchFamily="34" charset="0"/>
              </a:rPr>
              <a:t>Why are missionaries in the “At Risk” group ?</a:t>
            </a:r>
            <a:r>
              <a:rPr kumimoji="0" lang="en-GB" sz="3600" b="0"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t/>
            </a:r>
            <a:br>
              <a:rPr kumimoji="0" lang="en-GB" sz="3600" b="0"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br>
            <a:endParaRPr kumimoji="0" lang="en-GB" sz="3600" b="0" i="0" u="none" strike="noStrike" kern="1200" cap="none" spc="0" normalizeH="0" baseline="0" noProof="0" dirty="0">
              <a:ln>
                <a:noFill/>
              </a:ln>
              <a:solidFill>
                <a:schemeClr val="bg1"/>
              </a:solidFill>
              <a:effectLst/>
              <a:uLnTx/>
              <a:uFillTx/>
              <a:latin typeface="Verdana" pitchFamily="34" charset="0"/>
              <a:ea typeface="Verdana" pitchFamily="34" charset="0"/>
              <a:cs typeface="Verdana" pitchFamily="34" charset="0"/>
            </a:endParaRPr>
          </a:p>
        </p:txBody>
      </p:sp>
      <p:sp>
        <p:nvSpPr>
          <p:cNvPr id="18" name="TextBox 17"/>
          <p:cNvSpPr txBox="1"/>
          <p:nvPr/>
        </p:nvSpPr>
        <p:spPr>
          <a:xfrm>
            <a:off x="2438400" y="1219200"/>
            <a:ext cx="5486400" cy="707886"/>
          </a:xfrm>
          <a:prstGeom prst="rect">
            <a:avLst/>
          </a:prstGeom>
          <a:solidFill>
            <a:srgbClr val="92D050"/>
          </a:solidFill>
        </p:spPr>
        <p:txBody>
          <a:bodyPr wrap="square" rtlCol="0">
            <a:spAutoFit/>
          </a:bodyPr>
          <a:lstStyle/>
          <a:p>
            <a:r>
              <a:rPr lang="en-US" sz="4000" dirty="0" smtClean="0">
                <a:solidFill>
                  <a:schemeClr val="bg1"/>
                </a:solidFill>
                <a:latin typeface="Calibri" pitchFamily="34" charset="0"/>
                <a:cs typeface="Calibri" pitchFamily="34" charset="0"/>
              </a:rPr>
              <a:t>2. Interpersonal factors</a:t>
            </a:r>
            <a:endParaRPr lang="en-US" sz="4000" dirty="0">
              <a:solidFill>
                <a:schemeClr val="bg1"/>
              </a:solidFill>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1905000" y="38100"/>
            <a:ext cx="7239000" cy="156210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FFC58B"/>
                </a:solidFill>
                <a:effectLst/>
                <a:uLnTx/>
                <a:uFillTx/>
                <a:latin typeface="Verdana" pitchFamily="34" charset="0"/>
                <a:ea typeface="Verdana" pitchFamily="34" charset="0"/>
                <a:cs typeface="Verdana" pitchFamily="34" charset="0"/>
              </a:rPr>
              <a:t>Why are missionaries in the “At Risk” group ?</a:t>
            </a:r>
            <a:r>
              <a:rPr kumimoji="0" lang="en-GB" sz="3600" b="0" i="0" u="none" strike="noStrike" kern="1200" cap="none" spc="0" normalizeH="0" baseline="0" noProof="0" dirty="0" smtClean="0">
                <a:ln>
                  <a:noFill/>
                </a:ln>
                <a:solidFill>
                  <a:srgbClr val="FFC58B"/>
                </a:solidFill>
                <a:effectLst/>
                <a:uLnTx/>
                <a:uFillTx/>
                <a:latin typeface="Verdana" pitchFamily="34" charset="0"/>
                <a:ea typeface="Verdana" pitchFamily="34" charset="0"/>
                <a:cs typeface="Verdana" pitchFamily="34" charset="0"/>
              </a:rPr>
              <a:t/>
            </a:r>
            <a:br>
              <a:rPr kumimoji="0" lang="en-GB" sz="3600" b="0" i="0" u="none" strike="noStrike" kern="1200" cap="none" spc="0" normalizeH="0" baseline="0" noProof="0" dirty="0" smtClean="0">
                <a:ln>
                  <a:noFill/>
                </a:ln>
                <a:solidFill>
                  <a:srgbClr val="FFC58B"/>
                </a:solidFill>
                <a:effectLst/>
                <a:uLnTx/>
                <a:uFillTx/>
                <a:latin typeface="Verdana" pitchFamily="34" charset="0"/>
                <a:ea typeface="Verdana" pitchFamily="34" charset="0"/>
                <a:cs typeface="Verdana" pitchFamily="34" charset="0"/>
              </a:rPr>
            </a:br>
            <a:endParaRPr kumimoji="0" lang="en-GB" sz="3600" b="0" i="0" u="none" strike="noStrike" kern="1200" cap="none" spc="0" normalizeH="0" baseline="0" noProof="0" dirty="0">
              <a:ln>
                <a:noFill/>
              </a:ln>
              <a:solidFill>
                <a:srgbClr val="FFC58B"/>
              </a:solidFill>
              <a:effectLst/>
              <a:uLnTx/>
              <a:uFillTx/>
              <a:latin typeface="Verdana" pitchFamily="34" charset="0"/>
              <a:ea typeface="Verdana" pitchFamily="34" charset="0"/>
              <a:cs typeface="Verdana" pitchFamily="34" charset="0"/>
            </a:endParaRPr>
          </a:p>
        </p:txBody>
      </p:sp>
      <p:grpSp>
        <p:nvGrpSpPr>
          <p:cNvPr id="2" name="Group 17"/>
          <p:cNvGrpSpPr>
            <a:grpSpLocks noChangeAspect="1"/>
          </p:cNvGrpSpPr>
          <p:nvPr/>
        </p:nvGrpSpPr>
        <p:grpSpPr>
          <a:xfrm>
            <a:off x="152400" y="0"/>
            <a:ext cx="1837852" cy="1837852"/>
            <a:chOff x="5410200" y="533400"/>
            <a:chExt cx="3403763" cy="3403763"/>
          </a:xfrm>
        </p:grpSpPr>
        <p:grpSp>
          <p:nvGrpSpPr>
            <p:cNvPr id="3" name="Group 14"/>
            <p:cNvGrpSpPr>
              <a:grpSpLocks noChangeAspect="1"/>
            </p:cNvGrpSpPr>
            <p:nvPr/>
          </p:nvGrpSpPr>
          <p:grpSpPr>
            <a:xfrm>
              <a:off x="5410200" y="533400"/>
              <a:ext cx="3403763" cy="3403763"/>
              <a:chOff x="1904994" y="2"/>
              <a:chExt cx="6446519" cy="6446519"/>
            </a:xfrm>
          </p:grpSpPr>
          <p:sp>
            <p:nvSpPr>
              <p:cNvPr id="29" name="Oval 28"/>
              <p:cNvSpPr>
                <a:spLocks noChangeAspect="1"/>
              </p:cNvSpPr>
              <p:nvPr/>
            </p:nvSpPr>
            <p:spPr>
              <a:xfrm>
                <a:off x="1904994" y="2"/>
                <a:ext cx="6446519" cy="6446519"/>
              </a:xfrm>
              <a:prstGeom prst="ellipse">
                <a:avLst/>
              </a:prstGeom>
              <a:solidFill>
                <a:sysClr val="window" lastClr="FFFFFF">
                  <a:lumMod val="65000"/>
                </a:sysClr>
              </a:solidFill>
              <a:ln w="25400" cap="flat" cmpd="sng" algn="ctr">
                <a:solidFill>
                  <a:sysClr val="window" lastClr="FFFFFF">
                    <a:hueOff val="0"/>
                    <a:satOff val="0"/>
                    <a:lumOff val="0"/>
                    <a:alphaOff val="0"/>
                  </a:sysClr>
                </a:solidFill>
                <a:prstDash val="solid"/>
              </a:ln>
              <a:effectLst/>
            </p:spPr>
          </p:sp>
          <p:sp>
            <p:nvSpPr>
              <p:cNvPr id="30" name="Oval 4"/>
              <p:cNvSpPr/>
              <p:nvPr/>
            </p:nvSpPr>
            <p:spPr>
              <a:xfrm>
                <a:off x="4375243" y="342899"/>
                <a:ext cx="1917496" cy="1028700"/>
              </a:xfrm>
              <a:prstGeom prst="rect">
                <a:avLst/>
              </a:prstGeom>
              <a:noFill/>
              <a:ln>
                <a:noFill/>
              </a:ln>
              <a:effectLst/>
            </p:spPr>
            <p:txBody>
              <a:bodyPr spcFirstLastPara="0" vert="horz" wrap="square" lIns="256032" tIns="256032" rIns="256032" bIns="256032"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endParaRPr kumimoji="0" lang="en-US" sz="3600" b="1" i="0" u="none" strike="noStrike" kern="1200" cap="none" spc="0" normalizeH="0" baseline="0" noProof="0" dirty="0">
                  <a:ln>
                    <a:noFill/>
                  </a:ln>
                  <a:solidFill>
                    <a:sysClr val="windowText" lastClr="000000"/>
                  </a:solidFill>
                  <a:effectLst/>
                  <a:uLnTx/>
                  <a:uFillTx/>
                  <a:latin typeface="Calibri"/>
                  <a:ea typeface="+mn-ea"/>
                  <a:cs typeface="+mn-cs"/>
                </a:endParaRPr>
              </a:p>
            </p:txBody>
          </p:sp>
        </p:grpSp>
        <p:grpSp>
          <p:nvGrpSpPr>
            <p:cNvPr id="5" name="Group 17"/>
            <p:cNvGrpSpPr>
              <a:grpSpLocks noChangeAspect="1"/>
            </p:cNvGrpSpPr>
            <p:nvPr/>
          </p:nvGrpSpPr>
          <p:grpSpPr>
            <a:xfrm>
              <a:off x="5791200" y="1143000"/>
              <a:ext cx="2743200" cy="2743200"/>
              <a:chOff x="2590806" y="1371599"/>
              <a:chExt cx="5486400" cy="5486400"/>
            </a:xfrm>
          </p:grpSpPr>
          <p:sp>
            <p:nvSpPr>
              <p:cNvPr id="27" name="Oval 26"/>
              <p:cNvSpPr/>
              <p:nvPr/>
            </p:nvSpPr>
            <p:spPr>
              <a:xfrm>
                <a:off x="2590806" y="1371599"/>
                <a:ext cx="5486400" cy="5486400"/>
              </a:xfrm>
              <a:prstGeom prst="ellipse">
                <a:avLst/>
              </a:prstGeom>
              <a:solidFill>
                <a:srgbClr val="C32D2E"/>
              </a:solidFill>
              <a:ln w="25400" cap="flat" cmpd="sng" algn="ctr">
                <a:solidFill>
                  <a:sysClr val="window" lastClr="FFFFFF">
                    <a:hueOff val="0"/>
                    <a:satOff val="0"/>
                    <a:lumOff val="0"/>
                    <a:alphaOff val="0"/>
                  </a:sysClr>
                </a:solidFill>
                <a:prstDash val="solid"/>
              </a:ln>
              <a:effectLst/>
            </p:spPr>
          </p:sp>
          <p:sp>
            <p:nvSpPr>
              <p:cNvPr id="28" name="Oval 4"/>
              <p:cNvSpPr/>
              <p:nvPr/>
            </p:nvSpPr>
            <p:spPr>
              <a:xfrm>
                <a:off x="4375257" y="1700783"/>
                <a:ext cx="1917496" cy="987552"/>
              </a:xfrm>
              <a:prstGeom prst="rect">
                <a:avLst/>
              </a:prstGeom>
              <a:noFill/>
              <a:ln>
                <a:noFill/>
              </a:ln>
              <a:effectLst/>
            </p:spPr>
            <p:txBody>
              <a:bodyPr spcFirstLastPara="0" vert="horz" wrap="square" lIns="248920" tIns="248920" rIns="248920" bIns="248920" numCol="1" spcCol="1270" anchor="ctr" anchorCtr="0">
                <a:noAutofit/>
              </a:bodyPr>
              <a:lstStyle/>
              <a:p>
                <a:pPr marL="0" marR="0" lvl="0" indent="0" algn="ctr" defTabSz="1555750" eaLnBrk="1" fontAlgn="auto" latinLnBrk="0" hangingPunct="1">
                  <a:lnSpc>
                    <a:spcPct val="90000"/>
                  </a:lnSpc>
                  <a:spcBef>
                    <a:spcPct val="0"/>
                  </a:spcBef>
                  <a:spcAft>
                    <a:spcPct val="35000"/>
                  </a:spcAft>
                  <a:buClrTx/>
                  <a:buSzTx/>
                  <a:buFontTx/>
                  <a:buNone/>
                  <a:tabLst/>
                  <a:defRPr/>
                </a:pPr>
                <a:endParaRPr kumimoji="0" lang="en-US" sz="3500" b="1"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6" name="Group 9"/>
            <p:cNvGrpSpPr>
              <a:grpSpLocks noChangeAspect="1"/>
            </p:cNvGrpSpPr>
            <p:nvPr/>
          </p:nvGrpSpPr>
          <p:grpSpPr>
            <a:xfrm>
              <a:off x="6172200" y="1828800"/>
              <a:ext cx="2057400" cy="2057400"/>
              <a:chOff x="3276619" y="2743199"/>
              <a:chExt cx="4114800" cy="4114800"/>
            </a:xfrm>
          </p:grpSpPr>
          <p:sp>
            <p:nvSpPr>
              <p:cNvPr id="25" name="Oval 24"/>
              <p:cNvSpPr/>
              <p:nvPr/>
            </p:nvSpPr>
            <p:spPr>
              <a:xfrm>
                <a:off x="3276619" y="2743199"/>
                <a:ext cx="4114800" cy="4114800"/>
              </a:xfrm>
              <a:prstGeom prst="ellipse">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p:spPr>
          </p:sp>
          <p:sp>
            <p:nvSpPr>
              <p:cNvPr id="26" name="Oval 4"/>
              <p:cNvSpPr/>
              <p:nvPr/>
            </p:nvSpPr>
            <p:spPr>
              <a:xfrm>
                <a:off x="4375271" y="3051809"/>
                <a:ext cx="1917496" cy="925830"/>
              </a:xfrm>
              <a:prstGeom prst="rect">
                <a:avLst/>
              </a:prstGeom>
              <a:noFill/>
              <a:ln>
                <a:noFill/>
              </a:ln>
              <a:effectLst/>
            </p:spPr>
            <p:txBody>
              <a:bodyPr spcFirstLastPara="0" vert="horz" wrap="square" lIns="227584" tIns="227584" rIns="227584" bIns="227584" numCol="1" spcCol="1270" anchor="ctr" anchorCtr="0">
                <a:noAutofit/>
              </a:bodyPr>
              <a:lstStyle/>
              <a:p>
                <a:pPr marL="0" marR="0" lvl="0" indent="0" algn="ctr" defTabSz="1422400" eaLnBrk="1" fontAlgn="auto" latinLnBrk="0" hangingPunct="1">
                  <a:lnSpc>
                    <a:spcPct val="90000"/>
                  </a:lnSpc>
                  <a:spcBef>
                    <a:spcPct val="0"/>
                  </a:spcBef>
                  <a:spcAft>
                    <a:spcPct val="35000"/>
                  </a:spcAft>
                  <a:buClrTx/>
                  <a:buSzTx/>
                  <a:buFontTx/>
                  <a:buNone/>
                  <a:tabLst/>
                  <a:defRPr/>
                </a:pPr>
                <a:endParaRPr kumimoji="0" lang="en-US" sz="3200" b="1" i="0" u="none" strike="noStrike" kern="1200" cap="none" spc="0" normalizeH="0" baseline="0" noProof="0" dirty="0">
                  <a:ln>
                    <a:noFill/>
                  </a:ln>
                  <a:solidFill>
                    <a:sysClr val="windowText" lastClr="000000"/>
                  </a:solidFill>
                  <a:effectLst/>
                  <a:uLnTx/>
                  <a:uFillTx/>
                  <a:latin typeface="Calibri"/>
                  <a:ea typeface="+mn-ea"/>
                  <a:cs typeface="+mn-cs"/>
                </a:endParaRPr>
              </a:p>
            </p:txBody>
          </p:sp>
        </p:grpSp>
        <p:grpSp>
          <p:nvGrpSpPr>
            <p:cNvPr id="7" name="Group 31"/>
            <p:cNvGrpSpPr>
              <a:grpSpLocks noChangeAspect="1"/>
            </p:cNvGrpSpPr>
            <p:nvPr/>
          </p:nvGrpSpPr>
          <p:grpSpPr>
            <a:xfrm>
              <a:off x="6553200" y="2514600"/>
              <a:ext cx="1371600" cy="1371600"/>
              <a:chOff x="3962406" y="4114800"/>
              <a:chExt cx="2743200" cy="2743200"/>
            </a:xfrm>
          </p:grpSpPr>
          <p:sp>
            <p:nvSpPr>
              <p:cNvPr id="23" name="Oval 22"/>
              <p:cNvSpPr/>
              <p:nvPr/>
            </p:nvSpPr>
            <p:spPr>
              <a:xfrm>
                <a:off x="3962406" y="4114800"/>
                <a:ext cx="2743200" cy="2743200"/>
              </a:xfrm>
              <a:prstGeom prst="ellipse">
                <a:avLst/>
              </a:prstGeom>
              <a:solidFill>
                <a:sysClr val="window" lastClr="FFFFFF">
                  <a:lumMod val="85000"/>
                </a:sysClr>
              </a:solidFill>
              <a:ln w="25400" cap="flat" cmpd="sng" algn="ctr">
                <a:solidFill>
                  <a:sysClr val="window" lastClr="FFFFFF">
                    <a:hueOff val="0"/>
                    <a:satOff val="0"/>
                    <a:lumOff val="0"/>
                    <a:alphaOff val="0"/>
                  </a:sysClr>
                </a:solidFill>
                <a:prstDash val="solid"/>
              </a:ln>
              <a:effectLst/>
            </p:spPr>
          </p:sp>
          <p:sp>
            <p:nvSpPr>
              <p:cNvPr id="24" name="Oval 4"/>
              <p:cNvSpPr/>
              <p:nvPr/>
            </p:nvSpPr>
            <p:spPr>
              <a:xfrm>
                <a:off x="4364138" y="4800600"/>
                <a:ext cx="1939735" cy="1371600"/>
              </a:xfrm>
              <a:prstGeom prst="rect">
                <a:avLst/>
              </a:prstGeom>
              <a:noFill/>
              <a:ln>
                <a:noFill/>
              </a:ln>
              <a:effectLst/>
            </p:spPr>
            <p:txBody>
              <a:bodyPr spcFirstLastPara="0" vert="horz" wrap="square" lIns="341376" tIns="341376" rIns="341376" bIns="341376" numCol="1" spcCol="1270" anchor="ctr" anchorCtr="0">
                <a:noAutofit/>
              </a:bodyPr>
              <a:lstStyle/>
              <a:p>
                <a:pPr marL="0" marR="0" lvl="0" indent="0" algn="ctr" defTabSz="2133600" eaLnBrk="1" fontAlgn="auto" latinLnBrk="0" hangingPunct="1">
                  <a:lnSpc>
                    <a:spcPct val="90000"/>
                  </a:lnSpc>
                  <a:spcBef>
                    <a:spcPct val="0"/>
                  </a:spcBef>
                  <a:spcAft>
                    <a:spcPct val="35000"/>
                  </a:spcAft>
                  <a:buClrTx/>
                  <a:buSzTx/>
                  <a:buFontTx/>
                  <a:buNone/>
                  <a:tabLst/>
                  <a:defRPr/>
                </a:pPr>
                <a:endParaRPr kumimoji="0" lang="en-US" sz="4800" b="1"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sp>
        <p:nvSpPr>
          <p:cNvPr id="31" name="TextBox 30"/>
          <p:cNvSpPr txBox="1"/>
          <p:nvPr/>
        </p:nvSpPr>
        <p:spPr>
          <a:xfrm>
            <a:off x="2438400" y="1219200"/>
            <a:ext cx="6477000" cy="707886"/>
          </a:xfrm>
          <a:prstGeom prst="rect">
            <a:avLst/>
          </a:prstGeom>
          <a:solidFill>
            <a:srgbClr val="B40000"/>
          </a:solidFill>
        </p:spPr>
        <p:txBody>
          <a:bodyPr wrap="square" rtlCol="0">
            <a:spAutoFit/>
          </a:bodyPr>
          <a:lstStyle/>
          <a:p>
            <a:r>
              <a:rPr lang="en-US" sz="4000" dirty="0" smtClean="0">
                <a:latin typeface="Calibri" pitchFamily="34" charset="0"/>
                <a:cs typeface="Calibri" pitchFamily="34" charset="0"/>
              </a:rPr>
              <a:t>3. Host Environmental factors</a:t>
            </a:r>
            <a:endParaRPr lang="en-US" sz="4000" dirty="0">
              <a:latin typeface="Calibri" pitchFamily="34" charset="0"/>
              <a:cs typeface="Calibri" pitchFamily="34" charset="0"/>
            </a:endParaRPr>
          </a:p>
        </p:txBody>
      </p:sp>
      <p:sp>
        <p:nvSpPr>
          <p:cNvPr id="32" name="TextBox 31"/>
          <p:cNvSpPr txBox="1"/>
          <p:nvPr/>
        </p:nvSpPr>
        <p:spPr>
          <a:xfrm>
            <a:off x="1143000" y="2286000"/>
            <a:ext cx="7467600" cy="4524315"/>
          </a:xfrm>
          <a:prstGeom prst="rect">
            <a:avLst/>
          </a:prstGeom>
          <a:noFill/>
        </p:spPr>
        <p:txBody>
          <a:bodyPr wrap="square" rtlCol="0">
            <a:spAutoFit/>
          </a:bodyPr>
          <a:lstStyle/>
          <a:p>
            <a:pPr>
              <a:buClr>
                <a:srgbClr val="92D050"/>
              </a:buClr>
              <a:buFont typeface="Wingdings" pitchFamily="2" charset="2"/>
              <a:buChar char="§"/>
            </a:pPr>
            <a:r>
              <a:rPr lang="en-US" sz="3600" dirty="0" smtClean="0">
                <a:latin typeface="Calibri" pitchFamily="34" charset="0"/>
                <a:cs typeface="Calibri" pitchFamily="34" charset="0"/>
              </a:rPr>
              <a:t>Cambodian culture leans much more toward normalization of prostitution as compared to most missionary sending countries.</a:t>
            </a:r>
          </a:p>
          <a:p>
            <a:pPr>
              <a:buClr>
                <a:srgbClr val="92D050"/>
              </a:buClr>
              <a:buFont typeface="Wingdings" pitchFamily="2" charset="2"/>
              <a:buChar char="§"/>
            </a:pPr>
            <a:r>
              <a:rPr lang="en-US" sz="3600" dirty="0" smtClean="0">
                <a:latin typeface="Calibri" pitchFamily="34" charset="0"/>
                <a:cs typeface="Calibri" pitchFamily="34" charset="0"/>
              </a:rPr>
              <a:t>Massage businesses are ubiquitous.</a:t>
            </a:r>
          </a:p>
          <a:p>
            <a:pPr lvl="1">
              <a:buClr>
                <a:srgbClr val="92D050"/>
              </a:buClr>
              <a:buFont typeface="Wingdings" pitchFamily="2" charset="2"/>
              <a:buChar char="§"/>
            </a:pPr>
            <a:r>
              <a:rPr lang="en-US" sz="3600" dirty="0" smtClean="0">
                <a:latin typeface="Calibri" pitchFamily="34" charset="0"/>
                <a:cs typeface="Calibri" pitchFamily="34" charset="0"/>
              </a:rPr>
              <a:t>No clear boundaries between “legitimate” massage and erotic massage   </a:t>
            </a:r>
            <a:endParaRPr lang="en-US" sz="3600" dirty="0">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38100" y="38100"/>
            <a:ext cx="9182100" cy="156210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FFC58B"/>
                </a:solidFill>
                <a:effectLst/>
                <a:uLnTx/>
                <a:uFillTx/>
                <a:latin typeface="Verdana" pitchFamily="34" charset="0"/>
                <a:ea typeface="Verdana" pitchFamily="34" charset="0"/>
                <a:cs typeface="Verdana" pitchFamily="34" charset="0"/>
              </a:rPr>
              <a:t>Why are missionaries in the “At Risk” group ?</a:t>
            </a:r>
            <a:r>
              <a:rPr kumimoji="0" lang="en-GB" sz="3600" b="0" i="0" u="none" strike="noStrike" kern="1200" cap="none" spc="0" normalizeH="0" baseline="0" noProof="0" dirty="0" smtClean="0">
                <a:ln>
                  <a:noFill/>
                </a:ln>
                <a:solidFill>
                  <a:schemeClr val="accent2">
                    <a:lumMod val="60000"/>
                    <a:lumOff val="40000"/>
                  </a:schemeClr>
                </a:solidFill>
                <a:effectLst/>
                <a:uLnTx/>
                <a:uFillTx/>
                <a:latin typeface="Verdana" pitchFamily="34" charset="0"/>
                <a:ea typeface="Verdana" pitchFamily="34" charset="0"/>
                <a:cs typeface="Verdana" pitchFamily="34" charset="0"/>
              </a:rPr>
              <a:t/>
            </a:r>
            <a:br>
              <a:rPr kumimoji="0" lang="en-GB" sz="3600" b="0" i="0" u="none" strike="noStrike" kern="1200" cap="none" spc="0" normalizeH="0" baseline="0" noProof="0" dirty="0" smtClean="0">
                <a:ln>
                  <a:noFill/>
                </a:ln>
                <a:solidFill>
                  <a:schemeClr val="accent2">
                    <a:lumMod val="60000"/>
                    <a:lumOff val="40000"/>
                  </a:schemeClr>
                </a:solidFill>
                <a:effectLst/>
                <a:uLnTx/>
                <a:uFillTx/>
                <a:latin typeface="Verdana" pitchFamily="34" charset="0"/>
                <a:ea typeface="Verdana" pitchFamily="34" charset="0"/>
                <a:cs typeface="Verdana" pitchFamily="34" charset="0"/>
              </a:rPr>
            </a:br>
            <a:endParaRPr kumimoji="0" lang="en-GB" sz="3600" b="0" i="0" u="none" strike="noStrike" kern="1200" cap="none" spc="0" normalizeH="0" baseline="0" noProof="0" dirty="0">
              <a:ln>
                <a:noFill/>
              </a:ln>
              <a:solidFill>
                <a:schemeClr val="accent2">
                  <a:lumMod val="60000"/>
                  <a:lumOff val="40000"/>
                </a:schemeClr>
              </a:solidFill>
              <a:effectLst/>
              <a:uLnTx/>
              <a:uFillTx/>
              <a:latin typeface="Verdana" pitchFamily="34" charset="0"/>
              <a:ea typeface="Verdana" pitchFamily="34" charset="0"/>
              <a:cs typeface="Verdana" pitchFamily="34" charset="0"/>
            </a:endParaRPr>
          </a:p>
        </p:txBody>
      </p:sp>
      <p:sp>
        <p:nvSpPr>
          <p:cNvPr id="3" name="Subtitle 2"/>
          <p:cNvSpPr txBox="1">
            <a:spLocks/>
          </p:cNvSpPr>
          <p:nvPr/>
        </p:nvSpPr>
        <p:spPr>
          <a:xfrm>
            <a:off x="381000" y="2514600"/>
            <a:ext cx="8763000" cy="1752600"/>
          </a:xfrm>
          <a:prstGeom prst="rect">
            <a:avLst/>
          </a:prstGeom>
        </p:spPr>
        <p:txBody>
          <a:bodyPr/>
          <a:lstStyle/>
          <a:p>
            <a:pPr marL="971550" marR="0" lvl="1" indent="-514350" algn="l" defTabSz="914400" rtl="0" eaLnBrk="0" fontAlgn="base" latinLnBrk="0" hangingPunct="0">
              <a:lnSpc>
                <a:spcPct val="100000"/>
              </a:lnSpc>
              <a:spcBef>
                <a:spcPct val="20000"/>
              </a:spcBef>
              <a:spcAft>
                <a:spcPct val="0"/>
              </a:spcAft>
              <a:buClrTx/>
              <a:buSzTx/>
              <a:buFont typeface="+mj-lt"/>
              <a:buAutoNum type="alphaUcPeriod"/>
              <a:tabLst/>
              <a:defRPr/>
            </a:pPr>
            <a:r>
              <a:rPr kumimoji="0" lang="en-GB" sz="3600" b="0" i="0" u="none" strike="noStrike" kern="0" cap="none" spc="0" normalizeH="0" baseline="0" noProof="0" dirty="0" smtClean="0">
                <a:ln>
                  <a:noFill/>
                </a:ln>
                <a:solidFill>
                  <a:srgbClr val="FFFFFF"/>
                </a:solidFill>
                <a:effectLst/>
                <a:uLnTx/>
                <a:uFillTx/>
                <a:latin typeface="Calibri" pitchFamily="34" charset="0"/>
                <a:ea typeface="Verdana" pitchFamily="34" charset="0"/>
                <a:cs typeface="Calibri" pitchFamily="34" charset="0"/>
              </a:rPr>
              <a:t>The culture of the church demands super-human characteristics of the pastor/missionary</a:t>
            </a:r>
          </a:p>
          <a:p>
            <a:pPr marL="1428750" lvl="2" indent="-514350" eaLnBrk="0" fontAlgn="base" hangingPunct="0">
              <a:spcBef>
                <a:spcPct val="20000"/>
              </a:spcBef>
              <a:spcAft>
                <a:spcPct val="0"/>
              </a:spcAft>
              <a:buFont typeface="+mj-lt"/>
              <a:buAutoNum type="arabicPeriod"/>
              <a:defRPr/>
            </a:pPr>
            <a:r>
              <a:rPr lang="en-GB" sz="3600" kern="0" dirty="0" err="1" smtClean="0">
                <a:solidFill>
                  <a:srgbClr val="FFFFFF"/>
                </a:solidFill>
                <a:latin typeface="Calibri" pitchFamily="34" charset="0"/>
                <a:ea typeface="Verdana" pitchFamily="34" charset="0"/>
                <a:cs typeface="Calibri" pitchFamily="34" charset="0"/>
              </a:rPr>
              <a:t>eg</a:t>
            </a:r>
            <a:r>
              <a:rPr lang="en-GB" sz="3600" kern="0" dirty="0" smtClean="0">
                <a:solidFill>
                  <a:srgbClr val="FFFFFF"/>
                </a:solidFill>
                <a:latin typeface="Calibri" pitchFamily="34" charset="0"/>
                <a:ea typeface="Verdana" pitchFamily="34" charset="0"/>
                <a:cs typeface="Calibri" pitchFamily="34" charset="0"/>
              </a:rPr>
              <a:t>. It is considered unthinkable that someone in the ministry be capable of sexual sin</a:t>
            </a:r>
          </a:p>
        </p:txBody>
      </p:sp>
      <p:grpSp>
        <p:nvGrpSpPr>
          <p:cNvPr id="4" name="Group 16"/>
          <p:cNvGrpSpPr>
            <a:grpSpLocks noChangeAspect="1"/>
          </p:cNvGrpSpPr>
          <p:nvPr/>
        </p:nvGrpSpPr>
        <p:grpSpPr>
          <a:xfrm>
            <a:off x="228600" y="609600"/>
            <a:ext cx="1837852" cy="1837852"/>
            <a:chOff x="5410200" y="533400"/>
            <a:chExt cx="3403763" cy="3403763"/>
          </a:xfrm>
        </p:grpSpPr>
        <p:grpSp>
          <p:nvGrpSpPr>
            <p:cNvPr id="5" name="Group 14"/>
            <p:cNvGrpSpPr>
              <a:grpSpLocks noChangeAspect="1"/>
            </p:cNvGrpSpPr>
            <p:nvPr/>
          </p:nvGrpSpPr>
          <p:grpSpPr>
            <a:xfrm>
              <a:off x="5410200" y="533400"/>
              <a:ext cx="3403763" cy="3403763"/>
              <a:chOff x="1904994" y="2"/>
              <a:chExt cx="6446519" cy="6446519"/>
            </a:xfrm>
          </p:grpSpPr>
          <p:sp>
            <p:nvSpPr>
              <p:cNvPr id="28" name="Oval 27"/>
              <p:cNvSpPr>
                <a:spLocks noChangeAspect="1"/>
              </p:cNvSpPr>
              <p:nvPr/>
            </p:nvSpPr>
            <p:spPr>
              <a:xfrm>
                <a:off x="1904994" y="2"/>
                <a:ext cx="6446519" cy="6446519"/>
              </a:xfrm>
              <a:prstGeom prst="ellipse">
                <a:avLst/>
              </a:prstGeom>
              <a:solidFill>
                <a:srgbClr val="FEB80A"/>
              </a:solidFill>
              <a:ln w="25400" cap="flat" cmpd="sng" algn="ctr">
                <a:solidFill>
                  <a:sysClr val="window" lastClr="FFFFFF">
                    <a:hueOff val="0"/>
                    <a:satOff val="0"/>
                    <a:lumOff val="0"/>
                    <a:alphaOff val="0"/>
                  </a:sysClr>
                </a:solidFill>
                <a:prstDash val="solid"/>
              </a:ln>
              <a:effectLst/>
            </p:spPr>
          </p:sp>
          <p:sp>
            <p:nvSpPr>
              <p:cNvPr id="29" name="Oval 4"/>
              <p:cNvSpPr/>
              <p:nvPr/>
            </p:nvSpPr>
            <p:spPr>
              <a:xfrm>
                <a:off x="4375243" y="342899"/>
                <a:ext cx="1917496" cy="1028700"/>
              </a:xfrm>
              <a:prstGeom prst="rect">
                <a:avLst/>
              </a:prstGeom>
              <a:noFill/>
              <a:ln>
                <a:noFill/>
              </a:ln>
              <a:effectLst/>
            </p:spPr>
            <p:txBody>
              <a:bodyPr spcFirstLastPara="0" vert="horz" wrap="square" lIns="256032" tIns="256032" rIns="256032" bIns="256032"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endParaRPr kumimoji="0" lang="en-US" sz="3600" b="1" i="0" u="none" strike="noStrike" kern="1200" cap="none" spc="0" normalizeH="0" baseline="0" noProof="0" dirty="0">
                  <a:ln>
                    <a:noFill/>
                  </a:ln>
                  <a:solidFill>
                    <a:sysClr val="windowText" lastClr="000000"/>
                  </a:solidFill>
                  <a:effectLst/>
                  <a:uLnTx/>
                  <a:uFillTx/>
                  <a:latin typeface="Calibri"/>
                  <a:ea typeface="+mn-ea"/>
                  <a:cs typeface="+mn-cs"/>
                </a:endParaRPr>
              </a:p>
            </p:txBody>
          </p:sp>
        </p:grpSp>
        <p:grpSp>
          <p:nvGrpSpPr>
            <p:cNvPr id="6" name="Group 17"/>
            <p:cNvGrpSpPr>
              <a:grpSpLocks noChangeAspect="1"/>
            </p:cNvGrpSpPr>
            <p:nvPr/>
          </p:nvGrpSpPr>
          <p:grpSpPr>
            <a:xfrm>
              <a:off x="5791200" y="1143000"/>
              <a:ext cx="2743200" cy="2743200"/>
              <a:chOff x="2590806" y="1371599"/>
              <a:chExt cx="5486400" cy="5486400"/>
            </a:xfrm>
          </p:grpSpPr>
          <p:sp>
            <p:nvSpPr>
              <p:cNvPr id="26" name="Oval 25"/>
              <p:cNvSpPr/>
              <p:nvPr/>
            </p:nvSpPr>
            <p:spPr>
              <a:xfrm>
                <a:off x="2590806" y="1371599"/>
                <a:ext cx="5486400" cy="5486400"/>
              </a:xfrm>
              <a:prstGeom prst="ellipse">
                <a:avLst/>
              </a:prstGeom>
              <a:solidFill>
                <a:sysClr val="window" lastClr="FFFFFF">
                  <a:lumMod val="65000"/>
                </a:sysClr>
              </a:solidFill>
              <a:ln w="25400" cap="flat" cmpd="sng" algn="ctr">
                <a:solidFill>
                  <a:sysClr val="window" lastClr="FFFFFF">
                    <a:hueOff val="0"/>
                    <a:satOff val="0"/>
                    <a:lumOff val="0"/>
                    <a:alphaOff val="0"/>
                  </a:sysClr>
                </a:solidFill>
                <a:prstDash val="solid"/>
              </a:ln>
              <a:effectLst/>
            </p:spPr>
          </p:sp>
          <p:sp>
            <p:nvSpPr>
              <p:cNvPr id="27" name="Oval 4"/>
              <p:cNvSpPr/>
              <p:nvPr/>
            </p:nvSpPr>
            <p:spPr>
              <a:xfrm>
                <a:off x="4375257" y="1700783"/>
                <a:ext cx="1917496" cy="987552"/>
              </a:xfrm>
              <a:prstGeom prst="rect">
                <a:avLst/>
              </a:prstGeom>
              <a:noFill/>
              <a:ln>
                <a:noFill/>
              </a:ln>
              <a:effectLst/>
            </p:spPr>
            <p:txBody>
              <a:bodyPr spcFirstLastPara="0" vert="horz" wrap="square" lIns="248920" tIns="248920" rIns="248920" bIns="248920" numCol="1" spcCol="1270" anchor="ctr" anchorCtr="0">
                <a:noAutofit/>
              </a:bodyPr>
              <a:lstStyle/>
              <a:p>
                <a:pPr marL="0" marR="0" lvl="0" indent="0" algn="ctr" defTabSz="1555750" eaLnBrk="1" fontAlgn="auto" latinLnBrk="0" hangingPunct="1">
                  <a:lnSpc>
                    <a:spcPct val="90000"/>
                  </a:lnSpc>
                  <a:spcBef>
                    <a:spcPct val="0"/>
                  </a:spcBef>
                  <a:spcAft>
                    <a:spcPct val="35000"/>
                  </a:spcAft>
                  <a:buClrTx/>
                  <a:buSzTx/>
                  <a:buFontTx/>
                  <a:buNone/>
                  <a:tabLst/>
                  <a:defRPr/>
                </a:pPr>
                <a:endParaRPr kumimoji="0" lang="en-US" sz="3500" b="1"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7" name="Group 9"/>
            <p:cNvGrpSpPr>
              <a:grpSpLocks noChangeAspect="1"/>
            </p:cNvGrpSpPr>
            <p:nvPr/>
          </p:nvGrpSpPr>
          <p:grpSpPr>
            <a:xfrm>
              <a:off x="6172200" y="1828800"/>
              <a:ext cx="2057400" cy="2057400"/>
              <a:chOff x="3276619" y="2743199"/>
              <a:chExt cx="4114800" cy="4114800"/>
            </a:xfrm>
          </p:grpSpPr>
          <p:sp>
            <p:nvSpPr>
              <p:cNvPr id="24" name="Oval 23"/>
              <p:cNvSpPr/>
              <p:nvPr/>
            </p:nvSpPr>
            <p:spPr>
              <a:xfrm>
                <a:off x="3276619" y="2743199"/>
                <a:ext cx="4114800" cy="4114800"/>
              </a:xfrm>
              <a:prstGeom prst="ellipse">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p:spPr>
          </p:sp>
          <p:sp>
            <p:nvSpPr>
              <p:cNvPr id="25" name="Oval 4"/>
              <p:cNvSpPr/>
              <p:nvPr/>
            </p:nvSpPr>
            <p:spPr>
              <a:xfrm>
                <a:off x="4375271" y="3051809"/>
                <a:ext cx="1917496" cy="925830"/>
              </a:xfrm>
              <a:prstGeom prst="rect">
                <a:avLst/>
              </a:prstGeom>
              <a:noFill/>
              <a:ln>
                <a:noFill/>
              </a:ln>
              <a:effectLst/>
            </p:spPr>
            <p:txBody>
              <a:bodyPr spcFirstLastPara="0" vert="horz" wrap="square" lIns="227584" tIns="227584" rIns="227584" bIns="227584" numCol="1" spcCol="1270" anchor="ctr" anchorCtr="0">
                <a:noAutofit/>
              </a:bodyPr>
              <a:lstStyle/>
              <a:p>
                <a:pPr marL="0" marR="0" lvl="0" indent="0" algn="ctr" defTabSz="1422400" eaLnBrk="1" fontAlgn="auto" latinLnBrk="0" hangingPunct="1">
                  <a:lnSpc>
                    <a:spcPct val="90000"/>
                  </a:lnSpc>
                  <a:spcBef>
                    <a:spcPct val="0"/>
                  </a:spcBef>
                  <a:spcAft>
                    <a:spcPct val="35000"/>
                  </a:spcAft>
                  <a:buClrTx/>
                  <a:buSzTx/>
                  <a:buFontTx/>
                  <a:buNone/>
                  <a:tabLst/>
                  <a:defRPr/>
                </a:pPr>
                <a:endParaRPr kumimoji="0" lang="en-US" sz="3200" b="1" i="0" u="none" strike="noStrike" kern="1200" cap="none" spc="0" normalizeH="0" baseline="0" noProof="0" dirty="0">
                  <a:ln>
                    <a:noFill/>
                  </a:ln>
                  <a:solidFill>
                    <a:sysClr val="windowText" lastClr="000000"/>
                  </a:solidFill>
                  <a:effectLst/>
                  <a:uLnTx/>
                  <a:uFillTx/>
                  <a:latin typeface="Calibri"/>
                  <a:ea typeface="+mn-ea"/>
                  <a:cs typeface="+mn-cs"/>
                </a:endParaRPr>
              </a:p>
            </p:txBody>
          </p:sp>
        </p:grpSp>
        <p:grpSp>
          <p:nvGrpSpPr>
            <p:cNvPr id="8" name="Group 31"/>
            <p:cNvGrpSpPr>
              <a:grpSpLocks noChangeAspect="1"/>
            </p:cNvGrpSpPr>
            <p:nvPr/>
          </p:nvGrpSpPr>
          <p:grpSpPr>
            <a:xfrm>
              <a:off x="6553200" y="2514600"/>
              <a:ext cx="1371600" cy="1371600"/>
              <a:chOff x="3962406" y="4114800"/>
              <a:chExt cx="2743200" cy="2743200"/>
            </a:xfrm>
          </p:grpSpPr>
          <p:sp>
            <p:nvSpPr>
              <p:cNvPr id="22" name="Oval 21"/>
              <p:cNvSpPr/>
              <p:nvPr/>
            </p:nvSpPr>
            <p:spPr>
              <a:xfrm>
                <a:off x="3962406" y="4114800"/>
                <a:ext cx="2743200" cy="2743200"/>
              </a:xfrm>
              <a:prstGeom prst="ellipse">
                <a:avLst/>
              </a:prstGeom>
              <a:solidFill>
                <a:sysClr val="window" lastClr="FFFFFF">
                  <a:lumMod val="85000"/>
                </a:sysClr>
              </a:solidFill>
              <a:ln w="25400" cap="flat" cmpd="sng" algn="ctr">
                <a:solidFill>
                  <a:sysClr val="window" lastClr="FFFFFF">
                    <a:hueOff val="0"/>
                    <a:satOff val="0"/>
                    <a:lumOff val="0"/>
                    <a:alphaOff val="0"/>
                  </a:sysClr>
                </a:solidFill>
                <a:prstDash val="solid"/>
              </a:ln>
              <a:effectLst/>
            </p:spPr>
          </p:sp>
          <p:sp>
            <p:nvSpPr>
              <p:cNvPr id="23" name="Oval 4"/>
              <p:cNvSpPr/>
              <p:nvPr/>
            </p:nvSpPr>
            <p:spPr>
              <a:xfrm>
                <a:off x="4364138" y="4800600"/>
                <a:ext cx="1939735" cy="1371600"/>
              </a:xfrm>
              <a:prstGeom prst="rect">
                <a:avLst/>
              </a:prstGeom>
              <a:noFill/>
              <a:ln>
                <a:noFill/>
              </a:ln>
              <a:effectLst/>
            </p:spPr>
            <p:txBody>
              <a:bodyPr spcFirstLastPara="0" vert="horz" wrap="square" lIns="341376" tIns="341376" rIns="341376" bIns="341376" numCol="1" spcCol="1270" anchor="ctr" anchorCtr="0">
                <a:noAutofit/>
              </a:bodyPr>
              <a:lstStyle/>
              <a:p>
                <a:pPr marL="0" marR="0" lvl="0" indent="0" algn="ctr" defTabSz="2133600" eaLnBrk="1" fontAlgn="auto" latinLnBrk="0" hangingPunct="1">
                  <a:lnSpc>
                    <a:spcPct val="90000"/>
                  </a:lnSpc>
                  <a:spcBef>
                    <a:spcPct val="0"/>
                  </a:spcBef>
                  <a:spcAft>
                    <a:spcPct val="35000"/>
                  </a:spcAft>
                  <a:buClrTx/>
                  <a:buSzTx/>
                  <a:buFontTx/>
                  <a:buNone/>
                  <a:tabLst/>
                  <a:defRPr/>
                </a:pPr>
                <a:endParaRPr kumimoji="0" lang="en-US" sz="4800" b="1"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sp>
        <p:nvSpPr>
          <p:cNvPr id="30" name="TextBox 29"/>
          <p:cNvSpPr txBox="1"/>
          <p:nvPr/>
        </p:nvSpPr>
        <p:spPr>
          <a:xfrm>
            <a:off x="2590800" y="1143000"/>
            <a:ext cx="6019800" cy="1323439"/>
          </a:xfrm>
          <a:prstGeom prst="rect">
            <a:avLst/>
          </a:prstGeom>
          <a:solidFill>
            <a:srgbClr val="FFC000"/>
          </a:solidFill>
        </p:spPr>
        <p:txBody>
          <a:bodyPr wrap="square" rtlCol="0">
            <a:spAutoFit/>
          </a:bodyPr>
          <a:lstStyle/>
          <a:p>
            <a:pPr algn="ctr"/>
            <a:r>
              <a:rPr lang="en-US" sz="4000" dirty="0" smtClean="0">
                <a:solidFill>
                  <a:schemeClr val="bg1"/>
                </a:solidFill>
                <a:latin typeface="Calibri" pitchFamily="34" charset="0"/>
                <a:cs typeface="Calibri" pitchFamily="34" charset="0"/>
              </a:rPr>
              <a:t>4. Work/Church Environmental factors</a:t>
            </a:r>
            <a:endParaRPr lang="en-US" sz="4000" dirty="0">
              <a:solidFill>
                <a:schemeClr val="bg1"/>
              </a:solidFill>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38100" y="38100"/>
            <a:ext cx="9182100" cy="156210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FFC58B"/>
                </a:solidFill>
                <a:effectLst/>
                <a:uLnTx/>
                <a:uFillTx/>
                <a:latin typeface="Verdana" pitchFamily="34" charset="0"/>
                <a:ea typeface="Verdana" pitchFamily="34" charset="0"/>
                <a:cs typeface="Verdana" pitchFamily="34" charset="0"/>
              </a:rPr>
              <a:t>Why are missionaries in the “At Risk” group ?</a:t>
            </a:r>
            <a:r>
              <a:rPr kumimoji="0" lang="en-GB" sz="3600" b="0" i="0" u="none" strike="noStrike" kern="1200" cap="none" spc="0" normalizeH="0" baseline="0" noProof="0" dirty="0" smtClean="0">
                <a:ln>
                  <a:noFill/>
                </a:ln>
                <a:solidFill>
                  <a:schemeClr val="accent2">
                    <a:lumMod val="60000"/>
                    <a:lumOff val="40000"/>
                  </a:schemeClr>
                </a:solidFill>
                <a:effectLst/>
                <a:uLnTx/>
                <a:uFillTx/>
                <a:latin typeface="Verdana" pitchFamily="34" charset="0"/>
                <a:ea typeface="Verdana" pitchFamily="34" charset="0"/>
                <a:cs typeface="Verdana" pitchFamily="34" charset="0"/>
              </a:rPr>
              <a:t/>
            </a:r>
            <a:br>
              <a:rPr kumimoji="0" lang="en-GB" sz="3600" b="0" i="0" u="none" strike="noStrike" kern="1200" cap="none" spc="0" normalizeH="0" baseline="0" noProof="0" dirty="0" smtClean="0">
                <a:ln>
                  <a:noFill/>
                </a:ln>
                <a:solidFill>
                  <a:schemeClr val="accent2">
                    <a:lumMod val="60000"/>
                    <a:lumOff val="40000"/>
                  </a:schemeClr>
                </a:solidFill>
                <a:effectLst/>
                <a:uLnTx/>
                <a:uFillTx/>
                <a:latin typeface="Verdana" pitchFamily="34" charset="0"/>
                <a:ea typeface="Verdana" pitchFamily="34" charset="0"/>
                <a:cs typeface="Verdana" pitchFamily="34" charset="0"/>
              </a:rPr>
            </a:br>
            <a:endParaRPr kumimoji="0" lang="en-GB" sz="3600" b="0" i="0" u="none" strike="noStrike" kern="1200" cap="none" spc="0" normalizeH="0" baseline="0" noProof="0" dirty="0">
              <a:ln>
                <a:noFill/>
              </a:ln>
              <a:solidFill>
                <a:schemeClr val="accent2">
                  <a:lumMod val="60000"/>
                  <a:lumOff val="40000"/>
                </a:schemeClr>
              </a:solidFill>
              <a:effectLst/>
              <a:uLnTx/>
              <a:uFillTx/>
              <a:latin typeface="Verdana" pitchFamily="34" charset="0"/>
              <a:ea typeface="Verdana" pitchFamily="34" charset="0"/>
              <a:cs typeface="Verdana" pitchFamily="34" charset="0"/>
            </a:endParaRPr>
          </a:p>
        </p:txBody>
      </p:sp>
      <p:sp>
        <p:nvSpPr>
          <p:cNvPr id="3" name="Subtitle 2"/>
          <p:cNvSpPr txBox="1">
            <a:spLocks/>
          </p:cNvSpPr>
          <p:nvPr/>
        </p:nvSpPr>
        <p:spPr>
          <a:xfrm>
            <a:off x="381000" y="2514600"/>
            <a:ext cx="8763000" cy="1752600"/>
          </a:xfrm>
          <a:prstGeom prst="rect">
            <a:avLst/>
          </a:prstGeom>
        </p:spPr>
        <p:txBody>
          <a:bodyPr/>
          <a:lstStyle/>
          <a:p>
            <a:pPr marL="1428750" lvl="2" indent="-514350" eaLnBrk="0" fontAlgn="base" hangingPunct="0">
              <a:spcBef>
                <a:spcPct val="20000"/>
              </a:spcBef>
              <a:spcAft>
                <a:spcPct val="0"/>
              </a:spcAft>
              <a:buFont typeface="+mj-lt"/>
              <a:buAutoNum type="arabicPeriod" startAt="2"/>
              <a:defRPr/>
            </a:pPr>
            <a:r>
              <a:rPr lang="en-GB" sz="3200" kern="0" dirty="0" smtClean="0">
                <a:solidFill>
                  <a:srgbClr val="FFFFFF"/>
                </a:solidFill>
                <a:latin typeface="Calibri" pitchFamily="34" charset="0"/>
                <a:ea typeface="Verdana" pitchFamily="34" charset="0"/>
                <a:cs typeface="Calibri" pitchFamily="34" charset="0"/>
              </a:rPr>
              <a:t>Pastor is expected to have all the attributes of leadership + humility and servant heart</a:t>
            </a:r>
          </a:p>
          <a:p>
            <a:pPr marL="1885950" lvl="3" indent="-514350" eaLnBrk="0" fontAlgn="base" hangingPunct="0">
              <a:spcBef>
                <a:spcPct val="20000"/>
              </a:spcBef>
              <a:spcAft>
                <a:spcPct val="0"/>
              </a:spcAft>
              <a:buFont typeface="+mj-lt"/>
              <a:buAutoNum type="alphaLcPeriod"/>
              <a:defRPr/>
            </a:pPr>
            <a:r>
              <a:rPr lang="en-GB" sz="3200" kern="0" dirty="0" smtClean="0">
                <a:solidFill>
                  <a:srgbClr val="FFFFFF"/>
                </a:solidFill>
                <a:latin typeface="Calibri" pitchFamily="34" charset="0"/>
                <a:ea typeface="Verdana" pitchFamily="34" charset="0"/>
                <a:cs typeface="Calibri" pitchFamily="34" charset="0"/>
              </a:rPr>
              <a:t>90% of pastors feel inadequate for the task</a:t>
            </a:r>
          </a:p>
          <a:p>
            <a:pPr marL="1885950" lvl="3" indent="-514350" eaLnBrk="0" fontAlgn="base" hangingPunct="0">
              <a:spcBef>
                <a:spcPct val="20000"/>
              </a:spcBef>
              <a:spcAft>
                <a:spcPct val="0"/>
              </a:spcAft>
              <a:buFont typeface="+mj-lt"/>
              <a:buAutoNum type="alphaLcPeriod"/>
              <a:defRPr/>
            </a:pPr>
            <a:r>
              <a:rPr lang="en-GB" sz="3200" kern="0" dirty="0" smtClean="0">
                <a:solidFill>
                  <a:srgbClr val="FFFFFF"/>
                </a:solidFill>
                <a:latin typeface="Calibri" pitchFamily="34" charset="0"/>
                <a:ea typeface="Verdana" pitchFamily="34" charset="0"/>
                <a:cs typeface="Calibri" pitchFamily="34" charset="0"/>
              </a:rPr>
              <a:t>25% have experienced a firing in the past due to not having met the expectations of the congregation  </a:t>
            </a:r>
            <a:endParaRPr kumimoji="0" lang="en-GB" sz="3200" b="0" i="0" u="none" strike="noStrike" kern="0" cap="none" spc="0" normalizeH="0" baseline="0" noProof="0" dirty="0" smtClean="0">
              <a:ln>
                <a:noFill/>
              </a:ln>
              <a:solidFill>
                <a:srgbClr val="FFFFFF"/>
              </a:solidFill>
              <a:effectLst/>
              <a:uLnTx/>
              <a:uFillTx/>
              <a:latin typeface="Calibri" pitchFamily="34" charset="0"/>
              <a:ea typeface="Verdana" pitchFamily="34" charset="0"/>
              <a:cs typeface="Calibri" pitchFamily="34" charset="0"/>
            </a:endParaRPr>
          </a:p>
          <a:p>
            <a:pPr marL="457200" marR="0" lvl="0" indent="-4572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GB" sz="3600" b="0" i="0" u="none" strike="noStrike" kern="0" cap="none" spc="0" normalizeH="0" baseline="0" noProof="0" dirty="0">
              <a:ln>
                <a:noFill/>
              </a:ln>
              <a:solidFill>
                <a:srgbClr val="FFFFFF"/>
              </a:solidFill>
              <a:effectLst/>
              <a:uLnTx/>
              <a:uFillTx/>
              <a:latin typeface="Calibri" pitchFamily="34" charset="0"/>
              <a:ea typeface="Verdana" pitchFamily="34" charset="0"/>
              <a:cs typeface="Calibri" pitchFamily="34" charset="0"/>
            </a:endParaRPr>
          </a:p>
        </p:txBody>
      </p:sp>
      <p:grpSp>
        <p:nvGrpSpPr>
          <p:cNvPr id="4" name="Group 16"/>
          <p:cNvGrpSpPr>
            <a:grpSpLocks noChangeAspect="1"/>
          </p:cNvGrpSpPr>
          <p:nvPr/>
        </p:nvGrpSpPr>
        <p:grpSpPr>
          <a:xfrm>
            <a:off x="228600" y="609600"/>
            <a:ext cx="1837852" cy="1837852"/>
            <a:chOff x="5410200" y="533400"/>
            <a:chExt cx="3403763" cy="3403763"/>
          </a:xfrm>
        </p:grpSpPr>
        <p:grpSp>
          <p:nvGrpSpPr>
            <p:cNvPr id="5" name="Group 14"/>
            <p:cNvGrpSpPr>
              <a:grpSpLocks noChangeAspect="1"/>
            </p:cNvGrpSpPr>
            <p:nvPr/>
          </p:nvGrpSpPr>
          <p:grpSpPr>
            <a:xfrm>
              <a:off x="5410200" y="533400"/>
              <a:ext cx="3403763" cy="3403763"/>
              <a:chOff x="1904994" y="2"/>
              <a:chExt cx="6446519" cy="6446519"/>
            </a:xfrm>
          </p:grpSpPr>
          <p:sp>
            <p:nvSpPr>
              <p:cNvPr id="28" name="Oval 27"/>
              <p:cNvSpPr>
                <a:spLocks noChangeAspect="1"/>
              </p:cNvSpPr>
              <p:nvPr/>
            </p:nvSpPr>
            <p:spPr>
              <a:xfrm>
                <a:off x="1904994" y="2"/>
                <a:ext cx="6446519" cy="6446519"/>
              </a:xfrm>
              <a:prstGeom prst="ellipse">
                <a:avLst/>
              </a:prstGeom>
              <a:solidFill>
                <a:srgbClr val="FEB80A"/>
              </a:solidFill>
              <a:ln w="25400" cap="flat" cmpd="sng" algn="ctr">
                <a:solidFill>
                  <a:sysClr val="window" lastClr="FFFFFF">
                    <a:hueOff val="0"/>
                    <a:satOff val="0"/>
                    <a:lumOff val="0"/>
                    <a:alphaOff val="0"/>
                  </a:sysClr>
                </a:solidFill>
                <a:prstDash val="solid"/>
              </a:ln>
              <a:effectLst/>
            </p:spPr>
          </p:sp>
          <p:sp>
            <p:nvSpPr>
              <p:cNvPr id="29" name="Oval 4"/>
              <p:cNvSpPr/>
              <p:nvPr/>
            </p:nvSpPr>
            <p:spPr>
              <a:xfrm>
                <a:off x="4375243" y="342899"/>
                <a:ext cx="1917496" cy="1028700"/>
              </a:xfrm>
              <a:prstGeom prst="rect">
                <a:avLst/>
              </a:prstGeom>
              <a:noFill/>
              <a:ln>
                <a:noFill/>
              </a:ln>
              <a:effectLst/>
            </p:spPr>
            <p:txBody>
              <a:bodyPr spcFirstLastPara="0" vert="horz" wrap="square" lIns="256032" tIns="256032" rIns="256032" bIns="256032"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endParaRPr kumimoji="0" lang="en-US" sz="3600" b="1" i="0" u="none" strike="noStrike" kern="1200" cap="none" spc="0" normalizeH="0" baseline="0" noProof="0" dirty="0">
                  <a:ln>
                    <a:noFill/>
                  </a:ln>
                  <a:solidFill>
                    <a:sysClr val="windowText" lastClr="000000"/>
                  </a:solidFill>
                  <a:effectLst/>
                  <a:uLnTx/>
                  <a:uFillTx/>
                  <a:latin typeface="Calibri"/>
                  <a:ea typeface="+mn-ea"/>
                  <a:cs typeface="+mn-cs"/>
                </a:endParaRPr>
              </a:p>
            </p:txBody>
          </p:sp>
        </p:grpSp>
        <p:grpSp>
          <p:nvGrpSpPr>
            <p:cNvPr id="6" name="Group 17"/>
            <p:cNvGrpSpPr>
              <a:grpSpLocks noChangeAspect="1"/>
            </p:cNvGrpSpPr>
            <p:nvPr/>
          </p:nvGrpSpPr>
          <p:grpSpPr>
            <a:xfrm>
              <a:off x="5791200" y="1143000"/>
              <a:ext cx="2743200" cy="2743200"/>
              <a:chOff x="2590806" y="1371599"/>
              <a:chExt cx="5486400" cy="5486400"/>
            </a:xfrm>
          </p:grpSpPr>
          <p:sp>
            <p:nvSpPr>
              <p:cNvPr id="26" name="Oval 25"/>
              <p:cNvSpPr/>
              <p:nvPr/>
            </p:nvSpPr>
            <p:spPr>
              <a:xfrm>
                <a:off x="2590806" y="1371599"/>
                <a:ext cx="5486400" cy="5486400"/>
              </a:xfrm>
              <a:prstGeom prst="ellipse">
                <a:avLst/>
              </a:prstGeom>
              <a:solidFill>
                <a:sysClr val="window" lastClr="FFFFFF">
                  <a:lumMod val="65000"/>
                </a:sysClr>
              </a:solidFill>
              <a:ln w="25400" cap="flat" cmpd="sng" algn="ctr">
                <a:solidFill>
                  <a:sysClr val="window" lastClr="FFFFFF">
                    <a:hueOff val="0"/>
                    <a:satOff val="0"/>
                    <a:lumOff val="0"/>
                    <a:alphaOff val="0"/>
                  </a:sysClr>
                </a:solidFill>
                <a:prstDash val="solid"/>
              </a:ln>
              <a:effectLst/>
            </p:spPr>
          </p:sp>
          <p:sp>
            <p:nvSpPr>
              <p:cNvPr id="27" name="Oval 4"/>
              <p:cNvSpPr/>
              <p:nvPr/>
            </p:nvSpPr>
            <p:spPr>
              <a:xfrm>
                <a:off x="4375257" y="1700783"/>
                <a:ext cx="1917496" cy="987552"/>
              </a:xfrm>
              <a:prstGeom prst="rect">
                <a:avLst/>
              </a:prstGeom>
              <a:noFill/>
              <a:ln>
                <a:noFill/>
              </a:ln>
              <a:effectLst/>
            </p:spPr>
            <p:txBody>
              <a:bodyPr spcFirstLastPara="0" vert="horz" wrap="square" lIns="248920" tIns="248920" rIns="248920" bIns="248920" numCol="1" spcCol="1270" anchor="ctr" anchorCtr="0">
                <a:noAutofit/>
              </a:bodyPr>
              <a:lstStyle/>
              <a:p>
                <a:pPr marL="0" marR="0" lvl="0" indent="0" algn="ctr" defTabSz="1555750" eaLnBrk="1" fontAlgn="auto" latinLnBrk="0" hangingPunct="1">
                  <a:lnSpc>
                    <a:spcPct val="90000"/>
                  </a:lnSpc>
                  <a:spcBef>
                    <a:spcPct val="0"/>
                  </a:spcBef>
                  <a:spcAft>
                    <a:spcPct val="35000"/>
                  </a:spcAft>
                  <a:buClrTx/>
                  <a:buSzTx/>
                  <a:buFontTx/>
                  <a:buNone/>
                  <a:tabLst/>
                  <a:defRPr/>
                </a:pPr>
                <a:endParaRPr kumimoji="0" lang="en-US" sz="3500" b="1"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7" name="Group 9"/>
            <p:cNvGrpSpPr>
              <a:grpSpLocks noChangeAspect="1"/>
            </p:cNvGrpSpPr>
            <p:nvPr/>
          </p:nvGrpSpPr>
          <p:grpSpPr>
            <a:xfrm>
              <a:off x="6172200" y="1828800"/>
              <a:ext cx="2057400" cy="2057400"/>
              <a:chOff x="3276619" y="2743199"/>
              <a:chExt cx="4114800" cy="4114800"/>
            </a:xfrm>
          </p:grpSpPr>
          <p:sp>
            <p:nvSpPr>
              <p:cNvPr id="24" name="Oval 23"/>
              <p:cNvSpPr/>
              <p:nvPr/>
            </p:nvSpPr>
            <p:spPr>
              <a:xfrm>
                <a:off x="3276619" y="2743199"/>
                <a:ext cx="4114800" cy="4114800"/>
              </a:xfrm>
              <a:prstGeom prst="ellipse">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p:spPr>
          </p:sp>
          <p:sp>
            <p:nvSpPr>
              <p:cNvPr id="25" name="Oval 4"/>
              <p:cNvSpPr/>
              <p:nvPr/>
            </p:nvSpPr>
            <p:spPr>
              <a:xfrm>
                <a:off x="4375271" y="3051809"/>
                <a:ext cx="1917496" cy="925830"/>
              </a:xfrm>
              <a:prstGeom prst="rect">
                <a:avLst/>
              </a:prstGeom>
              <a:noFill/>
              <a:ln>
                <a:noFill/>
              </a:ln>
              <a:effectLst/>
            </p:spPr>
            <p:txBody>
              <a:bodyPr spcFirstLastPara="0" vert="horz" wrap="square" lIns="227584" tIns="227584" rIns="227584" bIns="227584" numCol="1" spcCol="1270" anchor="ctr" anchorCtr="0">
                <a:noAutofit/>
              </a:bodyPr>
              <a:lstStyle/>
              <a:p>
                <a:pPr marL="0" marR="0" lvl="0" indent="0" algn="ctr" defTabSz="1422400" eaLnBrk="1" fontAlgn="auto" latinLnBrk="0" hangingPunct="1">
                  <a:lnSpc>
                    <a:spcPct val="90000"/>
                  </a:lnSpc>
                  <a:spcBef>
                    <a:spcPct val="0"/>
                  </a:spcBef>
                  <a:spcAft>
                    <a:spcPct val="35000"/>
                  </a:spcAft>
                  <a:buClrTx/>
                  <a:buSzTx/>
                  <a:buFontTx/>
                  <a:buNone/>
                  <a:tabLst/>
                  <a:defRPr/>
                </a:pPr>
                <a:endParaRPr kumimoji="0" lang="en-US" sz="3200" b="1" i="0" u="none" strike="noStrike" kern="1200" cap="none" spc="0" normalizeH="0" baseline="0" noProof="0" dirty="0">
                  <a:ln>
                    <a:noFill/>
                  </a:ln>
                  <a:solidFill>
                    <a:sysClr val="windowText" lastClr="000000"/>
                  </a:solidFill>
                  <a:effectLst/>
                  <a:uLnTx/>
                  <a:uFillTx/>
                  <a:latin typeface="Calibri"/>
                  <a:ea typeface="+mn-ea"/>
                  <a:cs typeface="+mn-cs"/>
                </a:endParaRPr>
              </a:p>
            </p:txBody>
          </p:sp>
        </p:grpSp>
        <p:grpSp>
          <p:nvGrpSpPr>
            <p:cNvPr id="8" name="Group 31"/>
            <p:cNvGrpSpPr>
              <a:grpSpLocks noChangeAspect="1"/>
            </p:cNvGrpSpPr>
            <p:nvPr/>
          </p:nvGrpSpPr>
          <p:grpSpPr>
            <a:xfrm>
              <a:off x="6553200" y="2514600"/>
              <a:ext cx="1371600" cy="1371600"/>
              <a:chOff x="3962406" y="4114800"/>
              <a:chExt cx="2743200" cy="2743200"/>
            </a:xfrm>
          </p:grpSpPr>
          <p:sp>
            <p:nvSpPr>
              <p:cNvPr id="22" name="Oval 21"/>
              <p:cNvSpPr/>
              <p:nvPr/>
            </p:nvSpPr>
            <p:spPr>
              <a:xfrm>
                <a:off x="3962406" y="4114800"/>
                <a:ext cx="2743200" cy="2743200"/>
              </a:xfrm>
              <a:prstGeom prst="ellipse">
                <a:avLst/>
              </a:prstGeom>
              <a:solidFill>
                <a:sysClr val="window" lastClr="FFFFFF">
                  <a:lumMod val="85000"/>
                </a:sysClr>
              </a:solidFill>
              <a:ln w="25400" cap="flat" cmpd="sng" algn="ctr">
                <a:solidFill>
                  <a:sysClr val="window" lastClr="FFFFFF">
                    <a:hueOff val="0"/>
                    <a:satOff val="0"/>
                    <a:lumOff val="0"/>
                    <a:alphaOff val="0"/>
                  </a:sysClr>
                </a:solidFill>
                <a:prstDash val="solid"/>
              </a:ln>
              <a:effectLst/>
            </p:spPr>
          </p:sp>
          <p:sp>
            <p:nvSpPr>
              <p:cNvPr id="23" name="Oval 4"/>
              <p:cNvSpPr/>
              <p:nvPr/>
            </p:nvSpPr>
            <p:spPr>
              <a:xfrm>
                <a:off x="4364138" y="4800600"/>
                <a:ext cx="1939735" cy="1371600"/>
              </a:xfrm>
              <a:prstGeom prst="rect">
                <a:avLst/>
              </a:prstGeom>
              <a:noFill/>
              <a:ln>
                <a:noFill/>
              </a:ln>
              <a:effectLst/>
            </p:spPr>
            <p:txBody>
              <a:bodyPr spcFirstLastPara="0" vert="horz" wrap="square" lIns="341376" tIns="341376" rIns="341376" bIns="341376" numCol="1" spcCol="1270" anchor="ctr" anchorCtr="0">
                <a:noAutofit/>
              </a:bodyPr>
              <a:lstStyle/>
              <a:p>
                <a:pPr marL="0" marR="0" lvl="0" indent="0" algn="ctr" defTabSz="2133600" eaLnBrk="1" fontAlgn="auto" latinLnBrk="0" hangingPunct="1">
                  <a:lnSpc>
                    <a:spcPct val="90000"/>
                  </a:lnSpc>
                  <a:spcBef>
                    <a:spcPct val="0"/>
                  </a:spcBef>
                  <a:spcAft>
                    <a:spcPct val="35000"/>
                  </a:spcAft>
                  <a:buClrTx/>
                  <a:buSzTx/>
                  <a:buFontTx/>
                  <a:buNone/>
                  <a:tabLst/>
                  <a:defRPr/>
                </a:pPr>
                <a:endParaRPr kumimoji="0" lang="en-US" sz="4800" b="1"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sp>
        <p:nvSpPr>
          <p:cNvPr id="30" name="TextBox 29"/>
          <p:cNvSpPr txBox="1"/>
          <p:nvPr/>
        </p:nvSpPr>
        <p:spPr>
          <a:xfrm>
            <a:off x="2590800" y="1143000"/>
            <a:ext cx="6019800" cy="1323439"/>
          </a:xfrm>
          <a:prstGeom prst="rect">
            <a:avLst/>
          </a:prstGeom>
          <a:solidFill>
            <a:srgbClr val="FFC000"/>
          </a:solidFill>
        </p:spPr>
        <p:txBody>
          <a:bodyPr wrap="square" rtlCol="0">
            <a:spAutoFit/>
          </a:bodyPr>
          <a:lstStyle/>
          <a:p>
            <a:pPr algn="ctr"/>
            <a:r>
              <a:rPr lang="en-US" sz="4000" dirty="0" smtClean="0">
                <a:solidFill>
                  <a:schemeClr val="bg1"/>
                </a:solidFill>
                <a:latin typeface="Calibri" pitchFamily="34" charset="0"/>
                <a:cs typeface="Calibri" pitchFamily="34" charset="0"/>
              </a:rPr>
              <a:t>4. Work/Church Environmental factors</a:t>
            </a:r>
            <a:endParaRPr lang="en-US" sz="4000" dirty="0">
              <a:solidFill>
                <a:schemeClr val="bg1"/>
              </a:solidFill>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your view on Porn?</a:t>
            </a:r>
            <a:endParaRPr lang="en-US" dirty="0"/>
          </a:p>
        </p:txBody>
      </p:sp>
      <p:graphicFrame>
        <p:nvGraphicFramePr>
          <p:cNvPr id="4" name="Content Placeholder 3"/>
          <p:cNvGraphicFramePr>
            <a:graphicFrameLocks noGrp="1"/>
          </p:cNvGraphicFramePr>
          <p:nvPr>
            <p:ph idx="1"/>
            <p:extLst>
              <p:ext uri="{D42A27DB-BD31-4B8C-83A1-F6EECF244321}">
                <p14:mod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1395585341"/>
              </p:ext>
            </p:extLst>
          </p:nvPr>
        </p:nvGraphicFramePr>
        <p:xfrm>
          <a:off x="-23884" y="1371600"/>
          <a:ext cx="91440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ular Callout 4"/>
          <p:cNvSpPr/>
          <p:nvPr/>
        </p:nvSpPr>
        <p:spPr>
          <a:xfrm>
            <a:off x="5334000" y="1295400"/>
            <a:ext cx="3581400" cy="990600"/>
          </a:xfrm>
          <a:prstGeom prst="wedgeRoundRectCallout">
            <a:avLst>
              <a:gd name="adj1" fmla="val -51400"/>
              <a:gd name="adj2" fmla="val 1990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Overwhelmingly negative</a:t>
            </a:r>
            <a:endParaRPr lang="en-US" sz="28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AutoShape 1"/>
          <p:cNvSpPr>
            <a:spLocks/>
          </p:cNvSpPr>
          <p:nvPr/>
        </p:nvSpPr>
        <p:spPr bwMode="auto">
          <a:xfrm>
            <a:off x="538015" y="436440"/>
            <a:ext cx="8330283" cy="48845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t"/>
          <a:lstStyle/>
          <a:p>
            <a:pPr marL="151785" indent="-151785"/>
            <a:endParaRPr lang="en-US" dirty="0"/>
          </a:p>
          <a:p>
            <a:pPr marL="151785" indent="-151785" algn="ctr"/>
            <a:r>
              <a:rPr lang="en-US" sz="4000" b="1" dirty="0">
                <a:solidFill>
                  <a:srgbClr val="FFC58B"/>
                </a:solidFill>
              </a:rPr>
              <a:t>Personal Questions to Ponder</a:t>
            </a:r>
          </a:p>
          <a:p>
            <a:pPr marL="151785" indent="-151785"/>
            <a:endParaRPr lang="en-US" b="1" dirty="0"/>
          </a:p>
        </p:txBody>
      </p:sp>
      <p:sp>
        <p:nvSpPr>
          <p:cNvPr id="3" name="Rectangle 2"/>
          <p:cNvSpPr/>
          <p:nvPr/>
        </p:nvSpPr>
        <p:spPr>
          <a:xfrm>
            <a:off x="838200" y="1447800"/>
            <a:ext cx="8001000" cy="5078313"/>
          </a:xfrm>
          <a:prstGeom prst="rect">
            <a:avLst/>
          </a:prstGeom>
        </p:spPr>
        <p:txBody>
          <a:bodyPr wrap="square">
            <a:spAutoFit/>
          </a:bodyPr>
          <a:lstStyle/>
          <a:p>
            <a:pPr marL="151785" indent="-151785">
              <a:buSzPct val="100000"/>
              <a:buFontTx/>
              <a:buAutoNum type="arabicPeriod"/>
            </a:pPr>
            <a:r>
              <a:rPr lang="en-US" sz="3600" dirty="0" smtClean="0">
                <a:latin typeface="Calibri" pitchFamily="34" charset="0"/>
                <a:cs typeface="Calibri" pitchFamily="34" charset="0"/>
              </a:rPr>
              <a:t>Are there </a:t>
            </a:r>
            <a:r>
              <a:rPr lang="en-US" sz="3600" u="sng" dirty="0" smtClean="0">
                <a:latin typeface="Calibri" pitchFamily="34" charset="0"/>
                <a:cs typeface="Calibri" pitchFamily="34" charset="0"/>
              </a:rPr>
              <a:t>intrapersonal</a:t>
            </a:r>
            <a:r>
              <a:rPr lang="en-US" sz="3600" dirty="0" smtClean="0">
                <a:latin typeface="Calibri" pitchFamily="34" charset="0"/>
                <a:cs typeface="Calibri" pitchFamily="34" charset="0"/>
              </a:rPr>
              <a:t> factors in your life that make you at-risk for sexual misconduct?</a:t>
            </a:r>
          </a:p>
          <a:p>
            <a:pPr marL="782356" lvl="1" indent="-380577">
              <a:buSzPct val="100000"/>
              <a:buFont typeface="Wingdings" pitchFamily="2" charset="2"/>
              <a:buChar char="q"/>
            </a:pPr>
            <a:r>
              <a:rPr lang="en-US" sz="3600" dirty="0" smtClean="0">
                <a:latin typeface="Calibri" pitchFamily="34" charset="0"/>
                <a:cs typeface="Calibri" pitchFamily="34" charset="0"/>
              </a:rPr>
              <a:t>Narcissistic, dependent, or anxious traits?</a:t>
            </a:r>
          </a:p>
          <a:p>
            <a:pPr marL="782356" lvl="1" indent="-380577">
              <a:buSzPct val="100000"/>
              <a:buFont typeface="Wingdings" pitchFamily="2" charset="2"/>
              <a:buChar char="q"/>
            </a:pPr>
            <a:r>
              <a:rPr lang="en-US" sz="3600" dirty="0" smtClean="0">
                <a:latin typeface="Calibri" pitchFamily="34" charset="0"/>
                <a:cs typeface="Calibri" pitchFamily="34" charset="0"/>
              </a:rPr>
              <a:t>Family background of abuse, rigidity, or emotional neglect?</a:t>
            </a:r>
          </a:p>
          <a:p>
            <a:pPr marL="782356" lvl="1" indent="-380577">
              <a:buSzPct val="100000"/>
              <a:buFont typeface="Wingdings" pitchFamily="2" charset="2"/>
              <a:buChar char="q"/>
            </a:pPr>
            <a:r>
              <a:rPr lang="en-US" sz="3600" dirty="0" smtClean="0">
                <a:latin typeface="Calibri" pitchFamily="34" charset="0"/>
                <a:cs typeface="Calibri" pitchFamily="34" charset="0"/>
              </a:rPr>
              <a:t>Have you experienced burnout? Where are you with that now?</a:t>
            </a:r>
            <a:endParaRPr lang="en-US" sz="3600" dirty="0">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AutoShape 1"/>
          <p:cNvSpPr>
            <a:spLocks/>
          </p:cNvSpPr>
          <p:nvPr/>
        </p:nvSpPr>
        <p:spPr bwMode="auto">
          <a:xfrm>
            <a:off x="538015" y="436440"/>
            <a:ext cx="8330283" cy="48845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t"/>
          <a:lstStyle/>
          <a:p>
            <a:pPr marL="151785" indent="-151785"/>
            <a:endParaRPr lang="en-US" dirty="0"/>
          </a:p>
          <a:p>
            <a:pPr marL="151785" indent="-151785" algn="ctr"/>
            <a:r>
              <a:rPr lang="en-US" sz="4000" b="1" dirty="0">
                <a:solidFill>
                  <a:srgbClr val="FFC58B"/>
                </a:solidFill>
              </a:rPr>
              <a:t>Personal Questions to Ponder</a:t>
            </a:r>
          </a:p>
          <a:p>
            <a:pPr marL="151785" indent="-151785"/>
            <a:endParaRPr lang="en-US" b="1" dirty="0"/>
          </a:p>
        </p:txBody>
      </p:sp>
      <p:sp>
        <p:nvSpPr>
          <p:cNvPr id="3" name="Rectangle 2"/>
          <p:cNvSpPr/>
          <p:nvPr/>
        </p:nvSpPr>
        <p:spPr>
          <a:xfrm>
            <a:off x="609600" y="1752600"/>
            <a:ext cx="8153400" cy="4524315"/>
          </a:xfrm>
          <a:prstGeom prst="rect">
            <a:avLst/>
          </a:prstGeom>
        </p:spPr>
        <p:txBody>
          <a:bodyPr wrap="square">
            <a:spAutoFit/>
          </a:bodyPr>
          <a:lstStyle/>
          <a:p>
            <a:pPr marL="742950" indent="-742950">
              <a:buSzPct val="100000"/>
              <a:buFont typeface="+mj-lt"/>
              <a:buAutoNum type="arabicPeriod" startAt="2"/>
            </a:pPr>
            <a:r>
              <a:rPr lang="en-US" sz="3600" dirty="0" smtClean="0">
                <a:latin typeface="Calibri" pitchFamily="34" charset="0"/>
                <a:cs typeface="Calibri" pitchFamily="34" charset="0"/>
              </a:rPr>
              <a:t>Are there </a:t>
            </a:r>
            <a:r>
              <a:rPr lang="en-US" sz="3600" u="sng" dirty="0" smtClean="0">
                <a:latin typeface="Calibri" pitchFamily="34" charset="0"/>
                <a:cs typeface="Calibri" pitchFamily="34" charset="0"/>
              </a:rPr>
              <a:t>interpersonal</a:t>
            </a:r>
            <a:r>
              <a:rPr lang="en-US" sz="3600" dirty="0" smtClean="0">
                <a:latin typeface="Calibri" pitchFamily="34" charset="0"/>
                <a:cs typeface="Calibri" pitchFamily="34" charset="0"/>
              </a:rPr>
              <a:t> factors in your life that make you vulnerable?</a:t>
            </a:r>
          </a:p>
          <a:p>
            <a:pPr marL="782356" lvl="1" indent="-380577">
              <a:buSzPct val="100000"/>
              <a:buFont typeface="Wingdings" pitchFamily="2" charset="2"/>
              <a:buChar char="q"/>
            </a:pPr>
            <a:r>
              <a:rPr lang="en-US" sz="3600" dirty="0" smtClean="0">
                <a:latin typeface="Calibri" pitchFamily="34" charset="0"/>
                <a:cs typeface="Calibri" pitchFamily="34" charset="0"/>
              </a:rPr>
              <a:t>Marital discord or lack of intimacy?</a:t>
            </a:r>
          </a:p>
          <a:p>
            <a:pPr marL="782356" lvl="1" indent="-380577">
              <a:buSzPct val="100000"/>
              <a:buFont typeface="Wingdings" pitchFamily="2" charset="2"/>
              <a:buChar char="q"/>
            </a:pPr>
            <a:r>
              <a:rPr lang="en-US" sz="3600" dirty="0" smtClean="0">
                <a:latin typeface="Calibri" pitchFamily="34" charset="0"/>
                <a:cs typeface="Calibri" pitchFamily="34" charset="0"/>
              </a:rPr>
              <a:t>No close friendships?</a:t>
            </a:r>
          </a:p>
          <a:p>
            <a:pPr marL="782356" lvl="1" indent="-380577">
              <a:buSzPct val="100000"/>
              <a:buFont typeface="Wingdings" pitchFamily="2" charset="2"/>
              <a:buChar char="q"/>
            </a:pPr>
            <a:r>
              <a:rPr lang="en-US" sz="3600" dirty="0" smtClean="0">
                <a:latin typeface="Calibri" pitchFamily="34" charset="0"/>
                <a:cs typeface="Calibri" pitchFamily="34" charset="0"/>
              </a:rPr>
              <a:t>Lack of accountability?</a:t>
            </a:r>
          </a:p>
          <a:p>
            <a:pPr marL="1239532" lvl="2" indent="-380577">
              <a:buSzPct val="100000"/>
              <a:buFont typeface="Wingdings" pitchFamily="2" charset="2"/>
              <a:buChar char="q"/>
            </a:pPr>
            <a:r>
              <a:rPr lang="en-US" sz="3600" dirty="0" smtClean="0">
                <a:latin typeface="Calibri" pitchFamily="34" charset="0"/>
                <a:cs typeface="Calibri" pitchFamily="34" charset="0"/>
              </a:rPr>
              <a:t>Have you seriously given support and accountability a real “shot” in dealing with stubborn habits/sins?</a:t>
            </a:r>
            <a:endParaRPr lang="en-US" sz="3600" dirty="0">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AutoShape 1"/>
          <p:cNvSpPr>
            <a:spLocks/>
          </p:cNvSpPr>
          <p:nvPr/>
        </p:nvSpPr>
        <p:spPr bwMode="auto">
          <a:xfrm>
            <a:off x="406302" y="410766"/>
            <a:ext cx="8330283" cy="6036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t"/>
          <a:lstStyle/>
          <a:p>
            <a:pPr marL="94865" indent="-94865"/>
            <a:endParaRPr lang="en-US" dirty="0"/>
          </a:p>
          <a:p>
            <a:pPr marL="94865" indent="-94865" algn="ctr"/>
            <a:r>
              <a:rPr lang="en-US" sz="4000" b="1" dirty="0">
                <a:solidFill>
                  <a:srgbClr val="FFC58B"/>
                </a:solidFill>
              </a:rPr>
              <a:t>Personal Questions to Ponder</a:t>
            </a:r>
          </a:p>
          <a:p>
            <a:pPr marL="94865" indent="-94865"/>
            <a:endParaRPr lang="en-US" b="1" dirty="0"/>
          </a:p>
        </p:txBody>
      </p:sp>
      <p:sp>
        <p:nvSpPr>
          <p:cNvPr id="3" name="Rectangle 2"/>
          <p:cNvSpPr/>
          <p:nvPr/>
        </p:nvSpPr>
        <p:spPr>
          <a:xfrm>
            <a:off x="838200" y="1447800"/>
            <a:ext cx="8077200" cy="4524315"/>
          </a:xfrm>
          <a:prstGeom prst="rect">
            <a:avLst/>
          </a:prstGeom>
        </p:spPr>
        <p:txBody>
          <a:bodyPr wrap="square">
            <a:spAutoFit/>
          </a:bodyPr>
          <a:lstStyle/>
          <a:p>
            <a:pPr marL="742950" indent="-742950">
              <a:buSzPct val="100000"/>
              <a:buFont typeface="+mj-lt"/>
              <a:buAutoNum type="arabicPeriod" startAt="3"/>
            </a:pPr>
            <a:r>
              <a:rPr lang="en-US" sz="3600" dirty="0" smtClean="0">
                <a:latin typeface="Calibri" pitchFamily="34" charset="0"/>
                <a:cs typeface="Calibri" pitchFamily="34" charset="0"/>
              </a:rPr>
              <a:t>Are there </a:t>
            </a:r>
            <a:r>
              <a:rPr lang="en-US" sz="3600" u="sng" dirty="0" smtClean="0">
                <a:latin typeface="Calibri" pitchFamily="34" charset="0"/>
                <a:cs typeface="Calibri" pitchFamily="34" charset="0"/>
              </a:rPr>
              <a:t>host environmental</a:t>
            </a:r>
            <a:r>
              <a:rPr lang="en-US" sz="3600" dirty="0" smtClean="0">
                <a:latin typeface="Calibri" pitchFamily="34" charset="0"/>
                <a:cs typeface="Calibri" pitchFamily="34" charset="0"/>
              </a:rPr>
              <a:t> factors in your life that make you vulnerable?</a:t>
            </a:r>
          </a:p>
          <a:p>
            <a:pPr marL="1144729" lvl="1" indent="-742950">
              <a:buSzPct val="100000"/>
              <a:buFont typeface="Wingdings" pitchFamily="2" charset="2"/>
              <a:buChar char="q"/>
            </a:pPr>
            <a:r>
              <a:rPr lang="en-US" sz="3600" dirty="0" smtClean="0">
                <a:latin typeface="Calibri" pitchFamily="34" charset="0"/>
                <a:cs typeface="Calibri" pitchFamily="34" charset="0"/>
              </a:rPr>
              <a:t>Are you triggered by the ever-present availability of prostitutes/bar girls?</a:t>
            </a:r>
          </a:p>
          <a:p>
            <a:pPr marL="1144729" lvl="1" indent="-742950">
              <a:buSzPct val="100000"/>
              <a:buFont typeface="Wingdings" pitchFamily="2" charset="2"/>
              <a:buChar char="q"/>
            </a:pPr>
            <a:r>
              <a:rPr lang="en-US" sz="3600" dirty="0" smtClean="0">
                <a:latin typeface="Calibri" pitchFamily="34" charset="0"/>
                <a:cs typeface="Calibri" pitchFamily="34" charset="0"/>
              </a:rPr>
              <a:t>Do you utilize massage for relaxation? If so, do you have clear boundaries that you do not violate?</a:t>
            </a:r>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AutoShape 1"/>
          <p:cNvSpPr>
            <a:spLocks/>
          </p:cNvSpPr>
          <p:nvPr/>
        </p:nvSpPr>
        <p:spPr bwMode="auto">
          <a:xfrm>
            <a:off x="406302" y="410766"/>
            <a:ext cx="8330283" cy="6036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t"/>
          <a:lstStyle/>
          <a:p>
            <a:pPr marL="94865" indent="-94865"/>
            <a:endParaRPr lang="en-US" dirty="0"/>
          </a:p>
          <a:p>
            <a:pPr marL="94865" indent="-94865" algn="ctr"/>
            <a:r>
              <a:rPr lang="en-US" sz="4000" b="1" dirty="0" smtClean="0">
                <a:solidFill>
                  <a:srgbClr val="FFC58B"/>
                </a:solidFill>
              </a:rPr>
              <a:t>Church/Mission Leader Questions </a:t>
            </a:r>
            <a:r>
              <a:rPr lang="en-US" sz="4000" b="1" dirty="0">
                <a:solidFill>
                  <a:srgbClr val="FFC58B"/>
                </a:solidFill>
              </a:rPr>
              <a:t>to Ponder</a:t>
            </a:r>
          </a:p>
          <a:p>
            <a:pPr marL="94865" indent="-94865"/>
            <a:endParaRPr lang="en-US" b="1" dirty="0"/>
          </a:p>
        </p:txBody>
      </p:sp>
      <p:sp>
        <p:nvSpPr>
          <p:cNvPr id="3" name="Rectangle 2"/>
          <p:cNvSpPr/>
          <p:nvPr/>
        </p:nvSpPr>
        <p:spPr>
          <a:xfrm>
            <a:off x="0" y="2057400"/>
            <a:ext cx="8839200" cy="4524316"/>
          </a:xfrm>
          <a:prstGeom prst="rect">
            <a:avLst/>
          </a:prstGeom>
        </p:spPr>
        <p:txBody>
          <a:bodyPr wrap="square">
            <a:spAutoFit/>
          </a:bodyPr>
          <a:lstStyle/>
          <a:p>
            <a:pPr marL="514350" indent="-514350">
              <a:buSzPct val="100000"/>
            </a:pPr>
            <a:r>
              <a:rPr lang="en-US" sz="3600" dirty="0" smtClean="0"/>
              <a:t>    Regarding </a:t>
            </a:r>
            <a:r>
              <a:rPr lang="en-US" sz="3600" u="sng" dirty="0" smtClean="0"/>
              <a:t>environmental</a:t>
            </a:r>
            <a:r>
              <a:rPr lang="en-US" sz="3600" dirty="0" smtClean="0"/>
              <a:t> factors:</a:t>
            </a:r>
          </a:p>
          <a:p>
            <a:pPr marL="1144729" lvl="1" indent="-742950">
              <a:buSzPct val="100000"/>
              <a:buFont typeface="Wingdings" pitchFamily="2" charset="2"/>
              <a:buChar char="q"/>
            </a:pPr>
            <a:r>
              <a:rPr lang="en-US" sz="3600" dirty="0" smtClean="0"/>
              <a:t>Do you have policies that encourage/discourage open communication about sexuality and the reality of sexual temptation by both men &amp; women in your organization?  Do you have meaningful (not legalistic) accountability with your team?</a:t>
            </a:r>
            <a:endParaRPr lang="en-US" sz="3600" dirty="0"/>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AutoShape 1"/>
          <p:cNvSpPr>
            <a:spLocks/>
          </p:cNvSpPr>
          <p:nvPr/>
        </p:nvSpPr>
        <p:spPr bwMode="auto">
          <a:xfrm>
            <a:off x="406302" y="410766"/>
            <a:ext cx="8330283" cy="6036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ctr"/>
          <a:lstStyle/>
          <a:p>
            <a:pPr marL="94865" indent="-94865"/>
            <a:endParaRPr lang="en-US" dirty="0"/>
          </a:p>
          <a:p>
            <a:pPr marL="94865" indent="-94865" algn="ctr"/>
            <a:r>
              <a:rPr lang="en-US" sz="4000" b="1" dirty="0" smtClean="0">
                <a:solidFill>
                  <a:srgbClr val="FFC58B"/>
                </a:solidFill>
              </a:rPr>
              <a:t>Church/</a:t>
            </a:r>
            <a:r>
              <a:rPr lang="en-US" sz="4000" b="1" dirty="0" err="1" smtClean="0">
                <a:solidFill>
                  <a:srgbClr val="FFC58B"/>
                </a:solidFill>
              </a:rPr>
              <a:t>Misssion</a:t>
            </a:r>
            <a:r>
              <a:rPr lang="en-US" sz="4000" b="1" dirty="0" smtClean="0">
                <a:solidFill>
                  <a:srgbClr val="FFC58B"/>
                </a:solidFill>
              </a:rPr>
              <a:t> Leader Questions </a:t>
            </a:r>
            <a:r>
              <a:rPr lang="en-US" sz="4000" b="1" dirty="0">
                <a:solidFill>
                  <a:srgbClr val="FFC58B"/>
                </a:solidFill>
              </a:rPr>
              <a:t>to Ponder</a:t>
            </a:r>
          </a:p>
          <a:p>
            <a:pPr marL="94865" indent="-94865"/>
            <a:endParaRPr lang="en-US" b="1" dirty="0"/>
          </a:p>
          <a:p>
            <a:pPr marL="782356" lvl="1" indent="-380577">
              <a:buSzPct val="100000"/>
              <a:buFont typeface="Wingdings" pitchFamily="2" charset="2"/>
              <a:buChar char="q"/>
            </a:pPr>
            <a:r>
              <a:rPr lang="en-US" sz="3600" dirty="0" smtClean="0"/>
              <a:t>Do </a:t>
            </a:r>
            <a:r>
              <a:rPr lang="en-US" sz="3600" dirty="0"/>
              <a:t>you place excessively high expectations of your staff, thus contributing to </a:t>
            </a:r>
            <a:r>
              <a:rPr lang="en-US" sz="3600" dirty="0" err="1"/>
              <a:t>drivenness</a:t>
            </a:r>
            <a:r>
              <a:rPr lang="en-US" sz="3600" dirty="0"/>
              <a:t> and burnout?</a:t>
            </a:r>
          </a:p>
          <a:p>
            <a:pPr marL="782356" lvl="1" indent="-380577">
              <a:buSzPct val="100000"/>
              <a:buFont typeface="Wingdings" pitchFamily="2" charset="2"/>
              <a:buChar char="q"/>
            </a:pPr>
            <a:r>
              <a:rPr lang="en-US" sz="3600" dirty="0"/>
              <a:t>Do you have clear protocol in event that inappropriate sexual conduct occurs in your organization? </a:t>
            </a:r>
            <a:r>
              <a:rPr lang="en-US" sz="3600" dirty="0" smtClean="0"/>
              <a:t>i.e</a:t>
            </a:r>
            <a:r>
              <a:rPr lang="en-US" sz="3600" dirty="0"/>
              <a:t>. support for victims, family, and perpetrator?</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often do you view porn?</a:t>
            </a:r>
            <a:endParaRPr lang="en-US" dirty="0"/>
          </a:p>
        </p:txBody>
      </p:sp>
      <p:graphicFrame>
        <p:nvGraphicFramePr>
          <p:cNvPr id="5" name="Content Placeholder 4"/>
          <p:cNvGraphicFramePr>
            <a:graphicFrameLocks noGrp="1"/>
          </p:cNvGraphicFramePr>
          <p:nvPr>
            <p:ph idx="1"/>
            <p:extLst>
              <p:ext uri="{D42A27DB-BD31-4B8C-83A1-F6EECF244321}">
                <p14:mod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3306075735"/>
              </p:ext>
            </p:extLst>
          </p:nvPr>
        </p:nvGraphicFramePr>
        <p:xfrm>
          <a:off x="0" y="1295400"/>
          <a:ext cx="91440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ounded Rectangular Callout 3"/>
          <p:cNvSpPr/>
          <p:nvPr/>
        </p:nvSpPr>
        <p:spPr>
          <a:xfrm>
            <a:off x="3886200" y="3429000"/>
            <a:ext cx="4800600" cy="990600"/>
          </a:xfrm>
          <a:prstGeom prst="wedgeRoundRectCallout">
            <a:avLst>
              <a:gd name="adj1" fmla="val -44693"/>
              <a:gd name="adj2" fmla="val -118214"/>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Font typeface="Wingdings" pitchFamily="2" charset="2"/>
              <a:buChar char="§"/>
            </a:pPr>
            <a:r>
              <a:rPr lang="en-US" sz="2400" b="1" dirty="0" smtClean="0">
                <a:solidFill>
                  <a:schemeClr val="bg1"/>
                </a:solidFill>
              </a:rPr>
              <a:t>Over half indulge to some extent</a:t>
            </a:r>
          </a:p>
          <a:p>
            <a:pPr>
              <a:buFont typeface="Wingdings" pitchFamily="2" charset="2"/>
              <a:buChar char="§"/>
            </a:pPr>
            <a:r>
              <a:rPr lang="en-US" sz="2400" b="1" dirty="0" smtClean="0">
                <a:solidFill>
                  <a:schemeClr val="bg1"/>
                </a:solidFill>
              </a:rPr>
              <a:t>20% indulge regularly</a:t>
            </a:r>
            <a:endParaRPr lang="en-US" sz="2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your view on prostitution?</a:t>
            </a:r>
            <a:endParaRPr lang="en-US" dirty="0"/>
          </a:p>
        </p:txBody>
      </p:sp>
      <p:graphicFrame>
        <p:nvGraphicFramePr>
          <p:cNvPr id="4" name="Content Placeholder 3"/>
          <p:cNvGraphicFramePr>
            <a:graphicFrameLocks noGrp="1"/>
          </p:cNvGraphicFramePr>
          <p:nvPr>
            <p:ph idx="1"/>
            <p:extLst>
              <p:ext uri="{D42A27DB-BD31-4B8C-83A1-F6EECF244321}">
                <p14:mod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1939074580"/>
              </p:ext>
            </p:extLst>
          </p:nvPr>
        </p:nvGraphicFramePr>
        <p:xfrm>
          <a:off x="0" y="1295400"/>
          <a:ext cx="91440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ular Callout 4"/>
          <p:cNvSpPr/>
          <p:nvPr/>
        </p:nvSpPr>
        <p:spPr>
          <a:xfrm>
            <a:off x="5334000" y="1295400"/>
            <a:ext cx="3581400" cy="990600"/>
          </a:xfrm>
          <a:prstGeom prst="wedgeRoundRectCallout">
            <a:avLst>
              <a:gd name="adj1" fmla="val -51400"/>
              <a:gd name="adj2" fmla="val 1990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Overwhelmingly negative</a:t>
            </a:r>
            <a:endParaRPr lang="en-US" sz="28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you think men use prostitutes?</a:t>
            </a:r>
            <a:endParaRPr lang="en-US" dirty="0"/>
          </a:p>
        </p:txBody>
      </p:sp>
      <p:graphicFrame>
        <p:nvGraphicFramePr>
          <p:cNvPr id="4" name="Content Placeholder 3"/>
          <p:cNvGraphicFramePr>
            <a:graphicFrameLocks noGrp="1"/>
          </p:cNvGraphicFramePr>
          <p:nvPr>
            <p:ph idx="1"/>
            <p:extLst>
              <p:ext uri="{D42A27DB-BD31-4B8C-83A1-F6EECF244321}">
                <p14:mod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4065173411"/>
              </p:ext>
            </p:extLst>
          </p:nvPr>
        </p:nvGraphicFramePr>
        <p:xfrm>
          <a:off x="0" y="1371600"/>
          <a:ext cx="9144000" cy="5181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Have you had a ‘traditional’ massage where masseur touched you sexually?  </a:t>
            </a:r>
            <a:endParaRPr lang="en-US" dirty="0"/>
          </a:p>
        </p:txBody>
      </p:sp>
      <p:graphicFrame>
        <p:nvGraphicFramePr>
          <p:cNvPr id="4" name="Content Placeholder 3"/>
          <p:cNvGraphicFramePr>
            <a:graphicFrameLocks noGrp="1"/>
          </p:cNvGraphicFramePr>
          <p:nvPr>
            <p:ph idx="1"/>
            <p:extLst>
              <p:ext uri="{D42A27DB-BD31-4B8C-83A1-F6EECF244321}">
                <p14:mod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3413677826"/>
              </p:ext>
            </p:extLst>
          </p:nvPr>
        </p:nvGraphicFramePr>
        <p:xfrm>
          <a:off x="0" y="1676400"/>
          <a:ext cx="9144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ular Callout 4"/>
          <p:cNvSpPr/>
          <p:nvPr/>
        </p:nvSpPr>
        <p:spPr>
          <a:xfrm>
            <a:off x="2514600" y="3810000"/>
            <a:ext cx="4800600" cy="990600"/>
          </a:xfrm>
          <a:prstGeom prst="wedgeRoundRectCallout">
            <a:avLst>
              <a:gd name="adj1" fmla="val 22645"/>
              <a:gd name="adj2" fmla="val -113013"/>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smtClean="0">
                <a:solidFill>
                  <a:schemeClr val="bg1"/>
                </a:solidFill>
              </a:rPr>
              <a:t>One-third reported “Yes”</a:t>
            </a:r>
          </a:p>
          <a:p>
            <a:pPr>
              <a:buFont typeface="Wingdings" pitchFamily="2" charset="2"/>
              <a:buChar char="§"/>
            </a:pPr>
            <a:endParaRPr lang="en-US" sz="2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76</TotalTime>
  <Words>4852</Words>
  <Application>Microsoft Macintosh PowerPoint</Application>
  <PresentationFormat>On-screen Show (4:3)</PresentationFormat>
  <Paragraphs>319</Paragraphs>
  <Slides>54</Slides>
  <Notes>27</Notes>
  <HiddenSlides>0</HiddenSlides>
  <MMClips>0</MMClips>
  <ScaleCrop>false</ScaleCrop>
  <HeadingPairs>
    <vt:vector size="4" baseType="variant">
      <vt:variant>
        <vt:lpstr>Design Template</vt:lpstr>
      </vt:variant>
      <vt:variant>
        <vt:i4>1</vt:i4>
      </vt:variant>
      <vt:variant>
        <vt:lpstr>Slide Titles</vt:lpstr>
      </vt:variant>
      <vt:variant>
        <vt:i4>54</vt:i4>
      </vt:variant>
    </vt:vector>
  </HeadingPairs>
  <TitlesOfParts>
    <vt:vector size="55" baseType="lpstr">
      <vt:lpstr>Metro</vt:lpstr>
      <vt:lpstr>Sexual Integrity of Expat Christian Men    Mark Ainsworth, Glenn Miles PhD,  Kenneth Taylor, LCSW</vt:lpstr>
      <vt:lpstr>Why did we do the Survey?</vt:lpstr>
      <vt:lpstr>Methodology</vt:lpstr>
      <vt:lpstr>Results</vt:lpstr>
      <vt:lpstr>What is your view on Porn?</vt:lpstr>
      <vt:lpstr>How often do you view porn?</vt:lpstr>
      <vt:lpstr>What is your view on prostitution?</vt:lpstr>
      <vt:lpstr>Why do you think men use prostitutes?</vt:lpstr>
      <vt:lpstr>Have you had a ‘traditional’ massage where masseur touched you sexually?  </vt:lpstr>
      <vt:lpstr>How did you respond when you were touched?</vt:lpstr>
      <vt:lpstr>Traditional to Erotic Massage</vt:lpstr>
      <vt:lpstr>Do you feel that erotic massage is the same as prostitution?</vt:lpstr>
      <vt:lpstr>Have you ever had sexual intercourse with a prostitute?</vt:lpstr>
      <vt:lpstr>Slide 14</vt:lpstr>
      <vt:lpstr>Are you fearful that if honest about any aspect of your sexual behavior that you may face discipline?</vt:lpstr>
      <vt:lpstr>How likely would you go to church/mission/NGO leader to discuss sexual issues? </vt:lpstr>
      <vt:lpstr>Would you like to receive/be part of any counseling/therapy/support group for your sexual behavior? </vt:lpstr>
      <vt:lpstr>Help?</vt:lpstr>
      <vt:lpstr>What Next?</vt:lpstr>
      <vt:lpstr>Lessons from the Prodigal Son</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Clergy Sexual Misconduct</vt:lpstr>
      <vt:lpstr>Clergy Sexual Misconduct (cont’)</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Integrity of Expat Christian Men in Cambodia    Mark Ainsworth, Glenn Miles PhD,  Kenneth Taylor, LCSW</dc:title>
  <dc:creator>Ruth</dc:creator>
  <cp:lastModifiedBy>Glenn Miles</cp:lastModifiedBy>
  <cp:revision>4</cp:revision>
  <dcterms:created xsi:type="dcterms:W3CDTF">2014-03-03T02:05:06Z</dcterms:created>
  <dcterms:modified xsi:type="dcterms:W3CDTF">2014-03-03T02:05:15Z</dcterms:modified>
</cp:coreProperties>
</file>