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2.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3.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sldIdLst>
    <p:sldId id="346" r:id="rId2"/>
    <p:sldId id="347" r:id="rId3"/>
    <p:sldId id="348" r:id="rId4"/>
    <p:sldId id="349" r:id="rId5"/>
    <p:sldId id="351" r:id="rId6"/>
    <p:sldId id="350" r:id="rId7"/>
    <p:sldId id="354" r:id="rId8"/>
    <p:sldId id="355" r:id="rId9"/>
    <p:sldId id="356" r:id="rId10"/>
    <p:sldId id="357" r:id="rId11"/>
    <p:sldId id="358" r:id="rId12"/>
    <p:sldId id="405" r:id="rId13"/>
    <p:sldId id="369" r:id="rId14"/>
    <p:sldId id="372" r:id="rId15"/>
    <p:sldId id="373" r:id="rId16"/>
    <p:sldId id="417" r:id="rId17"/>
    <p:sldId id="382" r:id="rId18"/>
    <p:sldId id="380" r:id="rId19"/>
    <p:sldId id="406" r:id="rId20"/>
    <p:sldId id="377" r:id="rId21"/>
    <p:sldId id="387" r:id="rId22"/>
    <p:sldId id="389" r:id="rId23"/>
    <p:sldId id="388" r:id="rId24"/>
    <p:sldId id="393" r:id="rId25"/>
    <p:sldId id="394" r:id="rId26"/>
    <p:sldId id="395" r:id="rId27"/>
    <p:sldId id="362" r:id="rId28"/>
    <p:sldId id="364" r:id="rId29"/>
    <p:sldId id="359" r:id="rId30"/>
    <p:sldId id="398" r:id="rId31"/>
    <p:sldId id="415" r:id="rId3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C6A7"/>
    <a:srgbClr val="E79200"/>
    <a:srgbClr val="43E762"/>
    <a:srgbClr val="E9174F"/>
    <a:srgbClr val="75ED47"/>
    <a:srgbClr val="236A96"/>
    <a:srgbClr val="2581E5"/>
    <a:srgbClr val="43B6D5"/>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799" autoAdjust="0"/>
    <p:restoredTop sz="97852" autoAdjust="0"/>
  </p:normalViewPr>
  <p:slideViewPr>
    <p:cSldViewPr snapToGrid="0" snapToObjects="1">
      <p:cViewPr>
        <p:scale>
          <a:sx n="75" d="100"/>
          <a:sy n="75" d="100"/>
        </p:scale>
        <p:origin x="-1350"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napToObjects="1">
      <p:cViewPr varScale="1">
        <p:scale>
          <a:sx n="68" d="100"/>
          <a:sy n="68" d="100"/>
        </p:scale>
        <p:origin x="-3544"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rachelding:Downloads:Greatest%20Expenses%20-%20aka%20The%20Masterpiece.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Workbook1"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Olivia\Documents\Love146\ExistentialWellbeing.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1"/>
    </mc:Choice>
    <mc:Fallback>
      <c:style val="31"/>
    </mc:Fallback>
  </mc:AlternateContent>
  <c:chart>
    <c:title>
      <c:tx>
        <c:rich>
          <a:bodyPr/>
          <a:lstStyle/>
          <a:p>
            <a:pPr>
              <a:defRPr sz="2400">
                <a:solidFill>
                  <a:schemeClr val="bg1">
                    <a:lumMod val="95000"/>
                  </a:schemeClr>
                </a:solidFill>
              </a:defRPr>
            </a:pPr>
            <a:r>
              <a:rPr lang="en-US" sz="2400">
                <a:solidFill>
                  <a:schemeClr val="bg1">
                    <a:lumMod val="95000"/>
                  </a:schemeClr>
                </a:solidFill>
              </a:rPr>
              <a:t>Greatest Expenses</a:t>
            </a:r>
          </a:p>
        </c:rich>
      </c:tx>
      <c:layout/>
      <c:overlay val="0"/>
    </c:title>
    <c:autoTitleDeleted val="0"/>
    <c:plotArea>
      <c:layout/>
      <c:barChart>
        <c:barDir val="col"/>
        <c:grouping val="clustered"/>
        <c:varyColors val="0"/>
        <c:ser>
          <c:idx val="0"/>
          <c:order val="0"/>
          <c:invertIfNegative val="0"/>
          <c:val>
            <c:numRef>
              <c:f>Sheet1!$I$3:$I$18</c:f>
              <c:numCache>
                <c:formatCode>General</c:formatCode>
                <c:ptCount val="16"/>
                <c:pt idx="0">
                  <c:v>3</c:v>
                </c:pt>
                <c:pt idx="1">
                  <c:v>6</c:v>
                </c:pt>
                <c:pt idx="2">
                  <c:v>38</c:v>
                </c:pt>
                <c:pt idx="3">
                  <c:v>36</c:v>
                </c:pt>
                <c:pt idx="4">
                  <c:v>4</c:v>
                </c:pt>
                <c:pt idx="5">
                  <c:v>13</c:v>
                </c:pt>
                <c:pt idx="6">
                  <c:v>12</c:v>
                </c:pt>
                <c:pt idx="7">
                  <c:v>7</c:v>
                </c:pt>
                <c:pt idx="8">
                  <c:v>10</c:v>
                </c:pt>
                <c:pt idx="9">
                  <c:v>43</c:v>
                </c:pt>
                <c:pt idx="10">
                  <c:v>11</c:v>
                </c:pt>
                <c:pt idx="11">
                  <c:v>3</c:v>
                </c:pt>
                <c:pt idx="12">
                  <c:v>12</c:v>
                </c:pt>
                <c:pt idx="13">
                  <c:v>2</c:v>
                </c:pt>
                <c:pt idx="14">
                  <c:v>1</c:v>
                </c:pt>
                <c:pt idx="15">
                  <c:v>2</c:v>
                </c:pt>
              </c:numCache>
            </c:numRef>
          </c:val>
        </c:ser>
        <c:dLbls>
          <c:showLegendKey val="0"/>
          <c:showVal val="0"/>
          <c:showCatName val="0"/>
          <c:showSerName val="0"/>
          <c:showPercent val="0"/>
          <c:showBubbleSize val="0"/>
        </c:dLbls>
        <c:gapWidth val="0"/>
        <c:axId val="40086912"/>
        <c:axId val="39183872"/>
      </c:barChart>
      <c:catAx>
        <c:axId val="40086912"/>
        <c:scaling>
          <c:orientation val="minMax"/>
        </c:scaling>
        <c:delete val="0"/>
        <c:axPos val="b"/>
        <c:title>
          <c:tx>
            <c:rich>
              <a:bodyPr/>
              <a:lstStyle/>
              <a:p>
                <a:pPr>
                  <a:defRPr sz="1800">
                    <a:solidFill>
                      <a:schemeClr val="tx1"/>
                    </a:solidFill>
                  </a:defRPr>
                </a:pPr>
                <a:r>
                  <a:rPr lang="en-US" sz="1800">
                    <a:solidFill>
                      <a:schemeClr val="tx1"/>
                    </a:solidFill>
                  </a:rPr>
                  <a:t>Type of Expense</a:t>
                </a:r>
              </a:p>
            </c:rich>
          </c:tx>
          <c:layout/>
          <c:overlay val="0"/>
        </c:title>
        <c:majorTickMark val="none"/>
        <c:minorTickMark val="none"/>
        <c:tickLblPos val="nextTo"/>
        <c:crossAx val="39183872"/>
        <c:crosses val="autoZero"/>
        <c:auto val="1"/>
        <c:lblAlgn val="ctr"/>
        <c:lblOffset val="100"/>
        <c:noMultiLvlLbl val="0"/>
      </c:catAx>
      <c:valAx>
        <c:axId val="39183872"/>
        <c:scaling>
          <c:orientation val="minMax"/>
        </c:scaling>
        <c:delete val="0"/>
        <c:axPos val="l"/>
        <c:title>
          <c:tx>
            <c:rich>
              <a:bodyPr/>
              <a:lstStyle/>
              <a:p>
                <a:pPr>
                  <a:defRPr sz="1400"/>
                </a:pPr>
                <a:r>
                  <a:rPr lang="en-US" sz="1400"/>
                  <a:t>Number of Respondents</a:t>
                </a:r>
              </a:p>
            </c:rich>
          </c:tx>
          <c:layout/>
          <c:overlay val="0"/>
        </c:title>
        <c:numFmt formatCode="General" sourceLinked="1"/>
        <c:majorTickMark val="out"/>
        <c:minorTickMark val="none"/>
        <c:tickLblPos val="nextTo"/>
        <c:crossAx val="40086912"/>
        <c:crosses val="autoZero"/>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a:t>Number</a:t>
            </a:r>
            <a:r>
              <a:rPr lang="en-US" baseline="0"/>
              <a:t> of Clients per Month</a:t>
            </a:r>
            <a:endParaRPr lang="en-US"/>
          </a:p>
        </c:rich>
      </c:tx>
      <c:layout/>
      <c:overlay val="0"/>
    </c:title>
    <c:autoTitleDeleted val="0"/>
    <c:plotArea>
      <c:layout/>
      <c:barChart>
        <c:barDir val="col"/>
        <c:grouping val="clustered"/>
        <c:varyColors val="0"/>
        <c:ser>
          <c:idx val="0"/>
          <c:order val="0"/>
          <c:spPr>
            <a:solidFill>
              <a:srgbClr val="4FC0E4"/>
            </a:solidFill>
          </c:spPr>
          <c:invertIfNegative val="0"/>
          <c:cat>
            <c:strRef>
              <c:f>Sheet1!$A$1:$A$5</c:f>
              <c:strCache>
                <c:ptCount val="5"/>
                <c:pt idx="0">
                  <c:v>&lt;49</c:v>
                </c:pt>
                <c:pt idx="1">
                  <c:v>50-99</c:v>
                </c:pt>
                <c:pt idx="2">
                  <c:v>100-149</c:v>
                </c:pt>
                <c:pt idx="3">
                  <c:v>150-199</c:v>
                </c:pt>
                <c:pt idx="4">
                  <c:v>&gt;200</c:v>
                </c:pt>
              </c:strCache>
            </c:strRef>
          </c:cat>
          <c:val>
            <c:numRef>
              <c:f>Sheet1!$B$1:$B$5</c:f>
              <c:numCache>
                <c:formatCode>General</c:formatCode>
                <c:ptCount val="5"/>
                <c:pt idx="0">
                  <c:v>24</c:v>
                </c:pt>
                <c:pt idx="1">
                  <c:v>12</c:v>
                </c:pt>
                <c:pt idx="2">
                  <c:v>16</c:v>
                </c:pt>
                <c:pt idx="3">
                  <c:v>4</c:v>
                </c:pt>
                <c:pt idx="4">
                  <c:v>6</c:v>
                </c:pt>
              </c:numCache>
            </c:numRef>
          </c:val>
        </c:ser>
        <c:dLbls>
          <c:showLegendKey val="0"/>
          <c:showVal val="0"/>
          <c:showCatName val="0"/>
          <c:showSerName val="0"/>
          <c:showPercent val="0"/>
          <c:showBubbleSize val="0"/>
        </c:dLbls>
        <c:gapWidth val="150"/>
        <c:axId val="40173952"/>
        <c:axId val="40175872"/>
      </c:barChart>
      <c:catAx>
        <c:axId val="40173952"/>
        <c:scaling>
          <c:orientation val="minMax"/>
        </c:scaling>
        <c:delete val="0"/>
        <c:axPos val="b"/>
        <c:title>
          <c:tx>
            <c:rich>
              <a:bodyPr/>
              <a:lstStyle/>
              <a:p>
                <a:pPr>
                  <a:defRPr sz="1600" b="0"/>
                </a:pPr>
                <a:r>
                  <a:rPr lang="en-US" sz="1600" b="0"/>
                  <a:t>Number</a:t>
                </a:r>
                <a:r>
                  <a:rPr lang="en-US" sz="1600" b="0" baseline="0"/>
                  <a:t> of Clients per month</a:t>
                </a:r>
                <a:endParaRPr lang="en-US" sz="1600" b="0"/>
              </a:p>
            </c:rich>
          </c:tx>
          <c:layout/>
          <c:overlay val="0"/>
        </c:title>
        <c:majorTickMark val="out"/>
        <c:minorTickMark val="none"/>
        <c:tickLblPos val="nextTo"/>
        <c:crossAx val="40175872"/>
        <c:crosses val="autoZero"/>
        <c:auto val="1"/>
        <c:lblAlgn val="ctr"/>
        <c:lblOffset val="100"/>
        <c:noMultiLvlLbl val="0"/>
      </c:catAx>
      <c:valAx>
        <c:axId val="40175872"/>
        <c:scaling>
          <c:orientation val="minMax"/>
        </c:scaling>
        <c:delete val="0"/>
        <c:axPos val="l"/>
        <c:majorGridlines/>
        <c:title>
          <c:tx>
            <c:rich>
              <a:bodyPr rot="-5400000" vert="horz"/>
              <a:lstStyle/>
              <a:p>
                <a:pPr>
                  <a:defRPr sz="1800" b="0"/>
                </a:pPr>
                <a:r>
                  <a:rPr lang="en-US" sz="1800" b="0"/>
                  <a:t>Percentage</a:t>
                </a:r>
              </a:p>
            </c:rich>
          </c:tx>
          <c:layout/>
          <c:overlay val="0"/>
        </c:title>
        <c:numFmt formatCode="General" sourceLinked="1"/>
        <c:majorTickMark val="out"/>
        <c:minorTickMark val="none"/>
        <c:tickLblPos val="nextTo"/>
        <c:crossAx val="40173952"/>
        <c:crosses val="autoZero"/>
        <c:crossBetween val="between"/>
      </c:valAx>
    </c:plotArea>
    <c:plotVisOnly val="1"/>
    <c:dispBlanksAs val="gap"/>
    <c:showDLblsOverMax val="0"/>
  </c:chart>
  <c:spPr>
    <a:solidFill>
      <a:srgbClr val="FFFFFF"/>
    </a:solidFill>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0"/>
    <c:plotArea>
      <c:layout>
        <c:manualLayout>
          <c:layoutTarget val="inner"/>
          <c:xMode val="edge"/>
          <c:yMode val="edge"/>
          <c:x val="6.6263209241375895E-2"/>
          <c:y val="1.5706806282722498E-2"/>
          <c:w val="0.93373679075862404"/>
          <c:h val="0.86820258069835499"/>
        </c:manualLayout>
      </c:layout>
      <c:barChart>
        <c:barDir val="col"/>
        <c:grouping val="clustered"/>
        <c:varyColors val="0"/>
        <c:ser>
          <c:idx val="0"/>
          <c:order val="0"/>
          <c:invertIfNegative val="0"/>
          <c:dPt>
            <c:idx val="0"/>
            <c:invertIfNegative val="0"/>
            <c:bubble3D val="0"/>
            <c:spPr>
              <a:solidFill>
                <a:srgbClr val="45C6A7"/>
              </a:solidFill>
            </c:spPr>
          </c:dPt>
          <c:dPt>
            <c:idx val="1"/>
            <c:invertIfNegative val="0"/>
            <c:bubble3D val="0"/>
            <c:spPr>
              <a:solidFill>
                <a:srgbClr val="45C6A7"/>
              </a:solidFill>
            </c:spPr>
          </c:dPt>
          <c:cat>
            <c:strRef>
              <c:f>Sheet1!$A$1:$A$9</c:f>
              <c:strCache>
                <c:ptCount val="9"/>
                <c:pt idx="0">
                  <c:v>Satisfied with work</c:v>
                </c:pt>
                <c:pt idx="1">
                  <c:v>Respected/valued</c:v>
                </c:pt>
                <c:pt idx="2">
                  <c:v>Ashamed</c:v>
                </c:pt>
                <c:pt idx="3">
                  <c:v>Guilty</c:v>
                </c:pt>
                <c:pt idx="4">
                  <c:v>Blame self</c:v>
                </c:pt>
                <c:pt idx="5">
                  <c:v>Blame others</c:v>
                </c:pt>
                <c:pt idx="6">
                  <c:v>Low self esteem</c:v>
                </c:pt>
                <c:pt idx="7">
                  <c:v>Should be punished</c:v>
                </c:pt>
                <c:pt idx="8">
                  <c:v>Suicidal</c:v>
                </c:pt>
              </c:strCache>
            </c:strRef>
          </c:cat>
          <c:val>
            <c:numRef>
              <c:f>Sheet1!$B$1:$B$9</c:f>
              <c:numCache>
                <c:formatCode>0%</c:formatCode>
                <c:ptCount val="9"/>
                <c:pt idx="0">
                  <c:v>0.56000000000000005</c:v>
                </c:pt>
                <c:pt idx="1">
                  <c:v>0.72</c:v>
                </c:pt>
                <c:pt idx="2">
                  <c:v>0.79</c:v>
                </c:pt>
                <c:pt idx="3">
                  <c:v>0.57999999999999996</c:v>
                </c:pt>
                <c:pt idx="4">
                  <c:v>0.69</c:v>
                </c:pt>
                <c:pt idx="5">
                  <c:v>0.09</c:v>
                </c:pt>
                <c:pt idx="6">
                  <c:v>0.54</c:v>
                </c:pt>
                <c:pt idx="7">
                  <c:v>0.41</c:v>
                </c:pt>
                <c:pt idx="8">
                  <c:v>0.16</c:v>
                </c:pt>
              </c:numCache>
            </c:numRef>
          </c:val>
        </c:ser>
        <c:dLbls>
          <c:showLegendKey val="0"/>
          <c:showVal val="0"/>
          <c:showCatName val="0"/>
          <c:showSerName val="0"/>
          <c:showPercent val="0"/>
          <c:showBubbleSize val="0"/>
        </c:dLbls>
        <c:gapWidth val="150"/>
        <c:axId val="40225408"/>
        <c:axId val="40231296"/>
      </c:barChart>
      <c:catAx>
        <c:axId val="40225408"/>
        <c:scaling>
          <c:orientation val="minMax"/>
        </c:scaling>
        <c:delete val="0"/>
        <c:axPos val="b"/>
        <c:majorTickMark val="out"/>
        <c:minorTickMark val="none"/>
        <c:tickLblPos val="nextTo"/>
        <c:crossAx val="40231296"/>
        <c:crosses val="autoZero"/>
        <c:auto val="1"/>
        <c:lblAlgn val="ctr"/>
        <c:lblOffset val="100"/>
        <c:noMultiLvlLbl val="0"/>
      </c:catAx>
      <c:valAx>
        <c:axId val="40231296"/>
        <c:scaling>
          <c:orientation val="minMax"/>
        </c:scaling>
        <c:delete val="0"/>
        <c:axPos val="l"/>
        <c:majorGridlines/>
        <c:numFmt formatCode="0%" sourceLinked="1"/>
        <c:majorTickMark val="out"/>
        <c:minorTickMark val="none"/>
        <c:tickLblPos val="nextTo"/>
        <c:crossAx val="40225408"/>
        <c:crosses val="autoZero"/>
        <c:crossBetween val="between"/>
      </c:valAx>
    </c:plotArea>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E03357A-0AD2-9A4C-8617-6928E47A32F1}" type="datetimeFigureOut">
              <a:rPr lang="en-US" smtClean="0"/>
              <a:pPr/>
              <a:t>10/20/2014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BE32D33-1108-F84E-A739-8A2785C6BB5E}" type="slidenum">
              <a:rPr lang="en-US" smtClean="0"/>
              <a:pPr/>
              <a:t>‹Nr.›</a:t>
            </a:fld>
            <a:endParaRPr lang="en-US"/>
          </a:p>
        </p:txBody>
      </p:sp>
    </p:spTree>
    <p:extLst>
      <p:ext uri="{BB962C8B-B14F-4D97-AF65-F5344CB8AC3E}">
        <p14:creationId xmlns:p14="http://schemas.microsoft.com/office/powerpoint/2010/main" val="68771117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smtClean="0"/>
              <a:t>http://</a:t>
            </a:r>
            <a:r>
              <a:rPr lang="de-DE" dirty="0" err="1" smtClean="0"/>
              <a:t>www.tourismcambodia.org</a:t>
            </a:r>
            <a:r>
              <a:rPr lang="de-DE" dirty="0" smtClean="0"/>
              <a:t>/</a:t>
            </a:r>
            <a:r>
              <a:rPr lang="de-DE" dirty="0" err="1" smtClean="0"/>
              <a:t>images</a:t>
            </a:r>
            <a:r>
              <a:rPr lang="de-DE" dirty="0" smtClean="0"/>
              <a:t>/</a:t>
            </a:r>
            <a:r>
              <a:rPr lang="de-DE" dirty="0" err="1" smtClean="0"/>
              <a:t>multimedia</a:t>
            </a:r>
            <a:r>
              <a:rPr lang="de-DE" dirty="0" smtClean="0"/>
              <a:t>/</a:t>
            </a:r>
            <a:r>
              <a:rPr lang="de-DE" dirty="0" err="1" smtClean="0"/>
              <a:t>phnom_penh_map.jpg</a:t>
            </a:r>
            <a:r>
              <a:rPr lang="de-DE" dirty="0" smtClean="0"/>
              <a:t> </a:t>
            </a:r>
          </a:p>
          <a:p>
            <a:r>
              <a:rPr lang="de-DE" dirty="0" smtClean="0"/>
              <a:t>- </a:t>
            </a:r>
            <a:r>
              <a:rPr lang="de-DE" dirty="0" err="1" smtClean="0"/>
              <a:t>Hilite</a:t>
            </a:r>
            <a:r>
              <a:rPr lang="de-DE" dirty="0" smtClean="0"/>
              <a:t> </a:t>
            </a:r>
            <a:r>
              <a:rPr lang="de-DE" dirty="0" err="1" smtClean="0"/>
              <a:t>the</a:t>
            </a:r>
            <a:r>
              <a:rPr lang="de-DE" dirty="0" smtClean="0"/>
              <a:t> </a:t>
            </a:r>
            <a:r>
              <a:rPr lang="de-DE" dirty="0" err="1" smtClean="0"/>
              <a:t>roads</a:t>
            </a:r>
            <a:r>
              <a:rPr lang="de-DE" dirty="0" smtClean="0"/>
              <a:t> </a:t>
            </a:r>
            <a:r>
              <a:rPr lang="de-DE" dirty="0" err="1" smtClean="0"/>
              <a:t>we</a:t>
            </a:r>
            <a:r>
              <a:rPr lang="de-DE" dirty="0" smtClean="0"/>
              <a:t> </a:t>
            </a:r>
            <a:r>
              <a:rPr lang="de-DE" dirty="0" err="1" smtClean="0"/>
              <a:t>went</a:t>
            </a:r>
            <a:r>
              <a:rPr lang="de-DE" dirty="0" smtClean="0"/>
              <a:t> on...</a:t>
            </a:r>
          </a:p>
          <a:p>
            <a:endParaRPr lang="en-US" dirty="0"/>
          </a:p>
        </p:txBody>
      </p:sp>
      <p:sp>
        <p:nvSpPr>
          <p:cNvPr id="4" name="Slide Number Placeholder 3"/>
          <p:cNvSpPr>
            <a:spLocks noGrp="1"/>
          </p:cNvSpPr>
          <p:nvPr>
            <p:ph type="sldNum" sz="quarter" idx="10"/>
          </p:nvPr>
        </p:nvSpPr>
        <p:spPr/>
        <p:txBody>
          <a:bodyPr/>
          <a:lstStyle/>
          <a:p>
            <a:fld id="{2BE32D33-1108-F84E-A739-8A2785C6BB5E}" type="slidenum">
              <a:rPr lang="en-US" smtClean="0"/>
              <a:pPr/>
              <a:t>4</a:t>
            </a:fld>
            <a:endParaRPr lang="en-US"/>
          </a:p>
        </p:txBody>
      </p:sp>
    </p:spTree>
    <p:extLst>
      <p:ext uri="{BB962C8B-B14F-4D97-AF65-F5344CB8AC3E}">
        <p14:creationId xmlns:p14="http://schemas.microsoft.com/office/powerpoint/2010/main" val="32556553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asked about their</a:t>
            </a:r>
            <a:r>
              <a:rPr lang="en-US" baseline="0" dirty="0" smtClean="0"/>
              <a:t> satisfaction with their work, there was a relatively even spread between those who liked their job as a massage worker and those who did not. </a:t>
            </a:r>
          </a:p>
          <a:p>
            <a:r>
              <a:rPr lang="en-US" baseline="0" dirty="0" smtClean="0"/>
              <a:t>1 in 5 girls would say they didn’t like their job because they had to settle for this job, stating that they didn’t have a choice to be there.</a:t>
            </a:r>
          </a:p>
          <a:p>
            <a:r>
              <a:rPr lang="en-US" baseline="0" dirty="0" smtClean="0"/>
              <a:t>1 in 5 girls also disliked their job primarily due to the discrimination they faced. They said things like “People think we are not good girls.” </a:t>
            </a:r>
          </a:p>
          <a:p>
            <a:r>
              <a:rPr lang="en-US" baseline="0" dirty="0" smtClean="0"/>
              <a:t>For those who DO like their job, they reasoned that it was because of how easy it is, the better pay and that it wasn’t tiring </a:t>
            </a:r>
          </a:p>
          <a:p>
            <a:r>
              <a:rPr lang="en-US" baseline="0" dirty="0" smtClean="0"/>
              <a:t>In the end, more people actually claimed to like their job more than not like it. However, those who did like their job still made comments about their job that exposed contradictory feelings toward their line of work.. E.g. 15% (6/40) said they like it because they have no choice </a:t>
            </a:r>
          </a:p>
          <a:p>
            <a:endParaRPr lang="en-US" dirty="0"/>
          </a:p>
        </p:txBody>
      </p:sp>
      <p:sp>
        <p:nvSpPr>
          <p:cNvPr id="4" name="Slide Number Placeholder 3"/>
          <p:cNvSpPr>
            <a:spLocks noGrp="1"/>
          </p:cNvSpPr>
          <p:nvPr>
            <p:ph type="sldNum" sz="quarter" idx="10"/>
          </p:nvPr>
        </p:nvSpPr>
        <p:spPr/>
        <p:txBody>
          <a:bodyPr/>
          <a:lstStyle/>
          <a:p>
            <a:fld id="{2BE32D33-1108-F84E-A739-8A2785C6BB5E}" type="slidenum">
              <a:rPr lang="en-US" smtClean="0"/>
              <a:pPr/>
              <a:t>24</a:t>
            </a:fld>
            <a:endParaRPr lang="en-US"/>
          </a:p>
        </p:txBody>
      </p:sp>
    </p:spTree>
    <p:extLst>
      <p:ext uri="{BB962C8B-B14F-4D97-AF65-F5344CB8AC3E}">
        <p14:creationId xmlns:p14="http://schemas.microsoft.com/office/powerpoint/2010/main" val="10232914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looking at whether they would recommend this job to a sister or friend, there’s a stark difference in these responses compared to whether they liked their job or not. </a:t>
            </a:r>
          </a:p>
          <a:p>
            <a:r>
              <a:rPr lang="en-US" baseline="0" dirty="0" smtClean="0"/>
              <a:t>Almost 90% of them would not recommend this job, and the top three reasons were: this is not a good job, they didn’t want others to undergo the same experiences as them, and simply not wanting people to know that they even work there. </a:t>
            </a:r>
          </a:p>
          <a:p>
            <a:r>
              <a:rPr lang="en-US" baseline="0" dirty="0" smtClean="0"/>
              <a:t>Here are some of the things the girls said to us in our interviews. </a:t>
            </a:r>
          </a:p>
          <a:p>
            <a:r>
              <a:rPr lang="en-US" baseline="0" dirty="0" smtClean="0"/>
              <a:t>Now while most of them would not recommend this job, about 40% of them were themselves referred to the job by a friend or sibling. </a:t>
            </a:r>
            <a:endParaRPr lang="en-US" dirty="0"/>
          </a:p>
        </p:txBody>
      </p:sp>
      <p:sp>
        <p:nvSpPr>
          <p:cNvPr id="4" name="Slide Number Placeholder 3"/>
          <p:cNvSpPr>
            <a:spLocks noGrp="1"/>
          </p:cNvSpPr>
          <p:nvPr>
            <p:ph type="sldNum" sz="quarter" idx="10"/>
          </p:nvPr>
        </p:nvSpPr>
        <p:spPr/>
        <p:txBody>
          <a:bodyPr/>
          <a:lstStyle/>
          <a:p>
            <a:fld id="{2BE32D33-1108-F84E-A739-8A2785C6BB5E}" type="slidenum">
              <a:rPr lang="en-US" smtClean="0"/>
              <a:pPr/>
              <a:t>25</a:t>
            </a:fld>
            <a:endParaRPr lang="en-US"/>
          </a:p>
        </p:txBody>
      </p:sp>
    </p:spTree>
    <p:extLst>
      <p:ext uri="{BB962C8B-B14F-4D97-AF65-F5344CB8AC3E}">
        <p14:creationId xmlns:p14="http://schemas.microsoft.com/office/powerpoint/2010/main" val="3498399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Moreover, the</a:t>
            </a:r>
            <a:r>
              <a:rPr lang="en-US" baseline="0" dirty="0" smtClean="0"/>
              <a:t> 10% who said they would recommend this job to a sister or friend gave reasons that did not portray their job in a necessarily positive light.</a:t>
            </a:r>
          </a:p>
          <a:p>
            <a:r>
              <a:rPr lang="en-US" baseline="0" dirty="0" smtClean="0"/>
              <a:t>For example, 60% would recommend the job if their friend ‘had no choice’ or was ‘very poor’ </a:t>
            </a:r>
          </a:p>
          <a:p>
            <a:r>
              <a:rPr lang="en-US" baseline="0" dirty="0" smtClean="0"/>
              <a:t>2 respondents said they would recommend the job because it was ‘easy/good’ – interesting side note: one of these respondents said this even despite admitting to sex work and experiencing sexual/physical violence  </a:t>
            </a:r>
            <a:endParaRPr lang="en-US" dirty="0"/>
          </a:p>
        </p:txBody>
      </p:sp>
      <p:sp>
        <p:nvSpPr>
          <p:cNvPr id="4" name="Slide Number Placeholder 3"/>
          <p:cNvSpPr>
            <a:spLocks noGrp="1"/>
          </p:cNvSpPr>
          <p:nvPr>
            <p:ph type="sldNum" sz="quarter" idx="10"/>
          </p:nvPr>
        </p:nvSpPr>
        <p:spPr/>
        <p:txBody>
          <a:bodyPr/>
          <a:lstStyle/>
          <a:p>
            <a:fld id="{2BE32D33-1108-F84E-A739-8A2785C6BB5E}" type="slidenum">
              <a:rPr lang="en-US" smtClean="0"/>
              <a:pPr/>
              <a:t>26</a:t>
            </a:fld>
            <a:endParaRPr lang="en-US"/>
          </a:p>
        </p:txBody>
      </p:sp>
    </p:spTree>
    <p:extLst>
      <p:ext uri="{BB962C8B-B14F-4D97-AF65-F5344CB8AC3E}">
        <p14:creationId xmlns:p14="http://schemas.microsoft.com/office/powerpoint/2010/main" val="15599211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probed</a:t>
            </a:r>
            <a:r>
              <a:rPr lang="en-US" baseline="0" dirty="0" smtClean="0"/>
              <a:t> for these feelings</a:t>
            </a:r>
            <a:endParaRPr lang="en-US" dirty="0" smtClean="0"/>
          </a:p>
          <a:p>
            <a:r>
              <a:rPr lang="en-US" dirty="0" smtClean="0"/>
              <a:t>The</a:t>
            </a:r>
            <a:r>
              <a:rPr lang="en-US" baseline="0" dirty="0" smtClean="0"/>
              <a:t> first two are </a:t>
            </a:r>
            <a:r>
              <a:rPr lang="en-US" baseline="0" dirty="0" err="1" smtClean="0"/>
              <a:t>coloured</a:t>
            </a:r>
            <a:r>
              <a:rPr lang="en-US" baseline="0" dirty="0" smtClean="0"/>
              <a:t> differently because they are positive </a:t>
            </a:r>
            <a:r>
              <a:rPr lang="en-US" baseline="0" dirty="0" err="1" smtClean="0"/>
              <a:t>feeilngs</a:t>
            </a:r>
            <a:endParaRPr lang="en-US" dirty="0" smtClean="0"/>
          </a:p>
          <a:p>
            <a:r>
              <a:rPr lang="en-US" dirty="0" smtClean="0"/>
              <a:t>Blaming others was not a</a:t>
            </a:r>
            <a:r>
              <a:rPr lang="en-US" baseline="0" dirty="0" smtClean="0"/>
              <a:t> significant part of their attitude in life…vs. blaming self </a:t>
            </a:r>
          </a:p>
          <a:p>
            <a:r>
              <a:rPr lang="en-US" baseline="0" dirty="0" smtClean="0"/>
              <a:t>Ashamed most experienced feeling </a:t>
            </a:r>
          </a:p>
          <a:p>
            <a:r>
              <a:rPr lang="en-US" baseline="0" dirty="0" smtClean="0"/>
              <a:t>But also felt respected/valued – would be interesting to see where these feelings originated from/what triggered them </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rgbClr val="236A96"/>
                </a:solidFill>
                <a:latin typeface="Helvetica Neue"/>
                <a:cs typeface="Helvetica Neue"/>
              </a:rPr>
              <a:t>“Working here, no value. I do not know why I chase it, but I need money to support my children.”</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BE32D33-1108-F84E-A739-8A2785C6BB5E}" type="slidenum">
              <a:rPr lang="en-US" smtClean="0"/>
              <a:pPr/>
              <a:t>27</a:t>
            </a:fld>
            <a:endParaRPr lang="en-US"/>
          </a:p>
        </p:txBody>
      </p:sp>
    </p:spTree>
    <p:extLst>
      <p:ext uri="{BB962C8B-B14F-4D97-AF65-F5344CB8AC3E}">
        <p14:creationId xmlns:p14="http://schemas.microsoft.com/office/powerpoint/2010/main" val="34274343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Although</a:t>
            </a:r>
            <a:r>
              <a:rPr lang="en-US" sz="1200" kern="1200" baseline="0" dirty="0" smtClean="0">
                <a:solidFill>
                  <a:schemeClr val="tx1"/>
                </a:solidFill>
                <a:effectLst/>
                <a:latin typeface="+mn-lt"/>
                <a:ea typeface="+mn-ea"/>
                <a:cs typeface="+mn-cs"/>
              </a:rPr>
              <a:t> most of them don’t want to be in this job, only 35% have an actual plan or idea of what they would replace this job with </a:t>
            </a: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Most of them don’t won’t be working here even though many said they liked their job </a:t>
            </a: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Many of these women have been in massage for only a short amount of time (</a:t>
            </a:r>
            <a:r>
              <a:rPr lang="en-US" sz="1200" i="1" kern="1200" dirty="0" smtClean="0">
                <a:solidFill>
                  <a:schemeClr val="tx1"/>
                </a:solidFill>
                <a:effectLst/>
                <a:latin typeface="+mn-lt"/>
                <a:ea typeface="+mn-ea"/>
                <a:cs typeface="+mn-cs"/>
              </a:rPr>
              <a:t>it would be good to actually have the data from the quantitative side of the range of time respondents had been in the industry)</a:t>
            </a:r>
            <a:endParaRPr lang="en-US" sz="1200" kern="1200" dirty="0" smtClean="0">
              <a:solidFill>
                <a:schemeClr val="tx1"/>
              </a:solidFill>
              <a:effectLst/>
              <a:latin typeface="+mn-lt"/>
              <a:ea typeface="+mn-ea"/>
              <a:cs typeface="+mn-cs"/>
            </a:endParaRPr>
          </a:p>
          <a:p>
            <a:endParaRPr lang="en-US"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Overall, this data suggests that working in a massage </a:t>
            </a:r>
            <a:r>
              <a:rPr lang="en-US" sz="1200" kern="1200" dirty="0" err="1" smtClean="0">
                <a:solidFill>
                  <a:schemeClr val="tx1"/>
                </a:solidFill>
                <a:effectLst/>
                <a:latin typeface="+mn-lt"/>
                <a:ea typeface="+mn-ea"/>
                <a:cs typeface="+mn-cs"/>
              </a:rPr>
              <a:t>parlour</a:t>
            </a:r>
            <a:r>
              <a:rPr lang="en-US" sz="1200" kern="1200" dirty="0" smtClean="0">
                <a:solidFill>
                  <a:schemeClr val="tx1"/>
                </a:solidFill>
                <a:effectLst/>
                <a:latin typeface="+mn-lt"/>
                <a:ea typeface="+mn-ea"/>
                <a:cs typeface="+mn-cs"/>
              </a:rPr>
              <a:t> is a step along the way in many women’s lives, not a permanent job, at least in terms of what women want. Whether or not theses plans are </a:t>
            </a:r>
            <a:r>
              <a:rPr lang="en-US" sz="1200" kern="1200" dirty="0" err="1" smtClean="0">
                <a:solidFill>
                  <a:schemeClr val="tx1"/>
                </a:solidFill>
                <a:effectLst/>
                <a:latin typeface="+mn-lt"/>
                <a:ea typeface="+mn-ea"/>
                <a:cs typeface="+mn-cs"/>
              </a:rPr>
              <a:t>realised</a:t>
            </a:r>
            <a:r>
              <a:rPr lang="en-US" sz="1200" kern="1200" dirty="0" smtClean="0">
                <a:solidFill>
                  <a:schemeClr val="tx1"/>
                </a:solidFill>
                <a:effectLst/>
                <a:latin typeface="+mn-lt"/>
                <a:ea typeface="+mn-ea"/>
                <a:cs typeface="+mn-cs"/>
              </a:rPr>
              <a:t> would require further research in the form of a longitudinal study.  </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rgbClr val="236A96"/>
                </a:solidFill>
                <a:latin typeface="Helvetica Neue"/>
                <a:cs typeface="Helvetica Neue"/>
              </a:rPr>
              <a:t>“Since working here, I feel like I don’t have a future.” </a:t>
            </a:r>
            <a:r>
              <a:rPr lang="en-US" sz="1000" dirty="0" smtClean="0">
                <a:solidFill>
                  <a:srgbClr val="236A96"/>
                </a:solidFill>
                <a:latin typeface="Helvetica Neue"/>
                <a:cs typeface="Helvetica Neue"/>
              </a:rPr>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solidFill>
                <a:srgbClr val="236A96"/>
              </a:solidFill>
              <a:latin typeface="Helvetica Neue"/>
              <a:cs typeface="Helvetica Neue"/>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2BE32D33-1108-F84E-A739-8A2785C6BB5E}" type="slidenum">
              <a:rPr lang="en-US" smtClean="0"/>
              <a:pPr/>
              <a:t>28</a:t>
            </a:fld>
            <a:endParaRPr lang="en-US"/>
          </a:p>
        </p:txBody>
      </p:sp>
    </p:spTree>
    <p:extLst>
      <p:ext uri="{BB962C8B-B14F-4D97-AF65-F5344CB8AC3E}">
        <p14:creationId xmlns:p14="http://schemas.microsoft.com/office/powerpoint/2010/main" val="32286587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a:buChar char="•"/>
            </a:pPr>
            <a:r>
              <a:rPr lang="en-US" sz="1400" dirty="0" smtClean="0">
                <a:latin typeface="Helvetica Neue"/>
                <a:cs typeface="Helvetica Neue"/>
              </a:rPr>
              <a:t>health problems</a:t>
            </a:r>
          </a:p>
          <a:p>
            <a:pPr marL="342900" indent="-342900">
              <a:buFont typeface="Arial"/>
              <a:buChar char="•"/>
            </a:pPr>
            <a:r>
              <a:rPr lang="en-US" sz="1400" dirty="0" smtClean="0">
                <a:latin typeface="Helvetica Neue"/>
                <a:cs typeface="Helvetica Neue"/>
              </a:rPr>
              <a:t>skills training </a:t>
            </a:r>
            <a:r>
              <a:rPr lang="en-US" dirty="0" smtClean="0">
                <a:latin typeface="Helvetica Neue"/>
                <a:cs typeface="Helvetica Neue"/>
              </a:rPr>
              <a:t>(tailoring, hairdressing, language)</a:t>
            </a:r>
          </a:p>
          <a:p>
            <a:pPr marL="342900" indent="-342900">
              <a:buFont typeface="Arial"/>
              <a:buChar char="•"/>
            </a:pPr>
            <a:r>
              <a:rPr lang="en-US" sz="1400" dirty="0" smtClean="0">
                <a:latin typeface="Helvetica Neue"/>
                <a:cs typeface="Helvetica Neue"/>
              </a:rPr>
              <a:t>alternative employment </a:t>
            </a:r>
            <a:r>
              <a:rPr lang="en-US" dirty="0" smtClean="0">
                <a:latin typeface="Helvetica Neue"/>
                <a:cs typeface="Helvetica Neue"/>
              </a:rPr>
              <a:t>(8 women asked for) </a:t>
            </a:r>
          </a:p>
          <a:p>
            <a:pPr marL="342900" indent="-342900">
              <a:buFont typeface="Arial"/>
              <a:buChar char="•"/>
            </a:pPr>
            <a:r>
              <a:rPr lang="en-US" sz="1400" dirty="0" smtClean="0">
                <a:latin typeface="Helvetica Neue"/>
                <a:cs typeface="Helvetica Neue"/>
              </a:rPr>
              <a:t>family situation </a:t>
            </a:r>
            <a:r>
              <a:rPr lang="en-US" dirty="0" smtClean="0">
                <a:latin typeface="Helvetica Neue"/>
                <a:cs typeface="Helvetica Neue"/>
              </a:rPr>
              <a:t>(child education, poverty, sickness, </a:t>
            </a:r>
            <a:r>
              <a:rPr lang="en-US" dirty="0" err="1" smtClean="0">
                <a:latin typeface="Helvetica Neue"/>
                <a:cs typeface="Helvetica Neue"/>
              </a:rPr>
              <a:t>etc</a:t>
            </a:r>
            <a:r>
              <a:rPr lang="en-US" dirty="0" smtClean="0">
                <a:latin typeface="Helvetica Neue"/>
                <a:cs typeface="Helvetica Neue"/>
              </a:rPr>
              <a:t>)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2BE32D33-1108-F84E-A739-8A2785C6BB5E}" type="slidenum">
              <a:rPr lang="en-US" smtClean="0"/>
              <a:pPr/>
              <a:t>30</a:t>
            </a:fld>
            <a:endParaRPr lang="en-US"/>
          </a:p>
        </p:txBody>
      </p:sp>
    </p:spTree>
    <p:extLst>
      <p:ext uri="{BB962C8B-B14F-4D97-AF65-F5344CB8AC3E}">
        <p14:creationId xmlns:p14="http://schemas.microsoft.com/office/powerpoint/2010/main" val="35938738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Note: 1 Vietnamese migrant worker</a:t>
            </a:r>
          </a:p>
          <a:p>
            <a:r>
              <a:rPr lang="en-US" dirty="0" smtClean="0"/>
              <a:t>The 1 Vietnamese</a:t>
            </a:r>
            <a:r>
              <a:rPr lang="en-US" baseline="0" dirty="0" smtClean="0"/>
              <a:t> presents a bias in our sample because of greater language barrier, greater reluctance to participate in interviews, etc.) </a:t>
            </a:r>
          </a:p>
          <a:p>
            <a:r>
              <a:rPr lang="en-US" baseline="0" dirty="0" smtClean="0"/>
              <a:t>Combined place of birth and why move to PP to clarify the strong rural-urban migration that is still valid today (is it increasing?)</a:t>
            </a:r>
          </a:p>
          <a:p>
            <a:r>
              <a:rPr lang="en-US" baseline="0" dirty="0" smtClean="0"/>
              <a:t>Talk about why they moved to the city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2BE32D33-1108-F84E-A739-8A2785C6BB5E}" type="slidenum">
              <a:rPr lang="en-US" smtClean="0"/>
              <a:pPr/>
              <a:t>6</a:t>
            </a:fld>
            <a:endParaRPr lang="en-US"/>
          </a:p>
        </p:txBody>
      </p:sp>
    </p:spTree>
    <p:extLst>
      <p:ext uri="{BB962C8B-B14F-4D97-AF65-F5344CB8AC3E}">
        <p14:creationId xmlns:p14="http://schemas.microsoft.com/office/powerpoint/2010/main" val="7855934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latin typeface="Helvetica Neue Light"/>
                <a:cs typeface="Helvetica Neue Light"/>
              </a:rPr>
              <a:t>17% No choice does this include lack of education? – link to next slide</a:t>
            </a:r>
          </a:p>
          <a:p>
            <a:endParaRPr lang="en-US" dirty="0"/>
          </a:p>
        </p:txBody>
      </p:sp>
      <p:sp>
        <p:nvSpPr>
          <p:cNvPr id="4" name="Slide Number Placeholder 3"/>
          <p:cNvSpPr>
            <a:spLocks noGrp="1"/>
          </p:cNvSpPr>
          <p:nvPr>
            <p:ph type="sldNum" sz="quarter" idx="10"/>
          </p:nvPr>
        </p:nvSpPr>
        <p:spPr/>
        <p:txBody>
          <a:bodyPr/>
          <a:lstStyle/>
          <a:p>
            <a:fld id="{2BE32D33-1108-F84E-A739-8A2785C6BB5E}" type="slidenum">
              <a:rPr lang="en-US" smtClean="0"/>
              <a:pPr/>
              <a:t>7</a:t>
            </a:fld>
            <a:endParaRPr lang="en-US"/>
          </a:p>
        </p:txBody>
      </p:sp>
    </p:spTree>
    <p:extLst>
      <p:ext uri="{BB962C8B-B14F-4D97-AF65-F5344CB8AC3E}">
        <p14:creationId xmlns:p14="http://schemas.microsoft.com/office/powerpoint/2010/main" val="11555847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Less clear-cut trafficking, as lots</a:t>
            </a:r>
            <a:r>
              <a:rPr lang="en-US" baseline="0" dirty="0" smtClean="0"/>
              <a:t> of people came here through a friend, or found job by themselves</a:t>
            </a:r>
            <a:endParaRPr lang="en-US" dirty="0"/>
          </a:p>
        </p:txBody>
      </p:sp>
      <p:sp>
        <p:nvSpPr>
          <p:cNvPr id="4" name="Slide Number Placeholder 3"/>
          <p:cNvSpPr>
            <a:spLocks noGrp="1"/>
          </p:cNvSpPr>
          <p:nvPr>
            <p:ph type="sldNum" sz="quarter" idx="10"/>
          </p:nvPr>
        </p:nvSpPr>
        <p:spPr/>
        <p:txBody>
          <a:bodyPr/>
          <a:lstStyle/>
          <a:p>
            <a:fld id="{2BE32D33-1108-F84E-A739-8A2785C6BB5E}" type="slidenum">
              <a:rPr lang="en-US" smtClean="0"/>
              <a:pPr/>
              <a:t>10</a:t>
            </a:fld>
            <a:endParaRPr lang="en-US"/>
          </a:p>
        </p:txBody>
      </p:sp>
    </p:spTree>
    <p:extLst>
      <p:ext uri="{BB962C8B-B14F-4D97-AF65-F5344CB8AC3E}">
        <p14:creationId xmlns:p14="http://schemas.microsoft.com/office/powerpoint/2010/main" val="32481559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3000 riel </a:t>
            </a:r>
            <a:endParaRPr lang="en-US" dirty="0"/>
          </a:p>
        </p:txBody>
      </p:sp>
      <p:sp>
        <p:nvSpPr>
          <p:cNvPr id="4" name="Slide Number Placeholder 3"/>
          <p:cNvSpPr>
            <a:spLocks noGrp="1"/>
          </p:cNvSpPr>
          <p:nvPr>
            <p:ph type="sldNum" sz="quarter" idx="10"/>
          </p:nvPr>
        </p:nvSpPr>
        <p:spPr/>
        <p:txBody>
          <a:bodyPr/>
          <a:lstStyle/>
          <a:p>
            <a:fld id="{2BE32D33-1108-F84E-A739-8A2785C6BB5E}" type="slidenum">
              <a:rPr lang="en-US" smtClean="0"/>
              <a:pPr/>
              <a:t>11</a:t>
            </a:fld>
            <a:endParaRPr lang="en-US"/>
          </a:p>
        </p:txBody>
      </p:sp>
    </p:spTree>
    <p:extLst>
      <p:ext uri="{BB962C8B-B14F-4D97-AF65-F5344CB8AC3E}">
        <p14:creationId xmlns:p14="http://schemas.microsoft.com/office/powerpoint/2010/main" val="26808926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*GRAPH</a:t>
            </a:r>
            <a:r>
              <a:rPr lang="en-US" baseline="0" dirty="0" smtClean="0"/>
              <a:t> DOES NOT APPEAR ON ZOE’S MAC</a:t>
            </a:r>
            <a:endParaRPr lang="en-US" dirty="0"/>
          </a:p>
        </p:txBody>
      </p:sp>
      <p:sp>
        <p:nvSpPr>
          <p:cNvPr id="4" name="Slide Number Placeholder 3"/>
          <p:cNvSpPr>
            <a:spLocks noGrp="1"/>
          </p:cNvSpPr>
          <p:nvPr>
            <p:ph type="sldNum" sz="quarter" idx="10"/>
          </p:nvPr>
        </p:nvSpPr>
        <p:spPr/>
        <p:txBody>
          <a:bodyPr/>
          <a:lstStyle/>
          <a:p>
            <a:fld id="{2BE32D33-1108-F84E-A739-8A2785C6BB5E}" type="slidenum">
              <a:rPr lang="en-US" smtClean="0"/>
              <a:pPr/>
              <a:t>12</a:t>
            </a:fld>
            <a:endParaRPr lang="en-US"/>
          </a:p>
        </p:txBody>
      </p:sp>
    </p:spTree>
    <p:extLst>
      <p:ext uri="{BB962C8B-B14F-4D97-AF65-F5344CB8AC3E}">
        <p14:creationId xmlns:p14="http://schemas.microsoft.com/office/powerpoint/2010/main" val="19757334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E32D33-1108-F84E-A739-8A2785C6BB5E}" type="slidenum">
              <a:rPr lang="en-US" smtClean="0"/>
              <a:pPr/>
              <a:t>13</a:t>
            </a:fld>
            <a:endParaRPr lang="en-US"/>
          </a:p>
        </p:txBody>
      </p:sp>
    </p:spTree>
    <p:extLst>
      <p:ext uri="{BB962C8B-B14F-4D97-AF65-F5344CB8AC3E}">
        <p14:creationId xmlns:p14="http://schemas.microsoft.com/office/powerpoint/2010/main" val="5206424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%s</a:t>
            </a:r>
          </a:p>
          <a:p>
            <a:endParaRPr lang="en-US" dirty="0"/>
          </a:p>
        </p:txBody>
      </p:sp>
      <p:sp>
        <p:nvSpPr>
          <p:cNvPr id="4" name="Slide Number Placeholder 3"/>
          <p:cNvSpPr>
            <a:spLocks noGrp="1"/>
          </p:cNvSpPr>
          <p:nvPr>
            <p:ph type="sldNum" sz="quarter" idx="10"/>
          </p:nvPr>
        </p:nvSpPr>
        <p:spPr/>
        <p:txBody>
          <a:bodyPr/>
          <a:lstStyle/>
          <a:p>
            <a:fld id="{2BE32D33-1108-F84E-A739-8A2785C6BB5E}" type="slidenum">
              <a:rPr lang="en-US" smtClean="0"/>
              <a:pPr/>
              <a:t>16</a:t>
            </a:fld>
            <a:endParaRPr lang="en-US"/>
          </a:p>
        </p:txBody>
      </p:sp>
    </p:spTree>
    <p:extLst>
      <p:ext uri="{BB962C8B-B14F-4D97-AF65-F5344CB8AC3E}">
        <p14:creationId xmlns:p14="http://schemas.microsoft.com/office/powerpoint/2010/main" val="28892210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Add in about not knowing</a:t>
            </a:r>
            <a:r>
              <a:rPr lang="en-US" baseline="0" dirty="0" smtClean="0"/>
              <a:t> about sex work when entering job (14 respondents) </a:t>
            </a:r>
            <a:endParaRPr lang="en-US" dirty="0" smtClean="0"/>
          </a:p>
          <a:p>
            <a:r>
              <a:rPr lang="en-US" dirty="0" smtClean="0"/>
              <a:t>0-49 Clients:</a:t>
            </a:r>
            <a:r>
              <a:rPr lang="en-US" baseline="0" dirty="0" smtClean="0"/>
              <a:t> 24</a:t>
            </a:r>
          </a:p>
          <a:p>
            <a:r>
              <a:rPr lang="en-US" baseline="0" dirty="0" smtClean="0"/>
              <a:t>50-99 clients: 12</a:t>
            </a:r>
          </a:p>
          <a:p>
            <a:r>
              <a:rPr lang="en-US" baseline="0" dirty="0" smtClean="0"/>
              <a:t>100-149: 16</a:t>
            </a:r>
          </a:p>
          <a:p>
            <a:r>
              <a:rPr lang="en-US" baseline="0" dirty="0" smtClean="0"/>
              <a:t>150-199: 4</a:t>
            </a:r>
          </a:p>
          <a:p>
            <a:r>
              <a:rPr lang="en-US" baseline="0" dirty="0" smtClean="0"/>
              <a:t>200 and above: 6</a:t>
            </a:r>
            <a:endParaRPr lang="en-US" dirty="0"/>
          </a:p>
        </p:txBody>
      </p:sp>
      <p:sp>
        <p:nvSpPr>
          <p:cNvPr id="4" name="Slide Number Placeholder 3"/>
          <p:cNvSpPr>
            <a:spLocks noGrp="1"/>
          </p:cNvSpPr>
          <p:nvPr>
            <p:ph type="sldNum" sz="quarter" idx="10"/>
          </p:nvPr>
        </p:nvSpPr>
        <p:spPr/>
        <p:txBody>
          <a:bodyPr/>
          <a:lstStyle/>
          <a:p>
            <a:fld id="{2BE32D33-1108-F84E-A739-8A2785C6BB5E}" type="slidenum">
              <a:rPr lang="en-US" smtClean="0"/>
              <a:pPr/>
              <a:t>22</a:t>
            </a:fld>
            <a:endParaRPr lang="en-US"/>
          </a:p>
        </p:txBody>
      </p:sp>
    </p:spTree>
    <p:extLst>
      <p:ext uri="{BB962C8B-B14F-4D97-AF65-F5344CB8AC3E}">
        <p14:creationId xmlns:p14="http://schemas.microsoft.com/office/powerpoint/2010/main" val="27509285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CA"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en-US"/>
          </a:p>
        </p:txBody>
      </p:sp>
      <p:sp>
        <p:nvSpPr>
          <p:cNvPr id="4" name="Date Placeholder 3"/>
          <p:cNvSpPr>
            <a:spLocks noGrp="1"/>
          </p:cNvSpPr>
          <p:nvPr>
            <p:ph type="dt" sz="half" idx="10"/>
          </p:nvPr>
        </p:nvSpPr>
        <p:spPr/>
        <p:txBody>
          <a:bodyPr/>
          <a:lstStyle/>
          <a:p>
            <a:fld id="{48F93448-DC22-9D48-A391-8A26856352DD}" type="datetimeFigureOut">
              <a:rPr lang="en-US" smtClean="0"/>
              <a:pPr/>
              <a:t>10/20/2014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EC7648-4FB1-0E48-95FB-E0C4D8DCD122}" type="slidenum">
              <a:rPr lang="en-US" smtClean="0"/>
              <a:pPr/>
              <a:t>‹Nr.›</a:t>
            </a:fld>
            <a:endParaRPr lang="en-US"/>
          </a:p>
        </p:txBody>
      </p:sp>
    </p:spTree>
    <p:extLst>
      <p:ext uri="{BB962C8B-B14F-4D97-AF65-F5344CB8AC3E}">
        <p14:creationId xmlns:p14="http://schemas.microsoft.com/office/powerpoint/2010/main" val="36208098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48F93448-DC22-9D48-A391-8A26856352DD}" type="datetimeFigureOut">
              <a:rPr lang="en-US" smtClean="0"/>
              <a:pPr/>
              <a:t>10/20/2014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EC7648-4FB1-0E48-95FB-E0C4D8DCD122}" type="slidenum">
              <a:rPr lang="en-US" smtClean="0"/>
              <a:pPr/>
              <a:t>‹Nr.›</a:t>
            </a:fld>
            <a:endParaRPr lang="en-US"/>
          </a:p>
        </p:txBody>
      </p:sp>
    </p:spTree>
    <p:extLst>
      <p:ext uri="{BB962C8B-B14F-4D97-AF65-F5344CB8AC3E}">
        <p14:creationId xmlns:p14="http://schemas.microsoft.com/office/powerpoint/2010/main" val="38318680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CA"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48F93448-DC22-9D48-A391-8A26856352DD}" type="datetimeFigureOut">
              <a:rPr lang="en-US" smtClean="0"/>
              <a:pPr/>
              <a:t>10/20/2014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EC7648-4FB1-0E48-95FB-E0C4D8DCD122}" type="slidenum">
              <a:rPr lang="en-US" smtClean="0"/>
              <a:pPr/>
              <a:t>‹Nr.›</a:t>
            </a:fld>
            <a:endParaRPr lang="en-US"/>
          </a:p>
        </p:txBody>
      </p:sp>
    </p:spTree>
    <p:extLst>
      <p:ext uri="{BB962C8B-B14F-4D97-AF65-F5344CB8AC3E}">
        <p14:creationId xmlns:p14="http://schemas.microsoft.com/office/powerpoint/2010/main" val="7625383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48F93448-DC22-9D48-A391-8A26856352DD}" type="datetimeFigureOut">
              <a:rPr lang="en-US" smtClean="0"/>
              <a:pPr/>
              <a:t>10/20/2014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EC7648-4FB1-0E48-95FB-E0C4D8DCD122}" type="slidenum">
              <a:rPr lang="en-US" smtClean="0"/>
              <a:pPr/>
              <a:t>‹Nr.›</a:t>
            </a:fld>
            <a:endParaRPr lang="en-US"/>
          </a:p>
        </p:txBody>
      </p:sp>
    </p:spTree>
    <p:extLst>
      <p:ext uri="{BB962C8B-B14F-4D97-AF65-F5344CB8AC3E}">
        <p14:creationId xmlns:p14="http://schemas.microsoft.com/office/powerpoint/2010/main" val="29821658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CA"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p:txBody>
          <a:bodyPr/>
          <a:lstStyle/>
          <a:p>
            <a:fld id="{48F93448-DC22-9D48-A391-8A26856352DD}" type="datetimeFigureOut">
              <a:rPr lang="en-US" smtClean="0"/>
              <a:pPr/>
              <a:t>10/20/2014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EC7648-4FB1-0E48-95FB-E0C4D8DCD122}" type="slidenum">
              <a:rPr lang="en-US" smtClean="0"/>
              <a:pPr/>
              <a:t>‹Nr.›</a:t>
            </a:fld>
            <a:endParaRPr lang="en-US"/>
          </a:p>
        </p:txBody>
      </p:sp>
    </p:spTree>
    <p:extLst>
      <p:ext uri="{BB962C8B-B14F-4D97-AF65-F5344CB8AC3E}">
        <p14:creationId xmlns:p14="http://schemas.microsoft.com/office/powerpoint/2010/main" val="2676317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Date Placeholder 4"/>
          <p:cNvSpPr>
            <a:spLocks noGrp="1"/>
          </p:cNvSpPr>
          <p:nvPr>
            <p:ph type="dt" sz="half" idx="10"/>
          </p:nvPr>
        </p:nvSpPr>
        <p:spPr/>
        <p:txBody>
          <a:bodyPr/>
          <a:lstStyle/>
          <a:p>
            <a:fld id="{48F93448-DC22-9D48-A391-8A26856352DD}" type="datetimeFigureOut">
              <a:rPr lang="en-US" smtClean="0"/>
              <a:pPr/>
              <a:t>10/20/2014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EC7648-4FB1-0E48-95FB-E0C4D8DCD122}" type="slidenum">
              <a:rPr lang="en-US" smtClean="0"/>
              <a:pPr/>
              <a:t>‹Nr.›</a:t>
            </a:fld>
            <a:endParaRPr lang="en-US"/>
          </a:p>
        </p:txBody>
      </p:sp>
    </p:spTree>
    <p:extLst>
      <p:ext uri="{BB962C8B-B14F-4D97-AF65-F5344CB8AC3E}">
        <p14:creationId xmlns:p14="http://schemas.microsoft.com/office/powerpoint/2010/main" val="42076781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7" name="Date Placeholder 6"/>
          <p:cNvSpPr>
            <a:spLocks noGrp="1"/>
          </p:cNvSpPr>
          <p:nvPr>
            <p:ph type="dt" sz="half" idx="10"/>
          </p:nvPr>
        </p:nvSpPr>
        <p:spPr/>
        <p:txBody>
          <a:bodyPr/>
          <a:lstStyle/>
          <a:p>
            <a:fld id="{48F93448-DC22-9D48-A391-8A26856352DD}" type="datetimeFigureOut">
              <a:rPr lang="en-US" smtClean="0"/>
              <a:pPr/>
              <a:t>10/20/2014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BEC7648-4FB1-0E48-95FB-E0C4D8DCD122}" type="slidenum">
              <a:rPr lang="en-US" smtClean="0"/>
              <a:pPr/>
              <a:t>‹Nr.›</a:t>
            </a:fld>
            <a:endParaRPr lang="en-US"/>
          </a:p>
        </p:txBody>
      </p:sp>
    </p:spTree>
    <p:extLst>
      <p:ext uri="{BB962C8B-B14F-4D97-AF65-F5344CB8AC3E}">
        <p14:creationId xmlns:p14="http://schemas.microsoft.com/office/powerpoint/2010/main" val="41017136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Date Placeholder 2"/>
          <p:cNvSpPr>
            <a:spLocks noGrp="1"/>
          </p:cNvSpPr>
          <p:nvPr>
            <p:ph type="dt" sz="half" idx="10"/>
          </p:nvPr>
        </p:nvSpPr>
        <p:spPr/>
        <p:txBody>
          <a:bodyPr/>
          <a:lstStyle/>
          <a:p>
            <a:fld id="{48F93448-DC22-9D48-A391-8A26856352DD}" type="datetimeFigureOut">
              <a:rPr lang="en-US" smtClean="0"/>
              <a:pPr/>
              <a:t>10/20/2014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EC7648-4FB1-0E48-95FB-E0C4D8DCD122}" type="slidenum">
              <a:rPr lang="en-US" smtClean="0"/>
              <a:pPr/>
              <a:t>‹Nr.›</a:t>
            </a:fld>
            <a:endParaRPr lang="en-US"/>
          </a:p>
        </p:txBody>
      </p:sp>
    </p:spTree>
    <p:extLst>
      <p:ext uri="{BB962C8B-B14F-4D97-AF65-F5344CB8AC3E}">
        <p14:creationId xmlns:p14="http://schemas.microsoft.com/office/powerpoint/2010/main" val="30070676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F93448-DC22-9D48-A391-8A26856352DD}" type="datetimeFigureOut">
              <a:rPr lang="en-US" smtClean="0"/>
              <a:pPr/>
              <a:t>10/20/2014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EC7648-4FB1-0E48-95FB-E0C4D8DCD122}" type="slidenum">
              <a:rPr lang="en-US" smtClean="0"/>
              <a:pPr/>
              <a:t>‹Nr.›</a:t>
            </a:fld>
            <a:endParaRPr lang="en-US"/>
          </a:p>
        </p:txBody>
      </p:sp>
    </p:spTree>
    <p:extLst>
      <p:ext uri="{BB962C8B-B14F-4D97-AF65-F5344CB8AC3E}">
        <p14:creationId xmlns:p14="http://schemas.microsoft.com/office/powerpoint/2010/main" val="10022496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CA"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48F93448-DC22-9D48-A391-8A26856352DD}" type="datetimeFigureOut">
              <a:rPr lang="en-US" smtClean="0"/>
              <a:pPr/>
              <a:t>10/20/2014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EC7648-4FB1-0E48-95FB-E0C4D8DCD122}" type="slidenum">
              <a:rPr lang="en-US" smtClean="0"/>
              <a:pPr/>
              <a:t>‹Nr.›</a:t>
            </a:fld>
            <a:endParaRPr lang="en-US"/>
          </a:p>
        </p:txBody>
      </p:sp>
    </p:spTree>
    <p:extLst>
      <p:ext uri="{BB962C8B-B14F-4D97-AF65-F5344CB8AC3E}">
        <p14:creationId xmlns:p14="http://schemas.microsoft.com/office/powerpoint/2010/main" val="14535684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CA"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48F93448-DC22-9D48-A391-8A26856352DD}" type="datetimeFigureOut">
              <a:rPr lang="en-US" smtClean="0"/>
              <a:pPr/>
              <a:t>10/20/2014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EC7648-4FB1-0E48-95FB-E0C4D8DCD122}" type="slidenum">
              <a:rPr lang="en-US" smtClean="0"/>
              <a:pPr/>
              <a:t>‹Nr.›</a:t>
            </a:fld>
            <a:endParaRPr lang="en-US"/>
          </a:p>
        </p:txBody>
      </p:sp>
    </p:spTree>
    <p:extLst>
      <p:ext uri="{BB962C8B-B14F-4D97-AF65-F5344CB8AC3E}">
        <p14:creationId xmlns:p14="http://schemas.microsoft.com/office/powerpoint/2010/main" val="33388052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CA"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F93448-DC22-9D48-A391-8A26856352DD}" type="datetimeFigureOut">
              <a:rPr lang="en-US" smtClean="0"/>
              <a:pPr/>
              <a:t>10/20/2014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EC7648-4FB1-0E48-95FB-E0C4D8DCD122}" type="slidenum">
              <a:rPr lang="en-US" smtClean="0"/>
              <a:pPr/>
              <a:t>‹Nr.›</a:t>
            </a:fld>
            <a:endParaRPr lang="en-US"/>
          </a:p>
        </p:txBody>
      </p:sp>
    </p:spTree>
    <p:extLst>
      <p:ext uri="{BB962C8B-B14F-4D97-AF65-F5344CB8AC3E}">
        <p14:creationId xmlns:p14="http://schemas.microsoft.com/office/powerpoint/2010/main" val="3250386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1.emf"/></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4.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6.emf"/></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2.png"/><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58000"/>
          </a:xfrm>
          <a:prstGeom prst="rect">
            <a:avLst/>
          </a:prstGeom>
        </p:spPr>
      </p:pic>
      <p:pic>
        <p:nvPicPr>
          <p:cNvPr id="5" name="Picture 4"/>
          <p:cNvPicPr>
            <a:picLocks noChangeAspect="1"/>
          </p:cNvPicPr>
          <p:nvPr/>
        </p:nvPicPr>
        <p:blipFill>
          <a:blip r:embed="rId3"/>
          <a:stretch>
            <a:fillRect/>
          </a:stretch>
        </p:blipFill>
        <p:spPr>
          <a:xfrm>
            <a:off x="7721601" y="6201832"/>
            <a:ext cx="1240367" cy="509290"/>
          </a:xfrm>
          <a:prstGeom prst="rect">
            <a:avLst/>
          </a:prstGeom>
        </p:spPr>
      </p:pic>
      <p:pic>
        <p:nvPicPr>
          <p:cNvPr id="7" name="Picture 6"/>
          <p:cNvPicPr>
            <a:picLocks noChangeAspect="1"/>
          </p:cNvPicPr>
          <p:nvPr/>
        </p:nvPicPr>
        <p:blipFill>
          <a:blip r:embed="rId4"/>
          <a:stretch>
            <a:fillRect/>
          </a:stretch>
        </p:blipFill>
        <p:spPr>
          <a:xfrm>
            <a:off x="7581899" y="5598045"/>
            <a:ext cx="1481667" cy="586853"/>
          </a:xfrm>
          <a:prstGeom prst="rect">
            <a:avLst/>
          </a:prstGeom>
        </p:spPr>
      </p:pic>
      <p:sp>
        <p:nvSpPr>
          <p:cNvPr id="2" name="Rechteck 1"/>
          <p:cNvSpPr/>
          <p:nvPr/>
        </p:nvSpPr>
        <p:spPr>
          <a:xfrm>
            <a:off x="0" y="5598045"/>
            <a:ext cx="9144000" cy="1259955"/>
          </a:xfrm>
          <a:prstGeom prst="rect">
            <a:avLst/>
          </a:prstGeom>
          <a:solidFill>
            <a:schemeClr val="bg1">
              <a:alpha val="8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Grafik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52166" y="5679192"/>
            <a:ext cx="2311400" cy="777285"/>
          </a:xfrm>
          <a:prstGeom prst="rect">
            <a:avLst/>
          </a:prstGeom>
        </p:spPr>
      </p:pic>
    </p:spTree>
    <p:extLst>
      <p:ext uri="{BB962C8B-B14F-4D97-AF65-F5344CB8AC3E}">
        <p14:creationId xmlns:p14="http://schemas.microsoft.com/office/powerpoint/2010/main" val="32911640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pic>
        <p:nvPicPr>
          <p:cNvPr id="1026"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548" b="100000" l="318" r="85374"/>
                    </a14:imgEffect>
                  </a14:imgLayer>
                </a14:imgProps>
              </a:ext>
            </a:extLst>
          </a:blip>
          <a:srcRect/>
          <a:stretch>
            <a:fillRect/>
          </a:stretch>
        </p:blipFill>
        <p:spPr bwMode="auto">
          <a:xfrm>
            <a:off x="1556807" y="1117600"/>
            <a:ext cx="5644093" cy="4522453"/>
          </a:xfrm>
          <a:prstGeom prst="rect">
            <a:avLst/>
          </a:prstGeom>
          <a:noFill/>
          <a:ln w="9525">
            <a:noFill/>
            <a:miter lim="800000"/>
            <a:headEnd/>
            <a:tailEnd/>
          </a:ln>
          <a:effectLst/>
        </p:spPr>
      </p:pic>
      <p:pic>
        <p:nvPicPr>
          <p:cNvPr id="4" name="Picture 2"/>
          <p:cNvPicPr>
            <a:picLocks noChangeAspect="1" noChangeArrowheads="1"/>
          </p:cNvPicPr>
          <p:nvPr/>
        </p:nvPicPr>
        <p:blipFill rotWithShape="1">
          <a:blip r:embed="rId6"/>
          <a:srcRect l="74349" t="7020" r="2025" b="75569"/>
          <a:stretch/>
        </p:blipFill>
        <p:spPr bwMode="auto">
          <a:xfrm>
            <a:off x="5727699" y="1320800"/>
            <a:ext cx="2301361" cy="1358899"/>
          </a:xfrm>
          <a:prstGeom prst="rect">
            <a:avLst/>
          </a:prstGeom>
          <a:noFill/>
          <a:ln w="9525">
            <a:noFill/>
            <a:miter lim="800000"/>
            <a:headEnd/>
            <a:tailEnd/>
          </a:ln>
          <a:effectLst/>
        </p:spPr>
      </p:pic>
    </p:spTree>
    <p:extLst>
      <p:ext uri="{BB962C8B-B14F-4D97-AF65-F5344CB8AC3E}">
        <p14:creationId xmlns:p14="http://schemas.microsoft.com/office/powerpoint/2010/main" val="22594659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5" name="Rectangle 4"/>
          <p:cNvSpPr/>
          <p:nvPr/>
        </p:nvSpPr>
        <p:spPr>
          <a:xfrm>
            <a:off x="529166" y="1554596"/>
            <a:ext cx="8009467" cy="2554545"/>
          </a:xfrm>
          <a:prstGeom prst="rect">
            <a:avLst/>
          </a:prstGeom>
        </p:spPr>
        <p:txBody>
          <a:bodyPr wrap="square">
            <a:spAutoFit/>
          </a:bodyPr>
          <a:lstStyle/>
          <a:p>
            <a:pPr marL="457200" indent="-457200">
              <a:buFont typeface="Arial"/>
              <a:buChar char="•"/>
            </a:pPr>
            <a:r>
              <a:rPr lang="en-US" sz="3200" dirty="0">
                <a:solidFill>
                  <a:schemeClr val="bg1"/>
                </a:solidFill>
                <a:latin typeface="Helvetica Neue Light"/>
                <a:cs typeface="Helvetica Neue Light"/>
              </a:rPr>
              <a:t>82% </a:t>
            </a:r>
            <a:r>
              <a:rPr lang="en-US" sz="3200" dirty="0" smtClean="0">
                <a:solidFill>
                  <a:schemeClr val="bg1"/>
                </a:solidFill>
                <a:latin typeface="Helvetica Neue Light"/>
                <a:cs typeface="Helvetica Neue Light"/>
              </a:rPr>
              <a:t>do </a:t>
            </a:r>
            <a:r>
              <a:rPr lang="en-US" sz="3200" dirty="0">
                <a:solidFill>
                  <a:schemeClr val="bg1"/>
                </a:solidFill>
                <a:latin typeface="Helvetica Neue Light"/>
                <a:cs typeface="Helvetica Neue Light"/>
              </a:rPr>
              <a:t>not receive all the money they earn</a:t>
            </a:r>
          </a:p>
          <a:p>
            <a:pPr marL="457200" indent="-457200">
              <a:buFont typeface="Arial"/>
              <a:buChar char="•"/>
            </a:pPr>
            <a:r>
              <a:rPr lang="en-US" sz="3200" dirty="0">
                <a:solidFill>
                  <a:schemeClr val="bg1"/>
                </a:solidFill>
                <a:latin typeface="Helvetica Neue Light"/>
                <a:cs typeface="Helvetica Neue Light"/>
              </a:rPr>
              <a:t>Receiving 30% of money earned appeared as the standard wage for the majority</a:t>
            </a:r>
          </a:p>
        </p:txBody>
      </p:sp>
    </p:spTree>
    <p:extLst>
      <p:ext uri="{BB962C8B-B14F-4D97-AF65-F5344CB8AC3E}">
        <p14:creationId xmlns:p14="http://schemas.microsoft.com/office/powerpoint/2010/main" val="2950499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graphicFrame>
        <p:nvGraphicFramePr>
          <p:cNvPr id="5" name="Chart 4"/>
          <p:cNvGraphicFramePr>
            <a:graphicFrameLocks/>
          </p:cNvGraphicFramePr>
          <p:nvPr>
            <p:extLst>
              <p:ext uri="{D42A27DB-BD31-4B8C-83A1-F6EECF244321}">
                <p14:modId xmlns:p14="http://schemas.microsoft.com/office/powerpoint/2010/main" val="3190834390"/>
              </p:ext>
            </p:extLst>
          </p:nvPr>
        </p:nvGraphicFramePr>
        <p:xfrm>
          <a:off x="0" y="1678109"/>
          <a:ext cx="8159222" cy="5231871"/>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p:cNvSpPr txBox="1"/>
          <p:nvPr/>
        </p:nvSpPr>
        <p:spPr>
          <a:xfrm>
            <a:off x="6279622" y="962484"/>
            <a:ext cx="2675466" cy="2062103"/>
          </a:xfrm>
          <a:prstGeom prst="rect">
            <a:avLst/>
          </a:prstGeom>
          <a:solidFill>
            <a:schemeClr val="bg1"/>
          </a:solidFill>
        </p:spPr>
        <p:txBody>
          <a:bodyPr wrap="square" rtlCol="0">
            <a:spAutoFit/>
          </a:bodyPr>
          <a:lstStyle/>
          <a:p>
            <a:pPr algn="ctr"/>
            <a:r>
              <a:rPr lang="en-US" sz="1600" b="1" u="sng" dirty="0" smtClean="0">
                <a:solidFill>
                  <a:schemeClr val="accent5">
                    <a:lumMod val="75000"/>
                  </a:schemeClr>
                </a:solidFill>
              </a:rPr>
              <a:t>Types of Expense</a:t>
            </a:r>
          </a:p>
          <a:p>
            <a:r>
              <a:rPr lang="en-US" sz="1600" dirty="0" smtClean="0">
                <a:solidFill>
                  <a:schemeClr val="accent5">
                    <a:lumMod val="75000"/>
                  </a:schemeClr>
                </a:solidFill>
              </a:rPr>
              <a:t>1 “Go for a Walk”/Leisure</a:t>
            </a:r>
          </a:p>
          <a:p>
            <a:r>
              <a:rPr lang="en-US" sz="1600" dirty="0" smtClean="0">
                <a:solidFill>
                  <a:schemeClr val="accent5">
                    <a:lumMod val="75000"/>
                  </a:schemeClr>
                </a:solidFill>
              </a:rPr>
              <a:t>2 Pay Back Debt </a:t>
            </a:r>
          </a:p>
          <a:p>
            <a:r>
              <a:rPr lang="en-US" sz="1600" dirty="0" smtClean="0">
                <a:solidFill>
                  <a:schemeClr val="accent5">
                    <a:lumMod val="75000"/>
                  </a:schemeClr>
                </a:solidFill>
              </a:rPr>
              <a:t>3 *</a:t>
            </a:r>
            <a:r>
              <a:rPr lang="en-US" sz="1600" b="1" dirty="0" smtClean="0">
                <a:solidFill>
                  <a:schemeClr val="accent5">
                    <a:lumMod val="75000"/>
                  </a:schemeClr>
                </a:solidFill>
              </a:rPr>
              <a:t>Food</a:t>
            </a:r>
          </a:p>
          <a:p>
            <a:r>
              <a:rPr lang="en-US" sz="1600" dirty="0" smtClean="0">
                <a:solidFill>
                  <a:schemeClr val="accent5">
                    <a:lumMod val="75000"/>
                  </a:schemeClr>
                </a:solidFill>
              </a:rPr>
              <a:t>4 *</a:t>
            </a:r>
            <a:r>
              <a:rPr lang="en-US" sz="1600" b="1" dirty="0" smtClean="0">
                <a:solidFill>
                  <a:schemeClr val="accent5">
                    <a:lumMod val="75000"/>
                  </a:schemeClr>
                </a:solidFill>
              </a:rPr>
              <a:t>Clothes</a:t>
            </a:r>
          </a:p>
          <a:p>
            <a:r>
              <a:rPr lang="en-US" sz="1600" dirty="0" smtClean="0">
                <a:solidFill>
                  <a:schemeClr val="accent5">
                    <a:lumMod val="75000"/>
                  </a:schemeClr>
                </a:solidFill>
              </a:rPr>
              <a:t>5 Toiletries/Makeup/Perfume</a:t>
            </a:r>
          </a:p>
          <a:p>
            <a:r>
              <a:rPr lang="en-US" sz="1600" dirty="0" smtClean="0">
                <a:solidFill>
                  <a:schemeClr val="accent5">
                    <a:lumMod val="75000"/>
                  </a:schemeClr>
                </a:solidFill>
              </a:rPr>
              <a:t>6 Transportation</a:t>
            </a:r>
          </a:p>
          <a:p>
            <a:r>
              <a:rPr lang="en-US" sz="1600" dirty="0" smtClean="0">
                <a:solidFill>
                  <a:schemeClr val="accent5">
                    <a:lumMod val="75000"/>
                  </a:schemeClr>
                </a:solidFill>
              </a:rPr>
              <a:t>7 Sibling/Child’s Tuition</a:t>
            </a:r>
          </a:p>
        </p:txBody>
      </p:sp>
      <p:sp>
        <p:nvSpPr>
          <p:cNvPr id="8" name="TextBox 7"/>
          <p:cNvSpPr txBox="1"/>
          <p:nvPr/>
        </p:nvSpPr>
        <p:spPr>
          <a:xfrm>
            <a:off x="6279622" y="2942187"/>
            <a:ext cx="2675466" cy="2308324"/>
          </a:xfrm>
          <a:prstGeom prst="rect">
            <a:avLst/>
          </a:prstGeom>
          <a:solidFill>
            <a:srgbClr val="FFFFFF"/>
          </a:solidFill>
        </p:spPr>
        <p:txBody>
          <a:bodyPr wrap="square" rtlCol="0">
            <a:spAutoFit/>
          </a:bodyPr>
          <a:lstStyle/>
          <a:p>
            <a:r>
              <a:rPr lang="en-US" sz="1600" dirty="0" smtClean="0">
                <a:solidFill>
                  <a:schemeClr val="accent5">
                    <a:lumMod val="75000"/>
                  </a:schemeClr>
                </a:solidFill>
              </a:rPr>
              <a:t>8 Medical Expenses</a:t>
            </a:r>
          </a:p>
          <a:p>
            <a:r>
              <a:rPr lang="en-US" sz="1600" dirty="0" smtClean="0">
                <a:solidFill>
                  <a:schemeClr val="accent5">
                    <a:lumMod val="75000"/>
                  </a:schemeClr>
                </a:solidFill>
              </a:rPr>
              <a:t>9 Personal Items</a:t>
            </a:r>
          </a:p>
          <a:p>
            <a:r>
              <a:rPr lang="en-US" sz="1600" dirty="0" smtClean="0">
                <a:solidFill>
                  <a:schemeClr val="accent5">
                    <a:lumMod val="75000"/>
                  </a:schemeClr>
                </a:solidFill>
              </a:rPr>
              <a:t>10 </a:t>
            </a:r>
            <a:r>
              <a:rPr lang="en-US" sz="1600" b="1" dirty="0" smtClean="0">
                <a:solidFill>
                  <a:schemeClr val="accent5">
                    <a:lumMod val="75000"/>
                  </a:schemeClr>
                </a:solidFill>
              </a:rPr>
              <a:t>*Send Money to Family</a:t>
            </a:r>
          </a:p>
          <a:p>
            <a:r>
              <a:rPr lang="en-US" sz="1600" dirty="0" smtClean="0">
                <a:solidFill>
                  <a:schemeClr val="accent5">
                    <a:lumMod val="75000"/>
                  </a:schemeClr>
                </a:solidFill>
              </a:rPr>
              <a:t>11 Rent</a:t>
            </a:r>
          </a:p>
          <a:p>
            <a:r>
              <a:rPr lang="en-US" sz="1600" dirty="0" smtClean="0">
                <a:solidFill>
                  <a:schemeClr val="accent5">
                    <a:lumMod val="75000"/>
                  </a:schemeClr>
                </a:solidFill>
              </a:rPr>
              <a:t>12 Utilities/Bills</a:t>
            </a:r>
          </a:p>
          <a:p>
            <a:r>
              <a:rPr lang="en-US" sz="1600" dirty="0" smtClean="0">
                <a:solidFill>
                  <a:schemeClr val="accent5">
                    <a:lumMod val="75000"/>
                  </a:schemeClr>
                </a:solidFill>
              </a:rPr>
              <a:t>13 Supporting Children</a:t>
            </a:r>
          </a:p>
          <a:p>
            <a:r>
              <a:rPr lang="en-US" sz="1600" dirty="0" smtClean="0">
                <a:solidFill>
                  <a:schemeClr val="accent5">
                    <a:lumMod val="75000"/>
                  </a:schemeClr>
                </a:solidFill>
              </a:rPr>
              <a:t>14 Jewelry</a:t>
            </a:r>
          </a:p>
          <a:p>
            <a:r>
              <a:rPr lang="en-US" sz="1600" dirty="0" smtClean="0">
                <a:solidFill>
                  <a:schemeClr val="accent5">
                    <a:lumMod val="75000"/>
                  </a:schemeClr>
                </a:solidFill>
              </a:rPr>
              <a:t>15 Drinks</a:t>
            </a:r>
          </a:p>
          <a:p>
            <a:r>
              <a:rPr lang="en-US" sz="1600" dirty="0" smtClean="0">
                <a:solidFill>
                  <a:schemeClr val="accent5">
                    <a:lumMod val="75000"/>
                  </a:schemeClr>
                </a:solidFill>
              </a:rPr>
              <a:t>16 Pay Police </a:t>
            </a:r>
            <a:endParaRPr lang="en-US" sz="1600" dirty="0">
              <a:solidFill>
                <a:schemeClr val="accent5">
                  <a:lumMod val="75000"/>
                </a:schemeClr>
              </a:solidFill>
            </a:endParaRPr>
          </a:p>
        </p:txBody>
      </p:sp>
      <p:sp>
        <p:nvSpPr>
          <p:cNvPr id="9" name="Rectangle 8"/>
          <p:cNvSpPr/>
          <p:nvPr/>
        </p:nvSpPr>
        <p:spPr>
          <a:xfrm>
            <a:off x="101600" y="1031778"/>
            <a:ext cx="6178022" cy="646331"/>
          </a:xfrm>
          <a:prstGeom prst="rect">
            <a:avLst/>
          </a:prstGeom>
        </p:spPr>
        <p:txBody>
          <a:bodyPr wrap="square">
            <a:spAutoFit/>
          </a:bodyPr>
          <a:lstStyle/>
          <a:p>
            <a:pPr marL="285750" indent="-285750">
              <a:buFont typeface="Arial"/>
              <a:buChar char="•"/>
            </a:pPr>
            <a:r>
              <a:rPr lang="en-US" dirty="0" smtClean="0">
                <a:solidFill>
                  <a:srgbClr val="FFFFFF"/>
                </a:solidFill>
                <a:latin typeface="Helvetica Neue Light"/>
                <a:cs typeface="Helvetica Neue Light"/>
              </a:rPr>
              <a:t>Note: 89 % live </a:t>
            </a:r>
            <a:r>
              <a:rPr lang="en-US" dirty="0">
                <a:solidFill>
                  <a:srgbClr val="FFFFFF"/>
                </a:solidFill>
                <a:latin typeface="Helvetica Neue Light"/>
                <a:cs typeface="Helvetica Neue Light"/>
              </a:rPr>
              <a:t>i</a:t>
            </a:r>
            <a:r>
              <a:rPr lang="en-US" dirty="0" smtClean="0">
                <a:solidFill>
                  <a:srgbClr val="FFFFFF"/>
                </a:solidFill>
                <a:latin typeface="Helvetica Neue Light"/>
                <a:cs typeface="Helvetica Neue Light"/>
              </a:rPr>
              <a:t>nside vs</a:t>
            </a:r>
            <a:r>
              <a:rPr lang="en-US" dirty="0">
                <a:solidFill>
                  <a:srgbClr val="FFFFFF"/>
                </a:solidFill>
                <a:latin typeface="Helvetica Neue Light"/>
                <a:cs typeface="Helvetica Neue Light"/>
              </a:rPr>
              <a:t>. </a:t>
            </a:r>
            <a:r>
              <a:rPr lang="en-US" dirty="0" smtClean="0">
                <a:solidFill>
                  <a:srgbClr val="FFFFFF"/>
                </a:solidFill>
                <a:latin typeface="Helvetica Neue Light"/>
                <a:cs typeface="Helvetica Neue Light"/>
              </a:rPr>
              <a:t>11% outside </a:t>
            </a:r>
            <a:r>
              <a:rPr lang="en-US" dirty="0">
                <a:solidFill>
                  <a:srgbClr val="FFFFFF"/>
                </a:solidFill>
                <a:latin typeface="Helvetica Neue Light"/>
                <a:cs typeface="Helvetica Neue Light"/>
              </a:rPr>
              <a:t>the massage </a:t>
            </a:r>
            <a:r>
              <a:rPr lang="en-US" dirty="0" smtClean="0">
                <a:solidFill>
                  <a:srgbClr val="FFFFFF"/>
                </a:solidFill>
                <a:latin typeface="Helvetica Neue Light"/>
                <a:cs typeface="Helvetica Neue Light"/>
              </a:rPr>
              <a:t>parlor </a:t>
            </a:r>
            <a:endParaRPr lang="en-US" dirty="0">
              <a:solidFill>
                <a:srgbClr val="FFFFFF"/>
              </a:solidFill>
              <a:latin typeface="Helvetica Neue Light"/>
              <a:cs typeface="Helvetica Neue Light"/>
            </a:endParaRPr>
          </a:p>
        </p:txBody>
      </p:sp>
    </p:spTree>
    <p:extLst>
      <p:ext uri="{BB962C8B-B14F-4D97-AF65-F5344CB8AC3E}">
        <p14:creationId xmlns:p14="http://schemas.microsoft.com/office/powerpoint/2010/main" val="5746364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5" name="Content Placeholder 2"/>
          <p:cNvSpPr>
            <a:spLocks noGrp="1"/>
          </p:cNvSpPr>
          <p:nvPr>
            <p:ph idx="1"/>
          </p:nvPr>
        </p:nvSpPr>
        <p:spPr>
          <a:xfrm>
            <a:off x="457200" y="1159934"/>
            <a:ext cx="8229600" cy="1905000"/>
          </a:xfrm>
        </p:spPr>
        <p:txBody>
          <a:bodyPr>
            <a:normAutofit/>
          </a:bodyPr>
          <a:lstStyle/>
          <a:p>
            <a:r>
              <a:rPr lang="en-US" sz="2400" b="0" i="0" dirty="0" smtClean="0">
                <a:solidFill>
                  <a:srgbClr val="FFFFFF"/>
                </a:solidFill>
                <a:latin typeface="Helvetica Neue Light"/>
                <a:cs typeface="Helvetica Neue Light"/>
              </a:rPr>
              <a:t>80% send money to their family (i.e. support children and/or parents) </a:t>
            </a:r>
          </a:p>
          <a:p>
            <a:r>
              <a:rPr lang="en-US" sz="2400" b="0" i="0" dirty="0" smtClean="0">
                <a:solidFill>
                  <a:srgbClr val="FFFFFF"/>
                </a:solidFill>
                <a:latin typeface="Helvetica Neue Light"/>
                <a:cs typeface="Helvetica Neue Light"/>
              </a:rPr>
              <a:t>Roughly 50% of their families owe some kind of debt</a:t>
            </a:r>
          </a:p>
        </p:txBody>
      </p:sp>
      <p:pic>
        <p:nvPicPr>
          <p:cNvPr id="6" name="Picture 5"/>
          <p:cNvPicPr>
            <a:picLocks noChangeAspect="1"/>
          </p:cNvPicPr>
          <p:nvPr/>
        </p:nvPicPr>
        <p:blipFill>
          <a:blip r:embed="rId4"/>
          <a:stretch>
            <a:fillRect/>
          </a:stretch>
        </p:blipFill>
        <p:spPr>
          <a:xfrm>
            <a:off x="897465" y="2887701"/>
            <a:ext cx="7349067" cy="3533205"/>
          </a:xfrm>
          <a:prstGeom prst="rect">
            <a:avLst/>
          </a:prstGeom>
        </p:spPr>
      </p:pic>
      <p:sp>
        <p:nvSpPr>
          <p:cNvPr id="7" name="TextBox 6"/>
          <p:cNvSpPr txBox="1"/>
          <p:nvPr/>
        </p:nvSpPr>
        <p:spPr>
          <a:xfrm>
            <a:off x="897465" y="2887702"/>
            <a:ext cx="7349067" cy="369332"/>
          </a:xfrm>
          <a:prstGeom prst="rect">
            <a:avLst/>
          </a:prstGeom>
          <a:solidFill>
            <a:srgbClr val="FFFFFF"/>
          </a:solidFill>
        </p:spPr>
        <p:txBody>
          <a:bodyPr wrap="square" rtlCol="0">
            <a:spAutoFit/>
          </a:bodyPr>
          <a:lstStyle/>
          <a:p>
            <a:pPr algn="ctr"/>
            <a:r>
              <a:rPr lang="en-US" dirty="0" smtClean="0">
                <a:latin typeface="Helvetica Neue"/>
                <a:cs typeface="Helvetica Neue"/>
              </a:rPr>
              <a:t>Family Debt </a:t>
            </a:r>
            <a:endParaRPr lang="en-US" dirty="0">
              <a:latin typeface="Helvetica Neue"/>
              <a:cs typeface="Helvetica Neue"/>
            </a:endParaRPr>
          </a:p>
        </p:txBody>
      </p:sp>
      <p:sp>
        <p:nvSpPr>
          <p:cNvPr id="8" name="TextBox 7"/>
          <p:cNvSpPr txBox="1"/>
          <p:nvPr/>
        </p:nvSpPr>
        <p:spPr>
          <a:xfrm>
            <a:off x="897466" y="6420906"/>
            <a:ext cx="7349066" cy="369332"/>
          </a:xfrm>
          <a:prstGeom prst="rect">
            <a:avLst/>
          </a:prstGeom>
          <a:solidFill>
            <a:srgbClr val="FFFFFF"/>
          </a:solidFill>
        </p:spPr>
        <p:txBody>
          <a:bodyPr wrap="square" rtlCol="0">
            <a:spAutoFit/>
          </a:bodyPr>
          <a:lstStyle/>
          <a:p>
            <a:pPr algn="ctr"/>
            <a:r>
              <a:rPr lang="en-US" dirty="0" smtClean="0">
                <a:latin typeface="Helvetica Neue"/>
                <a:cs typeface="Helvetica Neue"/>
              </a:rPr>
              <a:t>Amount of Debt ($) </a:t>
            </a:r>
            <a:endParaRPr lang="en-US" dirty="0">
              <a:latin typeface="Helvetica Neue"/>
              <a:cs typeface="Helvetica Neue"/>
            </a:endParaRPr>
          </a:p>
        </p:txBody>
      </p:sp>
    </p:spTree>
    <p:extLst>
      <p:ext uri="{BB962C8B-B14F-4D97-AF65-F5344CB8AC3E}">
        <p14:creationId xmlns:p14="http://schemas.microsoft.com/office/powerpoint/2010/main" val="5249749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pic>
        <p:nvPicPr>
          <p:cNvPr id="3" name="Picture 2"/>
          <p:cNvPicPr/>
          <p:nvPr/>
        </p:nvPicPr>
        <p:blipFill rotWithShape="1">
          <a:blip r:embed="rId3" cstate="print">
            <a:extLst>
              <a:ext uri="{BEBA8EAE-BF5A-486C-A8C5-ECC9F3942E4B}">
                <a14:imgProps xmlns:a14="http://schemas.microsoft.com/office/drawing/2010/main">
                  <a14:imgLayer r:embed="rId4">
                    <a14:imgEffect>
                      <a14:backgroundRemoval t="599" b="100000" l="0" r="88019">
                        <a14:foregroundMark x1="8466" y1="8383" x2="8466" y2="8383"/>
                      </a14:backgroundRemoval>
                    </a14:imgEffect>
                  </a14:imgLayer>
                </a14:imgProps>
              </a:ext>
            </a:extLst>
          </a:blip>
          <a:srcRect r="12473"/>
          <a:stretch/>
        </p:blipFill>
        <p:spPr bwMode="auto">
          <a:xfrm>
            <a:off x="4508458" y="1365414"/>
            <a:ext cx="5205591" cy="4754880"/>
          </a:xfrm>
          <a:prstGeom prst="rect">
            <a:avLst/>
          </a:prstGeom>
          <a:noFill/>
          <a:ln w="9525">
            <a:noFill/>
            <a:miter lim="800000"/>
            <a:headEnd/>
            <a:tailEnd/>
          </a:ln>
        </p:spPr>
      </p:pic>
      <p:sp>
        <p:nvSpPr>
          <p:cNvPr id="4" name="Content Placeholder 2"/>
          <p:cNvSpPr>
            <a:spLocks noGrp="1"/>
          </p:cNvSpPr>
          <p:nvPr>
            <p:ph idx="1"/>
          </p:nvPr>
        </p:nvSpPr>
        <p:spPr>
          <a:xfrm>
            <a:off x="203199" y="1365414"/>
            <a:ext cx="4927601" cy="4525963"/>
          </a:xfrm>
        </p:spPr>
        <p:txBody>
          <a:bodyPr>
            <a:normAutofit/>
          </a:bodyPr>
          <a:lstStyle/>
          <a:p>
            <a:r>
              <a:rPr lang="en-US" b="0" i="0" dirty="0" smtClean="0">
                <a:latin typeface="Helvetica Neue Light"/>
                <a:cs typeface="Helvetica Neue Light"/>
              </a:rPr>
              <a:t>Are you currently in a committed relationship?</a:t>
            </a:r>
          </a:p>
          <a:p>
            <a:pPr marL="457200" lvl="1" indent="0">
              <a:buNone/>
            </a:pPr>
            <a:r>
              <a:rPr lang="en-US" b="1" dirty="0" smtClean="0">
                <a:latin typeface="Helvetica Neue Light"/>
                <a:cs typeface="Helvetica Neue Light"/>
              </a:rPr>
              <a:t>37% </a:t>
            </a:r>
            <a:r>
              <a:rPr lang="en-US" dirty="0" smtClean="0">
                <a:latin typeface="Helvetica Neue Light"/>
                <a:cs typeface="Helvetica Neue Light"/>
              </a:rPr>
              <a:t>divorced</a:t>
            </a:r>
          </a:p>
          <a:p>
            <a:pPr marL="457200" lvl="1" indent="0">
              <a:buNone/>
            </a:pPr>
            <a:r>
              <a:rPr lang="en-US" b="1" dirty="0" smtClean="0">
                <a:latin typeface="Helvetica Neue Light"/>
                <a:cs typeface="Helvetica Neue Light"/>
              </a:rPr>
              <a:t>28% </a:t>
            </a:r>
            <a:r>
              <a:rPr lang="en-US" dirty="0" smtClean="0">
                <a:latin typeface="Helvetica Neue Light"/>
                <a:cs typeface="Helvetica Neue Light"/>
              </a:rPr>
              <a:t>boyfriend</a:t>
            </a:r>
          </a:p>
          <a:p>
            <a:pPr marL="457200" lvl="1" indent="0">
              <a:buNone/>
            </a:pPr>
            <a:r>
              <a:rPr lang="en-US" b="1" dirty="0" smtClean="0">
                <a:latin typeface="Helvetica Neue Light"/>
                <a:cs typeface="Helvetica Neue Light"/>
              </a:rPr>
              <a:t>24% </a:t>
            </a:r>
            <a:r>
              <a:rPr lang="en-US" dirty="0" smtClean="0">
                <a:latin typeface="Helvetica Neue Light"/>
                <a:cs typeface="Helvetica Neue Light"/>
              </a:rPr>
              <a:t>single</a:t>
            </a:r>
          </a:p>
          <a:p>
            <a:pPr marL="457200" lvl="1" indent="0">
              <a:buNone/>
            </a:pPr>
            <a:r>
              <a:rPr lang="en-US" b="1" dirty="0" smtClean="0">
                <a:latin typeface="Helvetica Neue Light"/>
                <a:cs typeface="Helvetica Neue Light"/>
              </a:rPr>
              <a:t>8% </a:t>
            </a:r>
            <a:r>
              <a:rPr lang="en-US" dirty="0" smtClean="0">
                <a:latin typeface="Helvetica Neue Light"/>
                <a:cs typeface="Helvetica Neue Light"/>
              </a:rPr>
              <a:t>married</a:t>
            </a:r>
          </a:p>
          <a:p>
            <a:pPr marL="457200" lvl="1" indent="0">
              <a:buNone/>
            </a:pPr>
            <a:r>
              <a:rPr lang="en-US" b="1" dirty="0">
                <a:latin typeface="Helvetica Neue Light"/>
                <a:cs typeface="Helvetica Neue Light"/>
              </a:rPr>
              <a:t>3</a:t>
            </a:r>
            <a:r>
              <a:rPr lang="en-US" b="1" dirty="0" smtClean="0">
                <a:latin typeface="Helvetica Neue Light"/>
                <a:cs typeface="Helvetica Neue Light"/>
              </a:rPr>
              <a:t>% </a:t>
            </a:r>
            <a:r>
              <a:rPr lang="en-US" dirty="0" smtClean="0">
                <a:latin typeface="Helvetica Neue Light"/>
                <a:cs typeface="Helvetica Neue Light"/>
              </a:rPr>
              <a:t>widowed</a:t>
            </a:r>
          </a:p>
          <a:p>
            <a:pPr lvl="1"/>
            <a:endParaRPr lang="en-US" dirty="0" smtClean="0">
              <a:latin typeface="Helvetica Neue Light"/>
              <a:cs typeface="Helvetica Neue Light"/>
            </a:endParaRPr>
          </a:p>
          <a:p>
            <a:pPr lvl="1"/>
            <a:endParaRPr lang="en-US" b="0" i="0" dirty="0" smtClean="0">
              <a:latin typeface="Helvetica Neue Light"/>
              <a:cs typeface="Helvetica Neue Light"/>
            </a:endParaRPr>
          </a:p>
        </p:txBody>
      </p:sp>
      <p:pic>
        <p:nvPicPr>
          <p:cNvPr id="6" name="Picture 5"/>
          <p:cNvPicPr/>
          <p:nvPr/>
        </p:nvPicPr>
        <p:blipFill rotWithShape="1">
          <a:blip r:embed="rId5" cstate="print"/>
          <a:srcRect l="73913" t="7045" r="14105" b="78383"/>
          <a:stretch/>
        </p:blipFill>
        <p:spPr bwMode="auto">
          <a:xfrm>
            <a:off x="3098800" y="4724400"/>
            <a:ext cx="1612858" cy="1616027"/>
          </a:xfrm>
          <a:prstGeom prst="rect">
            <a:avLst/>
          </a:prstGeom>
          <a:noFill/>
          <a:ln w="9525">
            <a:noFill/>
            <a:miter lim="800000"/>
            <a:headEnd/>
            <a:tailEnd/>
          </a:ln>
        </p:spPr>
      </p:pic>
    </p:spTree>
    <p:extLst>
      <p:ext uri="{BB962C8B-B14F-4D97-AF65-F5344CB8AC3E}">
        <p14:creationId xmlns:p14="http://schemas.microsoft.com/office/powerpoint/2010/main" val="21945309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Content Placeholder 2"/>
          <p:cNvSpPr>
            <a:spLocks noGrp="1"/>
          </p:cNvSpPr>
          <p:nvPr>
            <p:ph idx="1"/>
          </p:nvPr>
        </p:nvSpPr>
        <p:spPr>
          <a:xfrm>
            <a:off x="457200" y="1447800"/>
            <a:ext cx="8229600" cy="4525963"/>
          </a:xfrm>
        </p:spPr>
        <p:txBody>
          <a:bodyPr>
            <a:normAutofit/>
          </a:bodyPr>
          <a:lstStyle/>
          <a:p>
            <a:r>
              <a:rPr lang="en-US" sz="2400" b="0" i="0" dirty="0" smtClean="0">
                <a:latin typeface="Helvetica Neue Light"/>
                <a:cs typeface="Helvetica Neue Light"/>
              </a:rPr>
              <a:t>58% of their families were NOT aware of them working in a massage parlor </a:t>
            </a:r>
          </a:p>
          <a:p>
            <a:r>
              <a:rPr lang="en-US" sz="2400" b="0" i="0" dirty="0" smtClean="0">
                <a:latin typeface="Helvetica Neue Light"/>
                <a:cs typeface="Helvetica Neue Light"/>
              </a:rPr>
              <a:t>48% did not tell the people in their hometown about their work</a:t>
            </a:r>
          </a:p>
        </p:txBody>
      </p:sp>
      <p:pic>
        <p:nvPicPr>
          <p:cNvPr id="4" name="Picture 3"/>
          <p:cNvPicPr>
            <a:picLocks noChangeAspect="1"/>
          </p:cNvPicPr>
          <p:nvPr/>
        </p:nvPicPr>
        <p:blipFill>
          <a:blip r:embed="rId3"/>
          <a:stretch>
            <a:fillRect/>
          </a:stretch>
        </p:blipFill>
        <p:spPr>
          <a:xfrm>
            <a:off x="220133" y="3314700"/>
            <a:ext cx="4194861" cy="3361267"/>
          </a:xfrm>
          <a:prstGeom prst="rect">
            <a:avLst/>
          </a:prstGeom>
        </p:spPr>
      </p:pic>
      <p:pic>
        <p:nvPicPr>
          <p:cNvPr id="5" name="Picture 4"/>
          <p:cNvPicPr>
            <a:picLocks noChangeAspect="1"/>
          </p:cNvPicPr>
          <p:nvPr/>
        </p:nvPicPr>
        <p:blipFill>
          <a:blip r:embed="rId4"/>
          <a:stretch>
            <a:fillRect/>
          </a:stretch>
        </p:blipFill>
        <p:spPr>
          <a:xfrm>
            <a:off x="4770594" y="3314700"/>
            <a:ext cx="4179012" cy="3348567"/>
          </a:xfrm>
          <a:prstGeom prst="rect">
            <a:avLst/>
          </a:prstGeom>
        </p:spPr>
      </p:pic>
    </p:spTree>
    <p:extLst>
      <p:ext uri="{BB962C8B-B14F-4D97-AF65-F5344CB8AC3E}">
        <p14:creationId xmlns:p14="http://schemas.microsoft.com/office/powerpoint/2010/main" val="21945309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pic>
        <p:nvPicPr>
          <p:cNvPr id="3" name="Picture 1" descr="g_name~ 24.tif"/>
          <p:cNvPicPr>
            <a:picLocks noGrp="1" noChangeAspect="1"/>
          </p:cNvPicPr>
          <p:nvPr>
            <p:ph idx="1"/>
          </p:nvPr>
        </p:nvPicPr>
        <p:blipFill rotWithShape="1">
          <a:blip r:embed="rId4" cstate="print"/>
          <a:srcRect b="8832"/>
          <a:stretch/>
        </p:blipFill>
        <p:spPr bwMode="auto">
          <a:xfrm>
            <a:off x="914401" y="397934"/>
            <a:ext cx="6858000" cy="5003800"/>
          </a:xfrm>
          <a:prstGeom prst="rect">
            <a:avLst/>
          </a:prstGeom>
          <a:noFill/>
          <a:ln w="9525">
            <a:noFill/>
            <a:miter lim="800000"/>
            <a:headEnd/>
            <a:tailEnd/>
          </a:ln>
        </p:spPr>
      </p:pic>
    </p:spTree>
    <p:extLst>
      <p:ext uri="{BB962C8B-B14F-4D97-AF65-F5344CB8AC3E}">
        <p14:creationId xmlns:p14="http://schemas.microsoft.com/office/powerpoint/2010/main" val="383074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9144000" cy="6858000"/>
          </a:xfrm>
          <a:prstGeom prst="rect">
            <a:avLst/>
          </a:prstGeom>
        </p:spPr>
      </p:pic>
      <p:sp>
        <p:nvSpPr>
          <p:cNvPr id="3" name="Title 1"/>
          <p:cNvSpPr>
            <a:spLocks noGrp="1"/>
          </p:cNvSpPr>
          <p:nvPr>
            <p:ph type="title"/>
          </p:nvPr>
        </p:nvSpPr>
        <p:spPr>
          <a:xfrm>
            <a:off x="2319866" y="1290637"/>
            <a:ext cx="6366933" cy="2189163"/>
          </a:xfrm>
          <a:solidFill>
            <a:srgbClr val="595959">
              <a:alpha val="61000"/>
            </a:srgbClr>
          </a:solidFill>
        </p:spPr>
        <p:txBody>
          <a:bodyPr>
            <a:normAutofit/>
          </a:bodyPr>
          <a:lstStyle/>
          <a:p>
            <a:r>
              <a:rPr lang="en-US" b="0" i="0" dirty="0" smtClean="0">
                <a:solidFill>
                  <a:srgbClr val="F2F2F2"/>
                </a:solidFill>
                <a:latin typeface="Helvetica Neue Light"/>
                <a:cs typeface="Helvetica Neue Light"/>
              </a:rPr>
              <a:t>“From whom do you experience stigma/discrimination?” </a:t>
            </a:r>
            <a:endParaRPr lang="en-US" b="0" i="0" dirty="0">
              <a:solidFill>
                <a:srgbClr val="F2F2F2"/>
              </a:solidFill>
              <a:latin typeface="Helvetica Neue Light"/>
              <a:cs typeface="Helvetica Neue Light"/>
            </a:endParaRPr>
          </a:p>
        </p:txBody>
      </p:sp>
      <p:sp>
        <p:nvSpPr>
          <p:cNvPr id="4" name="Content Placeholder 2"/>
          <p:cNvSpPr>
            <a:spLocks noGrp="1"/>
          </p:cNvSpPr>
          <p:nvPr>
            <p:ph idx="1"/>
          </p:nvPr>
        </p:nvSpPr>
        <p:spPr>
          <a:xfrm>
            <a:off x="4571999" y="3479801"/>
            <a:ext cx="2573868" cy="2243666"/>
          </a:xfrm>
        </p:spPr>
        <p:txBody>
          <a:bodyPr/>
          <a:lstStyle/>
          <a:p>
            <a:r>
              <a:rPr lang="en-US" sz="4000" b="0" i="0" dirty="0" smtClean="0">
                <a:solidFill>
                  <a:schemeClr val="bg1"/>
                </a:solidFill>
                <a:latin typeface="Helvetica Neue Light"/>
                <a:cs typeface="Helvetica Neue Light"/>
              </a:rPr>
              <a:t>Clients</a:t>
            </a:r>
          </a:p>
          <a:p>
            <a:r>
              <a:rPr lang="en-US" dirty="0" smtClean="0">
                <a:solidFill>
                  <a:schemeClr val="bg1"/>
                </a:solidFill>
                <a:latin typeface="Helvetica Neue Light"/>
                <a:cs typeface="Helvetica Neue Light"/>
              </a:rPr>
              <a:t>Friends</a:t>
            </a:r>
          </a:p>
          <a:p>
            <a:r>
              <a:rPr lang="en-US" sz="2400" b="0" i="0" dirty="0" smtClean="0">
                <a:solidFill>
                  <a:schemeClr val="bg1"/>
                </a:solidFill>
                <a:latin typeface="Helvetica Neue Light"/>
                <a:cs typeface="Helvetica Neue Light"/>
              </a:rPr>
              <a:t>Neighbors</a:t>
            </a:r>
          </a:p>
          <a:p>
            <a:endParaRPr lang="en-US" b="0" i="0" dirty="0">
              <a:solidFill>
                <a:srgbClr val="F2F2F2"/>
              </a:solidFill>
              <a:latin typeface="Helvetica Neue Light"/>
              <a:cs typeface="Helvetica Neue Light"/>
            </a:endParaRPr>
          </a:p>
        </p:txBody>
      </p:sp>
    </p:spTree>
    <p:extLst>
      <p:ext uri="{BB962C8B-B14F-4D97-AF65-F5344CB8AC3E}">
        <p14:creationId xmlns:p14="http://schemas.microsoft.com/office/powerpoint/2010/main" val="21945309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0"/>
            <a:ext cx="9144000" cy="6858000"/>
          </a:xfrm>
          <a:prstGeom prst="rect">
            <a:avLst/>
          </a:prstGeom>
        </p:spPr>
      </p:pic>
      <p:pic>
        <p:nvPicPr>
          <p:cNvPr id="3" name="Picture 6"/>
          <p:cNvPicPr/>
          <p:nvPr/>
        </p:nvPicPr>
        <p:blipFill rotWithShape="1">
          <a:blip r:embed="rId3" cstate="print">
            <a:extLst>
              <a:ext uri="{BEBA8EAE-BF5A-486C-A8C5-ECC9F3942E4B}">
                <a14:imgProps xmlns:a14="http://schemas.microsoft.com/office/drawing/2010/main">
                  <a14:imgLayer r:embed="rId4">
                    <a14:imgEffect>
                      <a14:backgroundRemoval t="0" b="100000" l="0" r="96166"/>
                    </a14:imgEffect>
                  </a14:imgLayer>
                </a14:imgProps>
              </a:ext>
            </a:extLst>
          </a:blip>
          <a:srcRect r="9823"/>
          <a:stretch/>
        </p:blipFill>
        <p:spPr bwMode="auto">
          <a:xfrm>
            <a:off x="4939597" y="-90585"/>
            <a:ext cx="4818939" cy="4319425"/>
          </a:xfrm>
          <a:prstGeom prst="rect">
            <a:avLst/>
          </a:prstGeom>
          <a:noFill/>
          <a:ln w="9525">
            <a:noFill/>
            <a:miter lim="800000"/>
            <a:headEnd/>
            <a:tailEnd/>
          </a:ln>
        </p:spPr>
      </p:pic>
      <p:sp>
        <p:nvSpPr>
          <p:cNvPr id="4" name="Inhaltsplatzhalter 2"/>
          <p:cNvSpPr>
            <a:spLocks noGrp="1"/>
          </p:cNvSpPr>
          <p:nvPr>
            <p:ph idx="1"/>
          </p:nvPr>
        </p:nvSpPr>
        <p:spPr>
          <a:xfrm>
            <a:off x="0" y="2729025"/>
            <a:ext cx="5613399" cy="2807910"/>
          </a:xfrm>
        </p:spPr>
        <p:txBody>
          <a:bodyPr>
            <a:normAutofit/>
          </a:bodyPr>
          <a:lstStyle/>
          <a:p>
            <a:pPr marL="0" indent="0" algn="ctr">
              <a:buNone/>
            </a:pPr>
            <a:r>
              <a:rPr lang="de-DE" b="1" dirty="0" smtClean="0">
                <a:solidFill>
                  <a:schemeClr val="bg1">
                    <a:lumMod val="95000"/>
                  </a:schemeClr>
                </a:solidFill>
                <a:latin typeface="Arial"/>
                <a:cs typeface="Arial"/>
              </a:rPr>
              <a:t>Who was </a:t>
            </a:r>
            <a:r>
              <a:rPr lang="de-DE" b="1" dirty="0" err="1" smtClean="0">
                <a:solidFill>
                  <a:schemeClr val="bg1">
                    <a:lumMod val="95000"/>
                  </a:schemeClr>
                </a:solidFill>
                <a:latin typeface="Arial"/>
                <a:cs typeface="Arial"/>
              </a:rPr>
              <a:t>violent</a:t>
            </a:r>
            <a:r>
              <a:rPr lang="de-DE" b="1" dirty="0" smtClean="0">
                <a:solidFill>
                  <a:schemeClr val="bg1">
                    <a:lumMod val="95000"/>
                  </a:schemeClr>
                </a:solidFill>
                <a:latin typeface="Arial"/>
                <a:cs typeface="Arial"/>
              </a:rPr>
              <a:t> </a:t>
            </a:r>
          </a:p>
          <a:p>
            <a:pPr marL="0" indent="0" algn="ctr">
              <a:buNone/>
            </a:pPr>
            <a:r>
              <a:rPr lang="de-DE" b="1" dirty="0" err="1" smtClean="0">
                <a:solidFill>
                  <a:schemeClr val="bg1">
                    <a:lumMod val="95000"/>
                  </a:schemeClr>
                </a:solidFill>
                <a:latin typeface="Arial"/>
                <a:cs typeface="Arial"/>
              </a:rPr>
              <a:t>towards</a:t>
            </a:r>
            <a:r>
              <a:rPr lang="de-DE" b="1" dirty="0" smtClean="0">
                <a:solidFill>
                  <a:schemeClr val="bg1">
                    <a:lumMod val="95000"/>
                  </a:schemeClr>
                </a:solidFill>
                <a:latin typeface="Arial"/>
                <a:cs typeface="Arial"/>
              </a:rPr>
              <a:t> </a:t>
            </a:r>
            <a:r>
              <a:rPr lang="de-DE" b="1" dirty="0" err="1" smtClean="0">
                <a:solidFill>
                  <a:schemeClr val="bg1">
                    <a:lumMod val="95000"/>
                  </a:schemeClr>
                </a:solidFill>
                <a:latin typeface="Arial"/>
                <a:cs typeface="Arial"/>
              </a:rPr>
              <a:t>you</a:t>
            </a:r>
            <a:r>
              <a:rPr lang="de-DE" b="1" dirty="0" smtClean="0">
                <a:solidFill>
                  <a:schemeClr val="bg1">
                    <a:lumMod val="95000"/>
                  </a:schemeClr>
                </a:solidFill>
                <a:latin typeface="Arial"/>
                <a:cs typeface="Arial"/>
              </a:rPr>
              <a:t>? </a:t>
            </a:r>
          </a:p>
          <a:p>
            <a:pPr algn="ctr"/>
            <a:endParaRPr lang="de-DE" b="1" dirty="0">
              <a:solidFill>
                <a:schemeClr val="bg1">
                  <a:lumMod val="95000"/>
                </a:schemeClr>
              </a:solidFill>
              <a:latin typeface="Arial"/>
              <a:cs typeface="Arial"/>
            </a:endParaRPr>
          </a:p>
        </p:txBody>
      </p:sp>
      <p:sp>
        <p:nvSpPr>
          <p:cNvPr id="5" name="Rechteck 4"/>
          <p:cNvSpPr/>
          <p:nvPr/>
        </p:nvSpPr>
        <p:spPr>
          <a:xfrm>
            <a:off x="368300" y="491067"/>
            <a:ext cx="4254500" cy="2123658"/>
          </a:xfrm>
          <a:prstGeom prst="rect">
            <a:avLst/>
          </a:prstGeom>
          <a:solidFill>
            <a:srgbClr val="595959">
              <a:alpha val="84000"/>
            </a:srgbClr>
          </a:solidFill>
        </p:spPr>
        <p:txBody>
          <a:bodyPr wrap="square">
            <a:spAutoFit/>
          </a:bodyPr>
          <a:lstStyle/>
          <a:p>
            <a:pPr algn="ctr"/>
            <a:r>
              <a:rPr lang="de-DE" sz="6000" b="1" dirty="0" smtClean="0">
                <a:ln w="11430"/>
                <a:solidFill>
                  <a:srgbClr val="FFFFFF"/>
                </a:solidFill>
                <a:effectLst>
                  <a:outerShdw blurRad="38100" dist="38100" dir="2700000" algn="tl">
                    <a:srgbClr val="000000">
                      <a:alpha val="43137"/>
                    </a:srgbClr>
                  </a:outerShdw>
                </a:effectLst>
                <a:latin typeface="Helvetica Neue"/>
                <a:cs typeface="Helvetica Neue"/>
              </a:rPr>
              <a:t>20%</a:t>
            </a:r>
          </a:p>
          <a:p>
            <a:pPr algn="ctr"/>
            <a:r>
              <a:rPr lang="de-DE" sz="2400" b="1" dirty="0" err="1">
                <a:ln w="11430"/>
                <a:solidFill>
                  <a:srgbClr val="FFFFFF"/>
                </a:solidFill>
                <a:effectLst>
                  <a:outerShdw blurRad="38100" dist="38100" dir="2700000" algn="tl">
                    <a:srgbClr val="000000">
                      <a:alpha val="43137"/>
                    </a:srgbClr>
                  </a:outerShdw>
                </a:effectLst>
                <a:latin typeface="Helvetica Neue"/>
                <a:cs typeface="Helvetica Neue"/>
              </a:rPr>
              <a:t>h</a:t>
            </a:r>
            <a:r>
              <a:rPr lang="de-DE" sz="2400" b="1" dirty="0" err="1" smtClean="0">
                <a:ln w="11430"/>
                <a:solidFill>
                  <a:srgbClr val="FFFFFF"/>
                </a:solidFill>
                <a:effectLst>
                  <a:outerShdw blurRad="38100" dist="38100" dir="2700000" algn="tl">
                    <a:srgbClr val="000000">
                      <a:alpha val="43137"/>
                    </a:srgbClr>
                  </a:outerShdw>
                </a:effectLst>
                <a:latin typeface="Helvetica Neue"/>
                <a:cs typeface="Helvetica Neue"/>
              </a:rPr>
              <a:t>ad</a:t>
            </a:r>
            <a:r>
              <a:rPr lang="de-DE" sz="2400" b="1" dirty="0" smtClean="0">
                <a:ln w="11430"/>
                <a:solidFill>
                  <a:srgbClr val="FFFFFF"/>
                </a:solidFill>
                <a:effectLst>
                  <a:outerShdw blurRad="38100" dist="38100" dir="2700000" algn="tl">
                    <a:srgbClr val="000000">
                      <a:alpha val="43137"/>
                    </a:srgbClr>
                  </a:outerShdw>
                </a:effectLst>
                <a:latin typeface="Helvetica Neue"/>
                <a:cs typeface="Helvetica Neue"/>
              </a:rPr>
              <a:t> </a:t>
            </a:r>
            <a:r>
              <a:rPr lang="de-DE" sz="2400" b="1" dirty="0" err="1" smtClean="0">
                <a:ln w="11430"/>
                <a:solidFill>
                  <a:srgbClr val="FFFFFF"/>
                </a:solidFill>
                <a:effectLst>
                  <a:outerShdw blurRad="38100" dist="38100" dir="2700000" algn="tl">
                    <a:srgbClr val="000000">
                      <a:alpha val="43137"/>
                    </a:srgbClr>
                  </a:outerShdw>
                </a:effectLst>
                <a:latin typeface="Helvetica Neue"/>
                <a:cs typeface="Helvetica Neue"/>
              </a:rPr>
              <a:t>experienced</a:t>
            </a:r>
            <a:r>
              <a:rPr lang="de-DE" sz="2400" b="1" dirty="0" smtClean="0">
                <a:ln w="11430"/>
                <a:solidFill>
                  <a:srgbClr val="FFFFFF"/>
                </a:solidFill>
                <a:effectLst>
                  <a:outerShdw blurRad="38100" dist="38100" dir="2700000" algn="tl">
                    <a:srgbClr val="000000">
                      <a:alpha val="43137"/>
                    </a:srgbClr>
                  </a:outerShdw>
                </a:effectLst>
                <a:latin typeface="Helvetica Neue"/>
                <a:cs typeface="Helvetica Neue"/>
              </a:rPr>
              <a:t> </a:t>
            </a:r>
            <a:r>
              <a:rPr lang="de-DE" sz="2400" b="1" dirty="0" err="1" smtClean="0">
                <a:ln w="11430"/>
                <a:solidFill>
                  <a:srgbClr val="FFFFFF"/>
                </a:solidFill>
                <a:effectLst>
                  <a:outerShdw blurRad="38100" dist="38100" dir="2700000" algn="tl">
                    <a:srgbClr val="000000">
                      <a:alpha val="43137"/>
                    </a:srgbClr>
                  </a:outerShdw>
                </a:effectLst>
                <a:latin typeface="Helvetica Neue"/>
                <a:cs typeface="Helvetica Neue"/>
              </a:rPr>
              <a:t>physical</a:t>
            </a:r>
            <a:r>
              <a:rPr lang="de-DE" sz="2400" b="1" dirty="0" smtClean="0">
                <a:ln w="11430"/>
                <a:solidFill>
                  <a:srgbClr val="FFFFFF"/>
                </a:solidFill>
                <a:effectLst>
                  <a:outerShdw blurRad="38100" dist="38100" dir="2700000" algn="tl">
                    <a:srgbClr val="000000">
                      <a:alpha val="43137"/>
                    </a:srgbClr>
                  </a:outerShdw>
                </a:effectLst>
                <a:latin typeface="Helvetica Neue"/>
                <a:cs typeface="Helvetica Neue"/>
              </a:rPr>
              <a:t> </a:t>
            </a:r>
            <a:r>
              <a:rPr lang="de-DE" sz="2400" b="1" dirty="0" err="1" smtClean="0">
                <a:ln w="11430"/>
                <a:solidFill>
                  <a:srgbClr val="FFFFFF"/>
                </a:solidFill>
                <a:effectLst>
                  <a:outerShdw blurRad="38100" dist="38100" dir="2700000" algn="tl">
                    <a:srgbClr val="000000">
                      <a:alpha val="43137"/>
                    </a:srgbClr>
                  </a:outerShdw>
                </a:effectLst>
                <a:latin typeface="Helvetica Neue"/>
                <a:cs typeface="Helvetica Neue"/>
              </a:rPr>
              <a:t>violence</a:t>
            </a:r>
            <a:r>
              <a:rPr lang="de-DE" sz="2400" b="1" dirty="0" smtClean="0">
                <a:ln w="11430"/>
                <a:solidFill>
                  <a:srgbClr val="FFFFFF"/>
                </a:solidFill>
                <a:effectLst>
                  <a:outerShdw blurRad="38100" dist="38100" dir="2700000" algn="tl">
                    <a:srgbClr val="000000">
                      <a:alpha val="43137"/>
                    </a:srgbClr>
                  </a:outerShdw>
                </a:effectLst>
                <a:latin typeface="Helvetica Neue"/>
                <a:cs typeface="Helvetica Neue"/>
              </a:rPr>
              <a:t> </a:t>
            </a:r>
            <a:r>
              <a:rPr lang="de-DE" sz="2400" b="1" dirty="0" err="1" smtClean="0">
                <a:ln w="11430"/>
                <a:solidFill>
                  <a:srgbClr val="FFFFFF"/>
                </a:solidFill>
                <a:effectLst>
                  <a:outerShdw blurRad="38100" dist="38100" dir="2700000" algn="tl">
                    <a:srgbClr val="000000">
                      <a:alpha val="43137"/>
                    </a:srgbClr>
                  </a:outerShdw>
                </a:effectLst>
                <a:latin typeface="Helvetica Neue"/>
                <a:cs typeface="Helvetica Neue"/>
              </a:rPr>
              <a:t>as</a:t>
            </a:r>
            <a:r>
              <a:rPr lang="de-DE" sz="2400" b="1" dirty="0" smtClean="0">
                <a:ln w="11430"/>
                <a:solidFill>
                  <a:srgbClr val="FFFFFF"/>
                </a:solidFill>
                <a:effectLst>
                  <a:outerShdw blurRad="38100" dist="38100" dir="2700000" algn="tl">
                    <a:srgbClr val="000000">
                      <a:alpha val="43137"/>
                    </a:srgbClr>
                  </a:outerShdw>
                </a:effectLst>
                <a:latin typeface="Helvetica Neue"/>
                <a:cs typeface="Helvetica Neue"/>
              </a:rPr>
              <a:t> </a:t>
            </a:r>
            <a:r>
              <a:rPr lang="de-DE" sz="2400" b="1" dirty="0" err="1" smtClean="0">
                <a:ln w="11430"/>
                <a:solidFill>
                  <a:srgbClr val="FFFFFF"/>
                </a:solidFill>
                <a:effectLst>
                  <a:outerShdw blurRad="38100" dist="38100" dir="2700000" algn="tl">
                    <a:srgbClr val="000000">
                      <a:alpha val="43137"/>
                    </a:srgbClr>
                  </a:outerShdw>
                </a:effectLst>
                <a:latin typeface="Helvetica Neue"/>
                <a:cs typeface="Helvetica Neue"/>
              </a:rPr>
              <a:t>result</a:t>
            </a:r>
            <a:r>
              <a:rPr lang="de-DE" sz="2400" b="1" dirty="0" smtClean="0">
                <a:ln w="11430"/>
                <a:solidFill>
                  <a:srgbClr val="FFFFFF"/>
                </a:solidFill>
                <a:effectLst>
                  <a:outerShdw blurRad="38100" dist="38100" dir="2700000" algn="tl">
                    <a:srgbClr val="000000">
                      <a:alpha val="43137"/>
                    </a:srgbClr>
                  </a:outerShdw>
                </a:effectLst>
                <a:latin typeface="Helvetica Neue"/>
                <a:cs typeface="Helvetica Neue"/>
              </a:rPr>
              <a:t> </a:t>
            </a:r>
            <a:r>
              <a:rPr lang="de-DE" sz="2400" b="1" dirty="0" err="1" smtClean="0">
                <a:ln w="11430"/>
                <a:solidFill>
                  <a:srgbClr val="FFFFFF"/>
                </a:solidFill>
                <a:effectLst>
                  <a:outerShdw blurRad="38100" dist="38100" dir="2700000" algn="tl">
                    <a:srgbClr val="000000">
                      <a:alpha val="43137"/>
                    </a:srgbClr>
                  </a:outerShdw>
                </a:effectLst>
                <a:latin typeface="Helvetica Neue"/>
                <a:cs typeface="Helvetica Neue"/>
              </a:rPr>
              <a:t>of</a:t>
            </a:r>
            <a:r>
              <a:rPr lang="de-DE" sz="2400" b="1" dirty="0" smtClean="0">
                <a:ln w="11430"/>
                <a:solidFill>
                  <a:srgbClr val="FFFFFF"/>
                </a:solidFill>
                <a:effectLst>
                  <a:outerShdw blurRad="38100" dist="38100" dir="2700000" algn="tl">
                    <a:srgbClr val="000000">
                      <a:alpha val="43137"/>
                    </a:srgbClr>
                  </a:outerShdw>
                </a:effectLst>
                <a:latin typeface="Helvetica Neue"/>
                <a:cs typeface="Helvetica Neue"/>
              </a:rPr>
              <a:t> </a:t>
            </a:r>
            <a:r>
              <a:rPr lang="de-DE" sz="2400" b="1" dirty="0" err="1" smtClean="0">
                <a:ln w="11430"/>
                <a:solidFill>
                  <a:srgbClr val="FFFFFF"/>
                </a:solidFill>
                <a:effectLst>
                  <a:outerShdw blurRad="38100" dist="38100" dir="2700000" algn="tl">
                    <a:srgbClr val="000000">
                      <a:alpha val="43137"/>
                    </a:srgbClr>
                  </a:outerShdw>
                </a:effectLst>
                <a:latin typeface="Helvetica Neue"/>
                <a:cs typeface="Helvetica Neue"/>
              </a:rPr>
              <a:t>work</a:t>
            </a:r>
            <a:endParaRPr lang="de-DE" sz="2400" b="1" dirty="0" smtClean="0">
              <a:ln w="11430"/>
              <a:solidFill>
                <a:srgbClr val="FFFFFF"/>
              </a:solidFill>
              <a:effectLst>
                <a:outerShdw blurRad="38100" dist="38100" dir="2700000" algn="tl">
                  <a:srgbClr val="000000">
                    <a:alpha val="43137"/>
                  </a:srgbClr>
                </a:outerShdw>
              </a:effectLst>
              <a:latin typeface="Helvetica Neue"/>
              <a:cs typeface="Helvetica Neue"/>
            </a:endParaRPr>
          </a:p>
          <a:p>
            <a:pPr algn="ctr"/>
            <a:endParaRPr lang="de-DE" sz="2400" b="1" dirty="0">
              <a:ln w="11430"/>
              <a:solidFill>
                <a:srgbClr val="FFFFFF"/>
              </a:solidFill>
              <a:effectLst>
                <a:outerShdw blurRad="38100" dist="38100" dir="2700000" algn="tl">
                  <a:srgbClr val="000000">
                    <a:alpha val="43137"/>
                  </a:srgbClr>
                </a:outerShdw>
              </a:effectLst>
              <a:latin typeface="Helvetica Neue"/>
              <a:cs typeface="Helvetica Neue"/>
            </a:endParaRPr>
          </a:p>
        </p:txBody>
      </p:sp>
      <p:sp>
        <p:nvSpPr>
          <p:cNvPr id="6" name="TextBox 5"/>
          <p:cNvSpPr txBox="1"/>
          <p:nvPr/>
        </p:nvSpPr>
        <p:spPr>
          <a:xfrm>
            <a:off x="481194" y="4129848"/>
            <a:ext cx="4615740" cy="1631216"/>
          </a:xfrm>
          <a:prstGeom prst="rect">
            <a:avLst/>
          </a:prstGeom>
          <a:solidFill>
            <a:srgbClr val="595959">
              <a:alpha val="84000"/>
            </a:srgbClr>
          </a:solidFill>
        </p:spPr>
        <p:txBody>
          <a:bodyPr wrap="square" rtlCol="0">
            <a:spAutoFit/>
          </a:bodyPr>
          <a:lstStyle/>
          <a:p>
            <a:pPr algn="ctr"/>
            <a:r>
              <a:rPr lang="en-US" sz="2000" dirty="0" smtClean="0">
                <a:solidFill>
                  <a:srgbClr val="FFFFFF"/>
                </a:solidFill>
                <a:latin typeface="Helvetica Neue"/>
                <a:cs typeface="Helvetica Neue"/>
              </a:rPr>
              <a:t>“The clients who come here to do massage, some of them are soldiers or policemen with guns, they talk rudely to me and threaten me and they don’t want to pay me.” </a:t>
            </a:r>
          </a:p>
        </p:txBody>
      </p:sp>
      <p:pic>
        <p:nvPicPr>
          <p:cNvPr id="7" name="Picture 6"/>
          <p:cNvPicPr/>
          <p:nvPr/>
        </p:nvPicPr>
        <p:blipFill rotWithShape="1">
          <a:blip r:embed="rId5" cstate="print"/>
          <a:srcRect l="73746" t="5488" r="9823" b="75043"/>
          <a:stretch/>
        </p:blipFill>
        <p:spPr bwMode="auto">
          <a:xfrm>
            <a:off x="6493933" y="4398173"/>
            <a:ext cx="1744134" cy="1670667"/>
          </a:xfrm>
          <a:prstGeom prst="rect">
            <a:avLst/>
          </a:prstGeom>
          <a:noFill/>
          <a:ln w="9525">
            <a:noFill/>
            <a:miter lim="800000"/>
            <a:headEnd/>
            <a:tailEnd/>
          </a:ln>
        </p:spPr>
      </p:pic>
    </p:spTree>
    <p:extLst>
      <p:ext uri="{BB962C8B-B14F-4D97-AF65-F5344CB8AC3E}">
        <p14:creationId xmlns:p14="http://schemas.microsoft.com/office/powerpoint/2010/main" val="21945309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0"/>
            <a:ext cx="9144000" cy="6858000"/>
          </a:xfrm>
          <a:prstGeom prst="rect">
            <a:avLst/>
          </a:prstGeom>
        </p:spPr>
      </p:pic>
      <p:sp>
        <p:nvSpPr>
          <p:cNvPr id="4" name="Inhaltsplatzhalter 2"/>
          <p:cNvSpPr>
            <a:spLocks noGrp="1"/>
          </p:cNvSpPr>
          <p:nvPr>
            <p:ph idx="1"/>
          </p:nvPr>
        </p:nvSpPr>
        <p:spPr>
          <a:xfrm>
            <a:off x="355600" y="1567468"/>
            <a:ext cx="3572934" cy="2255232"/>
          </a:xfrm>
          <a:solidFill>
            <a:srgbClr val="595959">
              <a:alpha val="64000"/>
            </a:srgbClr>
          </a:solidFill>
        </p:spPr>
        <p:txBody>
          <a:bodyPr>
            <a:normAutofit/>
          </a:bodyPr>
          <a:lstStyle/>
          <a:p>
            <a:r>
              <a:rPr lang="en-US" sz="2400" b="0" i="0" dirty="0" smtClean="0">
                <a:solidFill>
                  <a:srgbClr val="FFFFFF"/>
                </a:solidFill>
                <a:latin typeface="Helvetica Neue Light"/>
                <a:cs typeface="Helvetica Neue Light"/>
              </a:rPr>
              <a:t>Unwanted sexual touching: 24% </a:t>
            </a:r>
            <a:endParaRPr lang="en-US" sz="2400" b="0" i="0" dirty="0" smtClean="0">
              <a:solidFill>
                <a:srgbClr val="FFFFFF"/>
              </a:solidFill>
              <a:effectLst/>
              <a:latin typeface="Helvetica Neue Light"/>
              <a:cs typeface="Helvetica Neue Light"/>
            </a:endParaRPr>
          </a:p>
          <a:p>
            <a:r>
              <a:rPr lang="en-US" sz="2400" b="0" i="0" dirty="0" smtClean="0">
                <a:solidFill>
                  <a:srgbClr val="FFFFFF"/>
                </a:solidFill>
                <a:latin typeface="Helvetica Neue Light"/>
                <a:cs typeface="Helvetica Neue Light"/>
              </a:rPr>
              <a:t>Harassment: 52%</a:t>
            </a:r>
            <a:endParaRPr lang="en-US" sz="2400" b="0" i="0" dirty="0" smtClean="0">
              <a:solidFill>
                <a:srgbClr val="FFFFFF"/>
              </a:solidFill>
              <a:effectLst/>
              <a:latin typeface="Helvetica Neue Light"/>
              <a:cs typeface="Helvetica Neue Light"/>
            </a:endParaRPr>
          </a:p>
          <a:p>
            <a:r>
              <a:rPr lang="en-US" sz="2400" b="0" i="0" dirty="0" smtClean="0">
                <a:solidFill>
                  <a:srgbClr val="FFFFFF"/>
                </a:solidFill>
                <a:latin typeface="Helvetica Neue Light"/>
                <a:cs typeface="Helvetica Neue Light"/>
              </a:rPr>
              <a:t>Attempted rape: 23%</a:t>
            </a:r>
            <a:endParaRPr lang="en-US" sz="2400" b="0" i="0" dirty="0" smtClean="0">
              <a:solidFill>
                <a:srgbClr val="FFFFFF"/>
              </a:solidFill>
              <a:effectLst/>
              <a:latin typeface="Helvetica Neue Light"/>
              <a:cs typeface="Helvetica Neue Light"/>
            </a:endParaRPr>
          </a:p>
          <a:p>
            <a:pPr>
              <a:spcAft>
                <a:spcPts val="500"/>
              </a:spcAft>
            </a:pPr>
            <a:r>
              <a:rPr lang="en-US" sz="2400" b="0" i="0" dirty="0" smtClean="0">
                <a:solidFill>
                  <a:srgbClr val="FFFFFF"/>
                </a:solidFill>
                <a:latin typeface="Helvetica Neue Light"/>
                <a:cs typeface="Helvetica Neue Light"/>
              </a:rPr>
              <a:t>Rape: 6%</a:t>
            </a:r>
            <a:endParaRPr lang="de-DE" sz="2400" b="0" i="0" dirty="0" smtClean="0">
              <a:solidFill>
                <a:srgbClr val="FFFFFF"/>
              </a:solidFill>
              <a:latin typeface="Helvetica Neue Light"/>
              <a:cs typeface="Helvetica Neue Light"/>
            </a:endParaRPr>
          </a:p>
          <a:p>
            <a:endParaRPr lang="de-DE" sz="2400" b="0" i="0" dirty="0">
              <a:solidFill>
                <a:srgbClr val="FFFFFF"/>
              </a:solidFill>
              <a:latin typeface="Helvetica Neue Light"/>
              <a:cs typeface="Helvetica Neue Light"/>
            </a:endParaRPr>
          </a:p>
        </p:txBody>
      </p:sp>
      <p:sp>
        <p:nvSpPr>
          <p:cNvPr id="6" name="TextBox 5"/>
          <p:cNvSpPr txBox="1"/>
          <p:nvPr/>
        </p:nvSpPr>
        <p:spPr>
          <a:xfrm>
            <a:off x="4910667" y="620256"/>
            <a:ext cx="3674533" cy="646331"/>
          </a:xfrm>
          <a:prstGeom prst="rect">
            <a:avLst/>
          </a:prstGeom>
          <a:solidFill>
            <a:srgbClr val="595959">
              <a:alpha val="67000"/>
            </a:srgbClr>
          </a:solidFill>
        </p:spPr>
        <p:txBody>
          <a:bodyPr wrap="square" rtlCol="0">
            <a:spAutoFit/>
          </a:bodyPr>
          <a:lstStyle/>
          <a:p>
            <a:pPr algn="ctr"/>
            <a:r>
              <a:rPr lang="en-US" dirty="0" smtClean="0">
                <a:solidFill>
                  <a:srgbClr val="FFFFFF"/>
                </a:solidFill>
                <a:latin typeface="Helvetica Neue"/>
                <a:cs typeface="Helvetica Neue"/>
              </a:rPr>
              <a:t>From whom did you experience sexual violence/abuse</a:t>
            </a:r>
            <a:endParaRPr lang="en-US" dirty="0">
              <a:solidFill>
                <a:srgbClr val="FFFFFF"/>
              </a:solidFill>
              <a:latin typeface="Helvetica Neue"/>
              <a:cs typeface="Helvetica Neue"/>
            </a:endParaRPr>
          </a:p>
        </p:txBody>
      </p:sp>
      <p:pic>
        <p:nvPicPr>
          <p:cNvPr id="3" name="Picture 2"/>
          <p:cNvPicPr/>
          <p:nvPr/>
        </p:nvPicPr>
        <p:blipFill rotWithShape="1">
          <a:blip r:embed="rId3" cstate="print">
            <a:extLst>
              <a:ext uri="{BEBA8EAE-BF5A-486C-A8C5-ECC9F3942E4B}">
                <a14:imgProps xmlns:a14="http://schemas.microsoft.com/office/drawing/2010/main">
                  <a14:imgLayer r:embed="rId4">
                    <a14:imgEffect>
                      <a14:backgroundRemoval t="0" b="100000" l="0" r="83387"/>
                    </a14:imgEffect>
                  </a14:imgLayer>
                </a14:imgProps>
              </a:ext>
            </a:extLst>
          </a:blip>
          <a:srcRect r="7813"/>
          <a:stretch/>
        </p:blipFill>
        <p:spPr bwMode="auto">
          <a:xfrm>
            <a:off x="4724846" y="1104371"/>
            <a:ext cx="4994887" cy="4360251"/>
          </a:xfrm>
          <a:prstGeom prst="rect">
            <a:avLst/>
          </a:prstGeom>
          <a:noFill/>
          <a:ln w="9525">
            <a:noFill/>
            <a:miter lim="800000"/>
            <a:headEnd/>
            <a:tailEnd/>
          </a:ln>
        </p:spPr>
      </p:pic>
      <p:pic>
        <p:nvPicPr>
          <p:cNvPr id="5" name="Picture 4"/>
          <p:cNvPicPr/>
          <p:nvPr/>
        </p:nvPicPr>
        <p:blipFill rotWithShape="1">
          <a:blip r:embed="rId5" cstate="print"/>
          <a:srcRect l="73748" t="6214" r="7813" b="75533"/>
          <a:stretch/>
        </p:blipFill>
        <p:spPr bwMode="auto">
          <a:xfrm>
            <a:off x="3285067" y="4457701"/>
            <a:ext cx="1625600" cy="1439332"/>
          </a:xfrm>
          <a:prstGeom prst="rect">
            <a:avLst/>
          </a:prstGeom>
          <a:noFill/>
          <a:ln w="9525">
            <a:noFill/>
            <a:miter lim="800000"/>
            <a:headEnd/>
            <a:tailEnd/>
          </a:ln>
        </p:spPr>
      </p:pic>
    </p:spTree>
    <p:extLst>
      <p:ext uri="{BB962C8B-B14F-4D97-AF65-F5344CB8AC3E}">
        <p14:creationId xmlns:p14="http://schemas.microsoft.com/office/powerpoint/2010/main" val="36592650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9144000" cy="6858000"/>
          </a:xfrm>
          <a:prstGeom prst="rect">
            <a:avLst/>
          </a:prstGeom>
        </p:spPr>
      </p:pic>
      <p:sp>
        <p:nvSpPr>
          <p:cNvPr id="6" name="Inhaltsplatzhalter 2"/>
          <p:cNvSpPr>
            <a:spLocks noGrp="1"/>
          </p:cNvSpPr>
          <p:nvPr>
            <p:ph idx="1"/>
          </p:nvPr>
        </p:nvSpPr>
        <p:spPr>
          <a:xfrm>
            <a:off x="457200" y="1384300"/>
            <a:ext cx="8229600" cy="4741863"/>
          </a:xfrm>
        </p:spPr>
        <p:txBody>
          <a:bodyPr>
            <a:noAutofit/>
          </a:bodyPr>
          <a:lstStyle/>
          <a:p>
            <a:r>
              <a:rPr lang="de-DE" sz="2400" dirty="0" err="1" smtClean="0">
                <a:solidFill>
                  <a:schemeClr val="accent6">
                    <a:lumMod val="75000"/>
                  </a:schemeClr>
                </a:solidFill>
                <a:latin typeface="Helvetica Neue"/>
                <a:cs typeface="Helvetica Neue"/>
              </a:rPr>
              <a:t>Introduction</a:t>
            </a:r>
            <a:r>
              <a:rPr lang="de-DE" sz="2400" dirty="0" smtClean="0">
                <a:solidFill>
                  <a:schemeClr val="accent6">
                    <a:lumMod val="75000"/>
                  </a:schemeClr>
                </a:solidFill>
                <a:latin typeface="Helvetica Neue"/>
                <a:cs typeface="Helvetica Neue"/>
              </a:rPr>
              <a:t> &amp; </a:t>
            </a:r>
            <a:r>
              <a:rPr lang="de-DE" sz="2400" dirty="0" err="1" smtClean="0">
                <a:solidFill>
                  <a:schemeClr val="accent6">
                    <a:lumMod val="75000"/>
                  </a:schemeClr>
                </a:solidFill>
                <a:latin typeface="Helvetica Neue"/>
                <a:cs typeface="Helvetica Neue"/>
              </a:rPr>
              <a:t>Purpose</a:t>
            </a:r>
            <a:endParaRPr lang="de-DE" sz="2400" dirty="0" smtClean="0">
              <a:solidFill>
                <a:schemeClr val="accent6">
                  <a:lumMod val="75000"/>
                </a:schemeClr>
              </a:solidFill>
              <a:latin typeface="Helvetica Neue"/>
              <a:cs typeface="Helvetica Neue"/>
            </a:endParaRPr>
          </a:p>
          <a:p>
            <a:r>
              <a:rPr lang="de-DE" sz="2400" dirty="0" err="1" smtClean="0">
                <a:solidFill>
                  <a:schemeClr val="accent6">
                    <a:lumMod val="75000"/>
                  </a:schemeClr>
                </a:solidFill>
                <a:latin typeface="Helvetica Neue"/>
                <a:cs typeface="Helvetica Neue"/>
              </a:rPr>
              <a:t>Methods</a:t>
            </a:r>
            <a:endParaRPr lang="de-DE" sz="2400" dirty="0" smtClean="0">
              <a:solidFill>
                <a:schemeClr val="accent6">
                  <a:lumMod val="75000"/>
                </a:schemeClr>
              </a:solidFill>
              <a:latin typeface="Helvetica Neue"/>
              <a:cs typeface="Helvetica Neue"/>
            </a:endParaRPr>
          </a:p>
          <a:p>
            <a:r>
              <a:rPr lang="de-DE" sz="2400" dirty="0" smtClean="0">
                <a:solidFill>
                  <a:schemeClr val="accent6">
                    <a:lumMod val="75000"/>
                  </a:schemeClr>
                </a:solidFill>
                <a:latin typeface="Helvetica Neue"/>
                <a:cs typeface="Helvetica Neue"/>
              </a:rPr>
              <a:t>Sample</a:t>
            </a:r>
          </a:p>
          <a:p>
            <a:r>
              <a:rPr lang="de-DE" sz="2400" dirty="0" smtClean="0">
                <a:solidFill>
                  <a:schemeClr val="accent6">
                    <a:lumMod val="75000"/>
                  </a:schemeClr>
                </a:solidFill>
                <a:latin typeface="Helvetica Neue"/>
                <a:cs typeface="Helvetica Neue"/>
              </a:rPr>
              <a:t>Entry </a:t>
            </a:r>
            <a:r>
              <a:rPr lang="de-DE" sz="2400" dirty="0" err="1" smtClean="0">
                <a:solidFill>
                  <a:schemeClr val="accent6">
                    <a:lumMod val="75000"/>
                  </a:schemeClr>
                </a:solidFill>
                <a:latin typeface="Helvetica Neue"/>
                <a:cs typeface="Helvetica Neue"/>
              </a:rPr>
              <a:t>Factors</a:t>
            </a:r>
            <a:endParaRPr lang="de-DE" sz="2400" dirty="0" smtClean="0">
              <a:solidFill>
                <a:schemeClr val="accent6">
                  <a:lumMod val="75000"/>
                </a:schemeClr>
              </a:solidFill>
              <a:latin typeface="Helvetica Neue"/>
              <a:cs typeface="Helvetica Neue"/>
            </a:endParaRPr>
          </a:p>
          <a:p>
            <a:r>
              <a:rPr lang="de-DE" sz="2400" dirty="0" smtClean="0">
                <a:solidFill>
                  <a:schemeClr val="accent6">
                    <a:lumMod val="75000"/>
                  </a:schemeClr>
                </a:solidFill>
                <a:latin typeface="Helvetica Neue"/>
                <a:cs typeface="Helvetica Neue"/>
              </a:rPr>
              <a:t>Income &amp; Financial </a:t>
            </a:r>
            <a:r>
              <a:rPr lang="de-DE" sz="2400" dirty="0" err="1" smtClean="0">
                <a:solidFill>
                  <a:schemeClr val="accent6">
                    <a:lumMod val="75000"/>
                  </a:schemeClr>
                </a:solidFill>
                <a:latin typeface="Helvetica Neue"/>
                <a:cs typeface="Helvetica Neue"/>
              </a:rPr>
              <a:t>Obligations</a:t>
            </a:r>
            <a:endParaRPr lang="de-DE" sz="2400" dirty="0">
              <a:solidFill>
                <a:schemeClr val="accent6">
                  <a:lumMod val="75000"/>
                </a:schemeClr>
              </a:solidFill>
              <a:latin typeface="Helvetica Neue"/>
              <a:cs typeface="Helvetica Neue"/>
            </a:endParaRPr>
          </a:p>
          <a:p>
            <a:r>
              <a:rPr lang="de-DE" sz="2400" dirty="0" err="1" smtClean="0">
                <a:solidFill>
                  <a:schemeClr val="accent6">
                    <a:lumMod val="75000"/>
                  </a:schemeClr>
                </a:solidFill>
                <a:latin typeface="Helvetica Neue"/>
                <a:cs typeface="Helvetica Neue"/>
              </a:rPr>
              <a:t>Relationships</a:t>
            </a:r>
            <a:endParaRPr lang="de-DE" sz="2400" dirty="0" smtClean="0">
              <a:solidFill>
                <a:schemeClr val="accent6">
                  <a:lumMod val="75000"/>
                </a:schemeClr>
              </a:solidFill>
              <a:latin typeface="Helvetica Neue"/>
              <a:cs typeface="Helvetica Neue"/>
            </a:endParaRPr>
          </a:p>
          <a:p>
            <a:r>
              <a:rPr lang="de-DE" sz="2400" dirty="0" err="1" smtClean="0">
                <a:solidFill>
                  <a:schemeClr val="accent6">
                    <a:lumMod val="75000"/>
                  </a:schemeClr>
                </a:solidFill>
                <a:latin typeface="Helvetica Neue"/>
                <a:cs typeface="Helvetica Neue"/>
              </a:rPr>
              <a:t>Vulnerabilities</a:t>
            </a:r>
            <a:r>
              <a:rPr lang="de-DE" sz="2400" dirty="0" smtClean="0">
                <a:solidFill>
                  <a:schemeClr val="accent6">
                    <a:lumMod val="75000"/>
                  </a:schemeClr>
                </a:solidFill>
                <a:latin typeface="Helvetica Neue"/>
                <a:cs typeface="Helvetica Neue"/>
              </a:rPr>
              <a:t>  </a:t>
            </a:r>
          </a:p>
          <a:p>
            <a:r>
              <a:rPr lang="de-DE" sz="2400" dirty="0" smtClean="0">
                <a:solidFill>
                  <a:schemeClr val="accent6">
                    <a:lumMod val="75000"/>
                  </a:schemeClr>
                </a:solidFill>
                <a:latin typeface="Helvetica Neue"/>
                <a:cs typeface="Helvetica Neue"/>
              </a:rPr>
              <a:t>Work </a:t>
            </a:r>
            <a:r>
              <a:rPr lang="de-DE" sz="2400" dirty="0" err="1" smtClean="0">
                <a:solidFill>
                  <a:schemeClr val="accent6">
                    <a:lumMod val="75000"/>
                  </a:schemeClr>
                </a:solidFill>
                <a:latin typeface="Helvetica Neue"/>
                <a:cs typeface="Helvetica Neue"/>
              </a:rPr>
              <a:t>Satisfaction</a:t>
            </a:r>
            <a:r>
              <a:rPr lang="de-DE" sz="2400" dirty="0" smtClean="0">
                <a:solidFill>
                  <a:schemeClr val="accent6">
                    <a:lumMod val="75000"/>
                  </a:schemeClr>
                </a:solidFill>
                <a:latin typeface="Helvetica Neue"/>
                <a:cs typeface="Helvetica Neue"/>
              </a:rPr>
              <a:t> </a:t>
            </a:r>
          </a:p>
          <a:p>
            <a:r>
              <a:rPr lang="de-DE" sz="2400" dirty="0" smtClean="0">
                <a:solidFill>
                  <a:schemeClr val="accent6">
                    <a:lumMod val="75000"/>
                  </a:schemeClr>
                </a:solidFill>
                <a:latin typeface="Helvetica Neue"/>
                <a:cs typeface="Helvetica Neue"/>
              </a:rPr>
              <a:t>Existential </a:t>
            </a:r>
            <a:r>
              <a:rPr lang="de-DE" sz="2400" dirty="0" err="1" smtClean="0">
                <a:solidFill>
                  <a:schemeClr val="accent6">
                    <a:lumMod val="75000"/>
                  </a:schemeClr>
                </a:solidFill>
                <a:latin typeface="Helvetica Neue"/>
                <a:cs typeface="Helvetica Neue"/>
              </a:rPr>
              <a:t>Wellbeing</a:t>
            </a:r>
            <a:endParaRPr lang="de-DE" sz="2400" dirty="0" smtClean="0">
              <a:solidFill>
                <a:schemeClr val="accent6">
                  <a:lumMod val="75000"/>
                </a:schemeClr>
              </a:solidFill>
              <a:latin typeface="Helvetica Neue"/>
              <a:cs typeface="Helvetica Neue"/>
            </a:endParaRPr>
          </a:p>
          <a:p>
            <a:r>
              <a:rPr lang="de-DE" sz="2400" dirty="0" err="1" smtClean="0">
                <a:solidFill>
                  <a:schemeClr val="accent6">
                    <a:lumMod val="75000"/>
                  </a:schemeClr>
                </a:solidFill>
                <a:latin typeface="Helvetica Neue"/>
                <a:cs typeface="Helvetica Neue"/>
              </a:rPr>
              <a:t>Discussion</a:t>
            </a:r>
            <a:endParaRPr lang="de-DE" sz="2400" dirty="0" smtClean="0">
              <a:solidFill>
                <a:schemeClr val="accent6">
                  <a:lumMod val="75000"/>
                </a:schemeClr>
              </a:solidFill>
              <a:latin typeface="Helvetica Neue"/>
              <a:cs typeface="Helvetica Neue"/>
            </a:endParaRPr>
          </a:p>
          <a:p>
            <a:pPr marL="0" indent="0">
              <a:buNone/>
            </a:pPr>
            <a:endParaRPr lang="de-DE" sz="2400" dirty="0" smtClean="0">
              <a:solidFill>
                <a:schemeClr val="accent6">
                  <a:lumMod val="75000"/>
                </a:schemeClr>
              </a:solidFill>
              <a:latin typeface="Helvetica Neue"/>
              <a:cs typeface="Helvetica Neue"/>
            </a:endParaRPr>
          </a:p>
          <a:p>
            <a:endParaRPr lang="de-DE" sz="2400" dirty="0" smtClean="0">
              <a:latin typeface="Helvetica Neue"/>
              <a:cs typeface="Helvetica Neue"/>
            </a:endParaRPr>
          </a:p>
          <a:p>
            <a:endParaRPr lang="de-DE" sz="2400" dirty="0" smtClean="0">
              <a:latin typeface="Helvetica Neue"/>
              <a:cs typeface="Helvetica Neue"/>
            </a:endParaRPr>
          </a:p>
          <a:p>
            <a:endParaRPr lang="de-DE" sz="2400" dirty="0" smtClean="0">
              <a:latin typeface="Helvetica Neue"/>
              <a:cs typeface="Helvetica Neue"/>
            </a:endParaRPr>
          </a:p>
          <a:p>
            <a:endParaRPr lang="de-DE" sz="2400" dirty="0">
              <a:latin typeface="Helvetica Neue"/>
              <a:cs typeface="Helvetica Neue"/>
            </a:endParaRPr>
          </a:p>
        </p:txBody>
      </p:sp>
    </p:spTree>
    <p:extLst>
      <p:ext uri="{BB962C8B-B14F-4D97-AF65-F5344CB8AC3E}">
        <p14:creationId xmlns:p14="http://schemas.microsoft.com/office/powerpoint/2010/main" val="232026946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pic>
        <p:nvPicPr>
          <p:cNvPr id="3" name="Picture 3"/>
          <p:cNvPicPr/>
          <p:nvPr/>
        </p:nvPicPr>
        <p:blipFill rotWithShape="1">
          <a:blip r:embed="rId3" cstate="print"/>
          <a:srcRect b="8765"/>
          <a:stretch/>
        </p:blipFill>
        <p:spPr bwMode="auto">
          <a:xfrm>
            <a:off x="491066" y="321733"/>
            <a:ext cx="7992534" cy="5554133"/>
          </a:xfrm>
          <a:prstGeom prst="rect">
            <a:avLst/>
          </a:prstGeom>
          <a:noFill/>
          <a:ln w="9525">
            <a:noFill/>
            <a:miter lim="800000"/>
            <a:headEnd/>
            <a:tailEnd/>
          </a:ln>
        </p:spPr>
      </p:pic>
    </p:spTree>
    <p:extLst>
      <p:ext uri="{BB962C8B-B14F-4D97-AF65-F5344CB8AC3E}">
        <p14:creationId xmlns:p14="http://schemas.microsoft.com/office/powerpoint/2010/main" val="21945309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58000"/>
          </a:xfrm>
          <a:prstGeom prst="rect">
            <a:avLst/>
          </a:prstGeom>
        </p:spPr>
      </p:pic>
      <p:pic>
        <p:nvPicPr>
          <p:cNvPr id="2" name="Picture 1"/>
          <p:cNvPicPr>
            <a:picLocks noChangeAspect="1"/>
          </p:cNvPicPr>
          <p:nvPr/>
        </p:nvPicPr>
        <p:blipFill>
          <a:blip r:embed="rId3"/>
          <a:stretch>
            <a:fillRect/>
          </a:stretch>
        </p:blipFill>
        <p:spPr>
          <a:xfrm>
            <a:off x="1007532" y="311872"/>
            <a:ext cx="7171267" cy="5746208"/>
          </a:xfrm>
          <a:prstGeom prst="rect">
            <a:avLst/>
          </a:prstGeom>
        </p:spPr>
      </p:pic>
      <p:sp>
        <p:nvSpPr>
          <p:cNvPr id="5" name="TextBox 4"/>
          <p:cNvSpPr txBox="1"/>
          <p:nvPr/>
        </p:nvSpPr>
        <p:spPr>
          <a:xfrm>
            <a:off x="2374900" y="311872"/>
            <a:ext cx="4711700" cy="369332"/>
          </a:xfrm>
          <a:prstGeom prst="rect">
            <a:avLst/>
          </a:prstGeom>
          <a:solidFill>
            <a:srgbClr val="FFFFFF"/>
          </a:solidFill>
        </p:spPr>
        <p:txBody>
          <a:bodyPr wrap="square" rtlCol="0">
            <a:spAutoFit/>
          </a:bodyPr>
          <a:lstStyle/>
          <a:p>
            <a:pPr algn="ctr"/>
            <a:r>
              <a:rPr lang="en-US" dirty="0" smtClean="0"/>
              <a:t>How many require Sexual Intercourse?</a:t>
            </a:r>
            <a:endParaRPr lang="en-US" dirty="0"/>
          </a:p>
        </p:txBody>
      </p:sp>
      <p:sp>
        <p:nvSpPr>
          <p:cNvPr id="6" name="TextBox 5"/>
          <p:cNvSpPr txBox="1"/>
          <p:nvPr/>
        </p:nvSpPr>
        <p:spPr>
          <a:xfrm>
            <a:off x="2578100" y="5658367"/>
            <a:ext cx="4838700" cy="369332"/>
          </a:xfrm>
          <a:prstGeom prst="rect">
            <a:avLst/>
          </a:prstGeom>
          <a:solidFill>
            <a:srgbClr val="FFFFFF"/>
          </a:solidFill>
        </p:spPr>
        <p:txBody>
          <a:bodyPr wrap="square" rtlCol="0">
            <a:spAutoFit/>
          </a:bodyPr>
          <a:lstStyle/>
          <a:p>
            <a:r>
              <a:rPr lang="en-US" dirty="0" smtClean="0"/>
              <a:t>Percent of clients  who require sexual intercourse</a:t>
            </a:r>
            <a:endParaRPr lang="en-US" dirty="0"/>
          </a:p>
        </p:txBody>
      </p:sp>
    </p:spTree>
    <p:extLst>
      <p:ext uri="{BB962C8B-B14F-4D97-AF65-F5344CB8AC3E}">
        <p14:creationId xmlns:p14="http://schemas.microsoft.com/office/powerpoint/2010/main" val="21945309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3" name="TextBox 2"/>
          <p:cNvSpPr txBox="1"/>
          <p:nvPr/>
        </p:nvSpPr>
        <p:spPr>
          <a:xfrm>
            <a:off x="340782" y="683671"/>
            <a:ext cx="3354917" cy="2185214"/>
          </a:xfrm>
          <a:prstGeom prst="rect">
            <a:avLst/>
          </a:prstGeom>
          <a:solidFill>
            <a:srgbClr val="595959">
              <a:alpha val="60000"/>
            </a:srgbClr>
          </a:solidFill>
        </p:spPr>
        <p:txBody>
          <a:bodyPr wrap="square" rtlCol="0">
            <a:spAutoFit/>
          </a:bodyPr>
          <a:lstStyle/>
          <a:p>
            <a:pPr algn="ctr"/>
            <a:r>
              <a:rPr lang="en-US" sz="2800" dirty="0" smtClean="0">
                <a:solidFill>
                  <a:schemeClr val="bg1"/>
                </a:solidFill>
                <a:latin typeface="Helvetica Neue"/>
                <a:cs typeface="Helvetica Neue"/>
              </a:rPr>
              <a:t>Location of sexual encounters</a:t>
            </a:r>
          </a:p>
          <a:p>
            <a:pPr algn="ctr"/>
            <a:r>
              <a:rPr lang="en-US" sz="2000" dirty="0" smtClean="0">
                <a:solidFill>
                  <a:schemeClr val="bg1"/>
                </a:solidFill>
                <a:latin typeface="Helvetica Neue"/>
                <a:cs typeface="Helvetica Neue"/>
              </a:rPr>
              <a:t>Guesthouse: 30</a:t>
            </a:r>
          </a:p>
          <a:p>
            <a:pPr algn="ctr"/>
            <a:r>
              <a:rPr lang="en-US" sz="2000" dirty="0" smtClean="0">
                <a:solidFill>
                  <a:schemeClr val="bg1"/>
                </a:solidFill>
                <a:latin typeface="Helvetica Neue"/>
                <a:cs typeface="Helvetica Neue"/>
              </a:rPr>
              <a:t>Massage parlor: 3</a:t>
            </a:r>
          </a:p>
          <a:p>
            <a:pPr algn="ctr"/>
            <a:r>
              <a:rPr lang="en-US" sz="2000" dirty="0" smtClean="0">
                <a:solidFill>
                  <a:schemeClr val="bg1"/>
                </a:solidFill>
                <a:latin typeface="Helvetica Neue"/>
                <a:cs typeface="Helvetica Neue"/>
              </a:rPr>
              <a:t>Both: 2</a:t>
            </a:r>
          </a:p>
          <a:p>
            <a:pPr algn="ctr"/>
            <a:endParaRPr lang="en-US" sz="2000" dirty="0">
              <a:solidFill>
                <a:schemeClr val="bg1"/>
              </a:solidFill>
              <a:latin typeface="Helvetica Neue"/>
              <a:cs typeface="Helvetica Neue"/>
            </a:endParaRPr>
          </a:p>
        </p:txBody>
      </p:sp>
      <p:sp>
        <p:nvSpPr>
          <p:cNvPr id="4" name="TextBox 3"/>
          <p:cNvSpPr txBox="1"/>
          <p:nvPr/>
        </p:nvSpPr>
        <p:spPr>
          <a:xfrm>
            <a:off x="226483" y="3911029"/>
            <a:ext cx="3581400" cy="2123658"/>
          </a:xfrm>
          <a:prstGeom prst="rect">
            <a:avLst/>
          </a:prstGeom>
          <a:solidFill>
            <a:srgbClr val="595959">
              <a:alpha val="60000"/>
            </a:srgbClr>
          </a:solidFill>
        </p:spPr>
        <p:txBody>
          <a:bodyPr wrap="square" rtlCol="0">
            <a:spAutoFit/>
          </a:bodyPr>
          <a:lstStyle/>
          <a:p>
            <a:pPr algn="ctr"/>
            <a:r>
              <a:rPr lang="en-US" sz="3600" dirty="0" smtClean="0">
                <a:solidFill>
                  <a:schemeClr val="bg1"/>
                </a:solidFill>
                <a:latin typeface="Helvetica Neue"/>
                <a:cs typeface="Helvetica Neue"/>
              </a:rPr>
              <a:t>30% </a:t>
            </a:r>
            <a:r>
              <a:rPr lang="en-US" sz="2400" dirty="0" smtClean="0">
                <a:solidFill>
                  <a:schemeClr val="bg1"/>
                </a:solidFill>
                <a:latin typeface="Helvetica Neue"/>
                <a:cs typeface="Helvetica Neue"/>
              </a:rPr>
              <a:t>of respondents who have sex with clients have foreign clients   </a:t>
            </a:r>
          </a:p>
          <a:p>
            <a:pPr algn="ctr"/>
            <a:endParaRPr lang="en-US" sz="2400" dirty="0" smtClean="0">
              <a:solidFill>
                <a:schemeClr val="bg1"/>
              </a:solidFill>
              <a:latin typeface="Helvetica Neue"/>
              <a:cs typeface="Helvetica Neue"/>
            </a:endParaRPr>
          </a:p>
        </p:txBody>
      </p:sp>
      <p:sp>
        <p:nvSpPr>
          <p:cNvPr id="6" name="TextBox 5"/>
          <p:cNvSpPr txBox="1"/>
          <p:nvPr/>
        </p:nvSpPr>
        <p:spPr>
          <a:xfrm>
            <a:off x="4656666" y="4099128"/>
            <a:ext cx="3581400" cy="1846659"/>
          </a:xfrm>
          <a:prstGeom prst="rect">
            <a:avLst/>
          </a:prstGeom>
          <a:solidFill>
            <a:srgbClr val="595959">
              <a:alpha val="60000"/>
            </a:srgbClr>
          </a:solidFill>
        </p:spPr>
        <p:txBody>
          <a:bodyPr wrap="square" rtlCol="0">
            <a:spAutoFit/>
          </a:bodyPr>
          <a:lstStyle/>
          <a:p>
            <a:pPr algn="ctr"/>
            <a:r>
              <a:rPr lang="en-US" sz="2400" dirty="0" smtClean="0">
                <a:solidFill>
                  <a:schemeClr val="bg1"/>
                </a:solidFill>
                <a:latin typeface="Helvetica Neue"/>
                <a:cs typeface="Helvetica Neue"/>
              </a:rPr>
              <a:t>Majority of foreign clients are </a:t>
            </a:r>
            <a:r>
              <a:rPr lang="en-US" sz="3500" dirty="0" smtClean="0">
                <a:solidFill>
                  <a:schemeClr val="bg1"/>
                </a:solidFill>
                <a:latin typeface="Helvetica Neue"/>
                <a:cs typeface="Helvetica Neue"/>
              </a:rPr>
              <a:t>Chinese</a:t>
            </a:r>
            <a:r>
              <a:rPr lang="en-US" sz="3600" dirty="0">
                <a:solidFill>
                  <a:schemeClr val="bg1"/>
                </a:solidFill>
                <a:latin typeface="Helvetica Neue"/>
                <a:cs typeface="Helvetica Neue"/>
              </a:rPr>
              <a:t> </a:t>
            </a:r>
            <a:r>
              <a:rPr lang="en-US" sz="2800" dirty="0" smtClean="0">
                <a:solidFill>
                  <a:schemeClr val="bg1"/>
                </a:solidFill>
                <a:latin typeface="Helvetica Neue"/>
                <a:cs typeface="Helvetica Neue"/>
              </a:rPr>
              <a:t>and</a:t>
            </a:r>
            <a:r>
              <a:rPr lang="en-US" sz="3600" dirty="0" smtClean="0">
                <a:solidFill>
                  <a:schemeClr val="bg1"/>
                </a:solidFill>
                <a:latin typeface="Helvetica Neue"/>
                <a:cs typeface="Helvetica Neue"/>
              </a:rPr>
              <a:t> </a:t>
            </a:r>
            <a:r>
              <a:rPr lang="en-US" sz="2800" dirty="0" smtClean="0">
                <a:solidFill>
                  <a:schemeClr val="bg1"/>
                </a:solidFill>
                <a:latin typeface="Helvetica Neue"/>
                <a:cs typeface="Helvetica Neue"/>
              </a:rPr>
              <a:t>“</a:t>
            </a:r>
            <a:r>
              <a:rPr lang="en-US" sz="2800" dirty="0" err="1" smtClean="0">
                <a:solidFill>
                  <a:schemeClr val="bg1"/>
                </a:solidFill>
                <a:latin typeface="Helvetica Neue"/>
                <a:cs typeface="Helvetica Neue"/>
              </a:rPr>
              <a:t>Barang</a:t>
            </a:r>
            <a:r>
              <a:rPr lang="en-US" sz="2800" dirty="0" smtClean="0">
                <a:solidFill>
                  <a:schemeClr val="bg1"/>
                </a:solidFill>
                <a:latin typeface="Helvetica Neue"/>
                <a:cs typeface="Helvetica Neue"/>
              </a:rPr>
              <a:t>”</a:t>
            </a:r>
          </a:p>
          <a:p>
            <a:pPr algn="ctr"/>
            <a:endParaRPr lang="en-US" dirty="0">
              <a:solidFill>
                <a:schemeClr val="bg1"/>
              </a:solidFill>
              <a:latin typeface="Helvetica Neue"/>
              <a:cs typeface="Helvetica Neue"/>
            </a:endParaRPr>
          </a:p>
        </p:txBody>
      </p:sp>
      <p:sp>
        <p:nvSpPr>
          <p:cNvPr id="7" name="Rectangle 6"/>
          <p:cNvSpPr/>
          <p:nvPr/>
        </p:nvSpPr>
        <p:spPr>
          <a:xfrm>
            <a:off x="340783" y="3094542"/>
            <a:ext cx="3060700" cy="461665"/>
          </a:xfrm>
          <a:prstGeom prst="rect">
            <a:avLst/>
          </a:prstGeom>
          <a:solidFill>
            <a:schemeClr val="bg1">
              <a:lumMod val="50000"/>
              <a:alpha val="57000"/>
            </a:schemeClr>
          </a:solidFill>
        </p:spPr>
        <p:txBody>
          <a:bodyPr wrap="square">
            <a:spAutoFit/>
          </a:bodyPr>
          <a:lstStyle/>
          <a:p>
            <a:pPr algn="ctr"/>
            <a:r>
              <a:rPr lang="de-DE" sz="2400" dirty="0" smtClean="0">
                <a:solidFill>
                  <a:schemeClr val="bg1"/>
                </a:solidFill>
                <a:latin typeface="Helvetica Neue Light"/>
                <a:cs typeface="Helvetica Neue Light"/>
              </a:rPr>
              <a:t>Age </a:t>
            </a:r>
            <a:r>
              <a:rPr lang="de-DE" sz="2400" dirty="0">
                <a:solidFill>
                  <a:schemeClr val="bg1"/>
                </a:solidFill>
                <a:latin typeface="Helvetica Neue Light"/>
                <a:cs typeface="Helvetica Neue Light"/>
              </a:rPr>
              <a:t>range: </a:t>
            </a:r>
            <a:r>
              <a:rPr lang="de-DE" sz="2400" dirty="0" smtClean="0">
                <a:solidFill>
                  <a:schemeClr val="bg1"/>
                </a:solidFill>
                <a:latin typeface="Helvetica Neue Light"/>
                <a:cs typeface="Helvetica Neue Light"/>
              </a:rPr>
              <a:t>16-87</a:t>
            </a:r>
          </a:p>
        </p:txBody>
      </p:sp>
      <p:graphicFrame>
        <p:nvGraphicFramePr>
          <p:cNvPr id="8" name="Chart 7"/>
          <p:cNvGraphicFramePr>
            <a:graphicFrameLocks/>
          </p:cNvGraphicFramePr>
          <p:nvPr>
            <p:extLst>
              <p:ext uri="{D42A27DB-BD31-4B8C-83A1-F6EECF244321}">
                <p14:modId xmlns:p14="http://schemas.microsoft.com/office/powerpoint/2010/main" val="2097624929"/>
              </p:ext>
            </p:extLst>
          </p:nvPr>
        </p:nvGraphicFramePr>
        <p:xfrm>
          <a:off x="3807883" y="236199"/>
          <a:ext cx="5105400" cy="35560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1945309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9144000" cy="6858000"/>
          </a:xfrm>
          <a:prstGeom prst="rect">
            <a:avLst/>
          </a:prstGeom>
        </p:spPr>
      </p:pic>
      <p:sp>
        <p:nvSpPr>
          <p:cNvPr id="3" name="Title 1"/>
          <p:cNvSpPr>
            <a:spLocks noGrp="1"/>
          </p:cNvSpPr>
          <p:nvPr>
            <p:ph type="title"/>
          </p:nvPr>
        </p:nvSpPr>
        <p:spPr>
          <a:xfrm>
            <a:off x="457200" y="274638"/>
            <a:ext cx="8229600" cy="927629"/>
          </a:xfrm>
          <a:solidFill>
            <a:srgbClr val="595959">
              <a:alpha val="64000"/>
            </a:srgbClr>
          </a:solidFill>
        </p:spPr>
        <p:txBody>
          <a:bodyPr>
            <a:normAutofit/>
          </a:bodyPr>
          <a:lstStyle/>
          <a:p>
            <a:r>
              <a:rPr lang="en-US" sz="3600" dirty="0" smtClean="0">
                <a:solidFill>
                  <a:srgbClr val="FFFFFF"/>
                </a:solidFill>
                <a:latin typeface="Helvetica Neue"/>
                <a:cs typeface="Helvetica Neue"/>
              </a:rPr>
              <a:t>Awareness of sex </a:t>
            </a:r>
            <a:r>
              <a:rPr lang="en-US" sz="3600" dirty="0">
                <a:solidFill>
                  <a:srgbClr val="FFFFFF"/>
                </a:solidFill>
                <a:latin typeface="Helvetica Neue"/>
                <a:cs typeface="Helvetica Neue"/>
              </a:rPr>
              <a:t>w</a:t>
            </a:r>
            <a:r>
              <a:rPr lang="en-US" sz="3600" dirty="0" smtClean="0">
                <a:solidFill>
                  <a:srgbClr val="FFFFFF"/>
                </a:solidFill>
                <a:latin typeface="Helvetica Neue"/>
                <a:cs typeface="Helvetica Neue"/>
              </a:rPr>
              <a:t>ork </a:t>
            </a:r>
            <a:r>
              <a:rPr lang="en-US" sz="3600" dirty="0">
                <a:solidFill>
                  <a:srgbClr val="FFFFFF"/>
                </a:solidFill>
                <a:latin typeface="Helvetica Neue"/>
                <a:cs typeface="Helvetica Neue"/>
              </a:rPr>
              <a:t>p</a:t>
            </a:r>
            <a:r>
              <a:rPr lang="en-US" sz="3600" dirty="0" smtClean="0">
                <a:solidFill>
                  <a:srgbClr val="FFFFFF"/>
                </a:solidFill>
                <a:latin typeface="Helvetica Neue"/>
                <a:cs typeface="Helvetica Neue"/>
              </a:rPr>
              <a:t>rior to entry</a:t>
            </a:r>
            <a:endParaRPr lang="en-US" sz="3600" dirty="0">
              <a:solidFill>
                <a:srgbClr val="FFFFFF"/>
              </a:solidFill>
              <a:latin typeface="Helvetica Neue"/>
              <a:cs typeface="Helvetica Neue"/>
            </a:endParaRPr>
          </a:p>
        </p:txBody>
      </p:sp>
      <p:sp>
        <p:nvSpPr>
          <p:cNvPr id="4" name="Content Placeholder 2"/>
          <p:cNvSpPr>
            <a:spLocks noGrp="1"/>
          </p:cNvSpPr>
          <p:nvPr>
            <p:ph idx="1"/>
          </p:nvPr>
        </p:nvSpPr>
        <p:spPr>
          <a:xfrm>
            <a:off x="457200" y="1397000"/>
            <a:ext cx="8229600" cy="4525963"/>
          </a:xfrm>
          <a:solidFill>
            <a:srgbClr val="595959">
              <a:alpha val="64000"/>
            </a:srgbClr>
          </a:solidFill>
        </p:spPr>
        <p:txBody>
          <a:bodyPr>
            <a:normAutofit fontScale="92500" lnSpcReduction="20000"/>
          </a:bodyPr>
          <a:lstStyle/>
          <a:p>
            <a:pPr algn="ctr">
              <a:buNone/>
            </a:pPr>
            <a:r>
              <a:rPr lang="en-US" sz="3000" dirty="0">
                <a:solidFill>
                  <a:schemeClr val="bg1"/>
                </a:solidFill>
                <a:latin typeface="Helvetica Neue Light"/>
                <a:cs typeface="Helvetica Neue Light"/>
              </a:rPr>
              <a:t>“People brought me here, just told me I work only to do massage. But it was not what they said, it is massage with sex in the working place. I normally have sex with clients at the guest house, not at my working place, but I do not like it.”</a:t>
            </a:r>
          </a:p>
          <a:p>
            <a:pPr algn="ctr">
              <a:buNone/>
            </a:pPr>
            <a:endParaRPr lang="en-US" dirty="0">
              <a:solidFill>
                <a:schemeClr val="bg1"/>
              </a:solidFill>
              <a:latin typeface="Helvetica Neue Light"/>
              <a:cs typeface="Helvetica Neue Light"/>
            </a:endParaRPr>
          </a:p>
          <a:p>
            <a:pPr algn="ctr">
              <a:buNone/>
            </a:pPr>
            <a:r>
              <a:rPr lang="en-US" dirty="0">
                <a:solidFill>
                  <a:schemeClr val="bg1"/>
                </a:solidFill>
                <a:latin typeface="Helvetica Neue Light"/>
                <a:cs typeface="Helvetica Neue Light"/>
              </a:rPr>
              <a:t>	</a:t>
            </a:r>
            <a:r>
              <a:rPr lang="en-US" sz="3000" dirty="0">
                <a:solidFill>
                  <a:schemeClr val="bg1"/>
                </a:solidFill>
                <a:latin typeface="Helvetica Neue Light"/>
                <a:cs typeface="Helvetica Neue Light"/>
              </a:rPr>
              <a:t>“Before I came to work here, I did not know that I would be required to do sexual services; </a:t>
            </a:r>
            <a:endParaRPr lang="en-US" sz="3000" dirty="0" smtClean="0">
              <a:solidFill>
                <a:schemeClr val="bg1"/>
              </a:solidFill>
              <a:latin typeface="Helvetica Neue Light"/>
              <a:cs typeface="Helvetica Neue Light"/>
            </a:endParaRPr>
          </a:p>
          <a:p>
            <a:pPr algn="ctr">
              <a:buNone/>
            </a:pPr>
            <a:r>
              <a:rPr lang="en-US" sz="3000" dirty="0" smtClean="0">
                <a:solidFill>
                  <a:schemeClr val="bg1"/>
                </a:solidFill>
                <a:latin typeface="Helvetica Neue Light"/>
                <a:cs typeface="Helvetica Neue Light"/>
              </a:rPr>
              <a:t>now </a:t>
            </a:r>
            <a:r>
              <a:rPr lang="en-US" sz="3000" dirty="0">
                <a:solidFill>
                  <a:schemeClr val="bg1"/>
                </a:solidFill>
                <a:latin typeface="Helvetica Neue Light"/>
                <a:cs typeface="Helvetica Neue Light"/>
              </a:rPr>
              <a:t>I know.”</a:t>
            </a:r>
          </a:p>
          <a:p>
            <a:pPr algn="ctr">
              <a:buNone/>
            </a:pPr>
            <a:r>
              <a:rPr lang="en-US" sz="2600" dirty="0" smtClean="0">
                <a:solidFill>
                  <a:schemeClr val="bg1"/>
                </a:solidFill>
                <a:latin typeface="Helvetica Neue Light"/>
                <a:cs typeface="Helvetica Neue Light"/>
              </a:rPr>
              <a:t>(</a:t>
            </a:r>
            <a:r>
              <a:rPr lang="en-US" sz="2600" dirty="0">
                <a:solidFill>
                  <a:schemeClr val="bg1"/>
                </a:solidFill>
                <a:latin typeface="Helvetica Neue Light"/>
                <a:cs typeface="Helvetica Neue Light"/>
              </a:rPr>
              <a:t>14/98 respondents had similar quotes)</a:t>
            </a:r>
          </a:p>
          <a:p>
            <a:pPr algn="ctr"/>
            <a:endParaRPr lang="en-US" dirty="0">
              <a:solidFill>
                <a:schemeClr val="bg1"/>
              </a:solidFill>
            </a:endParaRPr>
          </a:p>
        </p:txBody>
      </p:sp>
    </p:spTree>
    <p:extLst>
      <p:ext uri="{BB962C8B-B14F-4D97-AF65-F5344CB8AC3E}">
        <p14:creationId xmlns:p14="http://schemas.microsoft.com/office/powerpoint/2010/main" val="219453099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3" name="Inhaltsplatzhalter 2"/>
          <p:cNvSpPr>
            <a:spLocks noGrp="1"/>
          </p:cNvSpPr>
          <p:nvPr>
            <p:ph idx="1"/>
          </p:nvPr>
        </p:nvSpPr>
        <p:spPr>
          <a:xfrm>
            <a:off x="304800" y="846667"/>
            <a:ext cx="8686800" cy="5490633"/>
          </a:xfrm>
        </p:spPr>
        <p:txBody>
          <a:bodyPr>
            <a:noAutofit/>
          </a:bodyPr>
          <a:lstStyle/>
          <a:p>
            <a:pPr algn="ctr">
              <a:buNone/>
            </a:pPr>
            <a:r>
              <a:rPr lang="de-DE" sz="2800" b="0" i="0" dirty="0" smtClean="0">
                <a:latin typeface="Helvetica Neue"/>
                <a:cs typeface="Helvetica Neue"/>
              </a:rPr>
              <a:t>Do </a:t>
            </a:r>
            <a:r>
              <a:rPr lang="de-DE" sz="2800" b="0" i="0" dirty="0" err="1" smtClean="0">
                <a:latin typeface="Helvetica Neue"/>
                <a:cs typeface="Helvetica Neue"/>
              </a:rPr>
              <a:t>you</a:t>
            </a:r>
            <a:r>
              <a:rPr lang="de-DE" sz="2800" b="0" i="0" dirty="0" smtClean="0">
                <a:latin typeface="Helvetica Neue"/>
                <a:cs typeface="Helvetica Neue"/>
              </a:rPr>
              <a:t> like </a:t>
            </a:r>
            <a:r>
              <a:rPr lang="de-DE" sz="2800" b="0" i="0" dirty="0" err="1" smtClean="0">
                <a:latin typeface="Helvetica Neue"/>
                <a:cs typeface="Helvetica Neue"/>
              </a:rPr>
              <a:t>your</a:t>
            </a:r>
            <a:r>
              <a:rPr lang="de-DE" sz="2800" b="0" i="0" dirty="0" smtClean="0">
                <a:latin typeface="Helvetica Neue"/>
                <a:cs typeface="Helvetica Neue"/>
              </a:rPr>
              <a:t> </a:t>
            </a:r>
            <a:r>
              <a:rPr lang="de-DE" sz="2800" b="0" i="0" dirty="0" err="1" smtClean="0">
                <a:latin typeface="Helvetica Neue"/>
                <a:cs typeface="Helvetica Neue"/>
              </a:rPr>
              <a:t>present</a:t>
            </a:r>
            <a:r>
              <a:rPr lang="de-DE" sz="2800" b="0" i="0" dirty="0" smtClean="0">
                <a:latin typeface="Helvetica Neue"/>
                <a:cs typeface="Helvetica Neue"/>
              </a:rPr>
              <a:t> </a:t>
            </a:r>
            <a:r>
              <a:rPr lang="de-DE" sz="2800" b="0" i="0" dirty="0" err="1" smtClean="0">
                <a:latin typeface="Helvetica Neue"/>
                <a:cs typeface="Helvetica Neue"/>
              </a:rPr>
              <a:t>job</a:t>
            </a:r>
            <a:r>
              <a:rPr lang="de-DE" sz="2800" b="0" i="0" dirty="0" smtClean="0">
                <a:latin typeface="Helvetica Neue"/>
                <a:cs typeface="Helvetica Neue"/>
              </a:rPr>
              <a:t>?</a:t>
            </a:r>
            <a:endParaRPr lang="de-DE" sz="2400" dirty="0">
              <a:latin typeface="Helvetica Neue Light"/>
              <a:cs typeface="Helvetica Neue Light"/>
            </a:endParaRPr>
          </a:p>
          <a:p>
            <a:pPr marL="0" indent="0">
              <a:buNone/>
            </a:pPr>
            <a:endParaRPr lang="de-DE" sz="2400" b="0" i="0" dirty="0" smtClean="0">
              <a:latin typeface="Helvetica Neue Light"/>
              <a:cs typeface="Helvetica Neue Light"/>
            </a:endParaRPr>
          </a:p>
          <a:p>
            <a:pPr marL="0" indent="0">
              <a:buNone/>
            </a:pPr>
            <a:endParaRPr lang="de-DE" sz="2400" dirty="0">
              <a:latin typeface="Helvetica Neue Light"/>
              <a:cs typeface="Helvetica Neue Light"/>
            </a:endParaRPr>
          </a:p>
        </p:txBody>
      </p:sp>
      <p:pic>
        <p:nvPicPr>
          <p:cNvPr id="2050" name="Picture 2"/>
          <p:cNvPicPr>
            <a:picLocks noChangeAspect="1" noChangeArrowheads="1"/>
          </p:cNvPicPr>
          <p:nvPr/>
        </p:nvPicPr>
        <p:blipFill rotWithShape="1">
          <a:blip r:embed="rId4"/>
          <a:srcRect/>
          <a:stretch/>
        </p:blipFill>
        <p:spPr bwMode="auto">
          <a:xfrm>
            <a:off x="4047066" y="1488547"/>
            <a:ext cx="4944534" cy="3521386"/>
          </a:xfrm>
          <a:prstGeom prst="rect">
            <a:avLst/>
          </a:prstGeom>
          <a:noFill/>
          <a:ln>
            <a:noFill/>
          </a:ln>
        </p:spPr>
      </p:pic>
      <p:sp>
        <p:nvSpPr>
          <p:cNvPr id="5" name="Inhaltsplatzhalter 2"/>
          <p:cNvSpPr txBox="1">
            <a:spLocks/>
          </p:cNvSpPr>
          <p:nvPr/>
        </p:nvSpPr>
        <p:spPr>
          <a:xfrm>
            <a:off x="304800" y="2925015"/>
            <a:ext cx="8686800" cy="549063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endParaRPr lang="de-DE" sz="2400" dirty="0" smtClean="0">
              <a:latin typeface="Helvetica Neue Light"/>
              <a:cs typeface="Helvetica Neue Light"/>
            </a:endParaRPr>
          </a:p>
          <a:p>
            <a:pPr marL="0" indent="0">
              <a:buFont typeface="Arial"/>
              <a:buNone/>
            </a:pPr>
            <a:endParaRPr lang="de-DE" sz="2400" dirty="0" smtClean="0">
              <a:latin typeface="Helvetica Neue Light"/>
              <a:cs typeface="Helvetica Neue Light"/>
            </a:endParaRPr>
          </a:p>
          <a:p>
            <a:pPr marL="0" indent="0">
              <a:buFont typeface="Arial"/>
              <a:buNone/>
            </a:pPr>
            <a:endParaRPr lang="de-DE" sz="2400" dirty="0" smtClean="0">
              <a:latin typeface="Helvetica Neue Light"/>
              <a:cs typeface="Helvetica Neue Light"/>
            </a:endParaRPr>
          </a:p>
          <a:p>
            <a:pPr marL="0" indent="0">
              <a:buFont typeface="Arial"/>
              <a:buNone/>
            </a:pPr>
            <a:r>
              <a:rPr lang="de-DE" sz="2400" dirty="0" err="1" smtClean="0">
                <a:latin typeface="Helvetica Neue Light"/>
                <a:cs typeface="Helvetica Neue Light"/>
              </a:rPr>
              <a:t>Those</a:t>
            </a:r>
            <a:r>
              <a:rPr lang="de-DE" sz="2400" dirty="0" smtClean="0">
                <a:latin typeface="Helvetica Neue Light"/>
                <a:cs typeface="Helvetica Neue Light"/>
              </a:rPr>
              <a:t> </a:t>
            </a:r>
            <a:r>
              <a:rPr lang="de-DE" sz="2400" dirty="0" err="1" smtClean="0">
                <a:latin typeface="Helvetica Neue Light"/>
                <a:cs typeface="Helvetica Neue Light"/>
              </a:rPr>
              <a:t>who</a:t>
            </a:r>
            <a:r>
              <a:rPr lang="de-DE" sz="2400" dirty="0" smtClean="0">
                <a:latin typeface="Helvetica Neue Light"/>
                <a:cs typeface="Helvetica Neue Light"/>
              </a:rPr>
              <a:t> </a:t>
            </a:r>
            <a:r>
              <a:rPr lang="de-DE" sz="2400" b="1" dirty="0" smtClean="0">
                <a:latin typeface="Helvetica Neue Light"/>
                <a:cs typeface="Helvetica Neue Light"/>
              </a:rPr>
              <a:t>DO NOT:</a:t>
            </a:r>
            <a:r>
              <a:rPr lang="de-DE" sz="2400" dirty="0" smtClean="0">
                <a:latin typeface="Helvetica Neue Light"/>
                <a:cs typeface="Helvetica Neue Light"/>
              </a:rPr>
              <a:t> </a:t>
            </a:r>
          </a:p>
          <a:p>
            <a:pPr fontAlgn="base"/>
            <a:r>
              <a:rPr lang="en-US" sz="2400" dirty="0" smtClean="0">
                <a:latin typeface="Helvetica Neue Light"/>
                <a:cs typeface="Helvetica Neue Light"/>
              </a:rPr>
              <a:t>“I don’t have a choice” (20%)</a:t>
            </a:r>
          </a:p>
          <a:p>
            <a:pPr fontAlgn="base"/>
            <a:r>
              <a:rPr lang="en-US" sz="2400" dirty="0" smtClean="0">
                <a:latin typeface="Helvetica Neue Light"/>
                <a:cs typeface="Helvetica Neue Light"/>
              </a:rPr>
              <a:t>“People think we are not good girls” (20%)</a:t>
            </a:r>
          </a:p>
          <a:p>
            <a:pPr marL="0" indent="0" fontAlgn="base">
              <a:buFont typeface="Arial"/>
              <a:buNone/>
            </a:pPr>
            <a:r>
              <a:rPr lang="en-US" sz="2400" dirty="0" smtClean="0">
                <a:latin typeface="Helvetica Neue Light"/>
                <a:cs typeface="Helvetica Neue Light"/>
              </a:rPr>
              <a:t>Those who </a:t>
            </a:r>
            <a:r>
              <a:rPr lang="en-US" sz="2400" b="1" dirty="0" smtClean="0">
                <a:latin typeface="Helvetica Neue Light"/>
                <a:cs typeface="Helvetica Neue Light"/>
              </a:rPr>
              <a:t>DO:</a:t>
            </a:r>
            <a:r>
              <a:rPr lang="en-US" sz="2400" dirty="0" smtClean="0">
                <a:latin typeface="Helvetica Neue Light"/>
                <a:cs typeface="Helvetica Neue Light"/>
              </a:rPr>
              <a:t> </a:t>
            </a:r>
          </a:p>
          <a:p>
            <a:pPr fontAlgn="base"/>
            <a:r>
              <a:rPr lang="en-US" sz="2400" dirty="0" smtClean="0">
                <a:latin typeface="Helvetica Neue Light"/>
                <a:cs typeface="Helvetica Neue Light"/>
              </a:rPr>
              <a:t>“It is easy and relatively more money”, “It isn’t tiring” (28%)</a:t>
            </a:r>
          </a:p>
        </p:txBody>
      </p:sp>
    </p:spTree>
    <p:extLst>
      <p:ext uri="{BB962C8B-B14F-4D97-AF65-F5344CB8AC3E}">
        <p14:creationId xmlns:p14="http://schemas.microsoft.com/office/powerpoint/2010/main" val="21945309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4" name="Content Placeholder 2"/>
          <p:cNvSpPr>
            <a:spLocks noGrp="1"/>
          </p:cNvSpPr>
          <p:nvPr>
            <p:ph sz="half" idx="1"/>
          </p:nvPr>
        </p:nvSpPr>
        <p:spPr>
          <a:xfrm>
            <a:off x="304800" y="1371600"/>
            <a:ext cx="4267200" cy="4038600"/>
          </a:xfrm>
        </p:spPr>
        <p:txBody>
          <a:bodyPr>
            <a:normAutofit fontScale="92500" lnSpcReduction="20000"/>
          </a:bodyPr>
          <a:lstStyle/>
          <a:p>
            <a:r>
              <a:rPr lang="en-US" b="1" i="0" dirty="0" smtClean="0">
                <a:latin typeface="Helvetica Neue"/>
                <a:cs typeface="Helvetica Neue Light"/>
              </a:rPr>
              <a:t>89% </a:t>
            </a:r>
            <a:r>
              <a:rPr lang="en-US" sz="2400" b="0" i="0" dirty="0" smtClean="0">
                <a:latin typeface="Helvetica Neue"/>
                <a:cs typeface="Helvetica Neue Light"/>
              </a:rPr>
              <a:t>of respondents answered that they </a:t>
            </a:r>
            <a:r>
              <a:rPr lang="en-US" sz="2400" b="1" i="0" dirty="0" smtClean="0">
                <a:latin typeface="Helvetica Neue"/>
                <a:cs typeface="Helvetica Neue Light"/>
              </a:rPr>
              <a:t>would not recommend massage work</a:t>
            </a:r>
            <a:r>
              <a:rPr lang="en-US" sz="2400" b="0" i="0" dirty="0" smtClean="0">
                <a:latin typeface="Helvetica Neue"/>
                <a:cs typeface="Helvetica Neue Light"/>
              </a:rPr>
              <a:t> for these (top 3) reasons: </a:t>
            </a:r>
          </a:p>
          <a:p>
            <a:pPr lvl="2"/>
            <a:r>
              <a:rPr lang="en-US" b="0" i="0" dirty="0" smtClean="0">
                <a:latin typeface="Helvetica Neue"/>
                <a:cs typeface="Helvetica Neue Light"/>
              </a:rPr>
              <a:t>Not a good job</a:t>
            </a:r>
          </a:p>
          <a:p>
            <a:pPr lvl="2"/>
            <a:r>
              <a:rPr lang="en-US" b="0" i="0" dirty="0" smtClean="0">
                <a:latin typeface="Helvetica Neue"/>
                <a:cs typeface="Helvetica Neue Light"/>
              </a:rPr>
              <a:t>Not wanting others to have the same experiences as they have</a:t>
            </a:r>
          </a:p>
          <a:p>
            <a:pPr lvl="2"/>
            <a:r>
              <a:rPr lang="en-US" b="0" i="0" dirty="0" smtClean="0">
                <a:latin typeface="Helvetica Neue"/>
                <a:cs typeface="Helvetica Neue Light"/>
              </a:rPr>
              <a:t>Not wanting others to know that they work there</a:t>
            </a:r>
            <a:endParaRPr lang="en-US" b="0" i="0" dirty="0">
              <a:latin typeface="Helvetica Neue"/>
              <a:cs typeface="Helvetica Neue Light"/>
            </a:endParaRPr>
          </a:p>
        </p:txBody>
      </p:sp>
      <p:sp>
        <p:nvSpPr>
          <p:cNvPr id="5" name="Content Placeholder 3"/>
          <p:cNvSpPr txBox="1">
            <a:spLocks/>
          </p:cNvSpPr>
          <p:nvPr/>
        </p:nvSpPr>
        <p:spPr>
          <a:xfrm>
            <a:off x="4758257" y="1447800"/>
            <a:ext cx="4038600" cy="3962400"/>
          </a:xfrm>
          <a:prstGeom prst="rect">
            <a:avLst/>
          </a:prstGeom>
          <a:solidFill>
            <a:schemeClr val="accent4">
              <a:lumMod val="60000"/>
              <a:lumOff val="40000"/>
              <a:alpha val="55000"/>
            </a:schemeClr>
          </a:solidFill>
        </p:spPr>
        <p:txBody>
          <a:bodyPr>
            <a:normAutofit fontScale="850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buFont typeface="Arial"/>
              <a:buNone/>
            </a:pPr>
            <a:r>
              <a:rPr lang="en-US" dirty="0" smtClean="0">
                <a:latin typeface="Helvetica Neue Light"/>
                <a:cs typeface="Helvetica Neue Light"/>
              </a:rPr>
              <a:t>“I only want to be wrong</a:t>
            </a:r>
          </a:p>
          <a:p>
            <a:pPr algn="ctr">
              <a:buFont typeface="Arial"/>
              <a:buNone/>
            </a:pPr>
            <a:r>
              <a:rPr lang="en-US" dirty="0" smtClean="0">
                <a:latin typeface="Helvetica Neue Light"/>
                <a:cs typeface="Helvetica Neue Light"/>
              </a:rPr>
              <a:t>alone.”</a:t>
            </a:r>
          </a:p>
          <a:p>
            <a:pPr algn="ctr">
              <a:buFont typeface="Arial"/>
              <a:buNone/>
            </a:pPr>
            <a:endParaRPr lang="en-US" dirty="0" smtClean="0">
              <a:latin typeface="Helvetica Neue Light"/>
              <a:cs typeface="Helvetica Neue Light"/>
            </a:endParaRPr>
          </a:p>
          <a:p>
            <a:pPr algn="ctr">
              <a:buFont typeface="Arial"/>
              <a:buNone/>
            </a:pPr>
            <a:r>
              <a:rPr lang="en-US" dirty="0" smtClean="0">
                <a:latin typeface="Helvetica Neue Light"/>
                <a:cs typeface="Helvetica Neue Light"/>
              </a:rPr>
              <a:t>“I chose the wrong job</a:t>
            </a:r>
          </a:p>
          <a:p>
            <a:pPr algn="ctr">
              <a:buFont typeface="Arial"/>
              <a:buNone/>
            </a:pPr>
            <a:r>
              <a:rPr lang="en-US" dirty="0" smtClean="0">
                <a:latin typeface="Helvetica Neue Light"/>
                <a:cs typeface="Helvetica Neue Light"/>
              </a:rPr>
              <a:t>already…I do not want</a:t>
            </a:r>
          </a:p>
          <a:p>
            <a:pPr algn="ctr">
              <a:buFont typeface="Arial"/>
              <a:buNone/>
            </a:pPr>
            <a:r>
              <a:rPr lang="en-US" dirty="0" smtClean="0">
                <a:latin typeface="Helvetica Neue Light"/>
                <a:cs typeface="Helvetica Neue Light"/>
              </a:rPr>
              <a:t>anyone to imitate me.”</a:t>
            </a:r>
          </a:p>
          <a:p>
            <a:pPr algn="ctr">
              <a:buFont typeface="Arial"/>
              <a:buNone/>
            </a:pPr>
            <a:endParaRPr lang="en-US" dirty="0" smtClean="0">
              <a:latin typeface="Helvetica Neue Light"/>
              <a:cs typeface="Helvetica Neue Light"/>
            </a:endParaRPr>
          </a:p>
          <a:p>
            <a:pPr algn="ctr">
              <a:buFont typeface="Arial"/>
              <a:buNone/>
            </a:pPr>
            <a:r>
              <a:rPr lang="en-US" dirty="0" smtClean="0">
                <a:latin typeface="Helvetica Neue Light"/>
                <a:cs typeface="Helvetica Neue Light"/>
              </a:rPr>
              <a:t>“No one gives us value.”</a:t>
            </a:r>
            <a:endParaRPr lang="en-US" dirty="0">
              <a:latin typeface="Helvetica Neue Light"/>
              <a:cs typeface="Helvetica Neue Light"/>
            </a:endParaRPr>
          </a:p>
        </p:txBody>
      </p:sp>
      <p:sp>
        <p:nvSpPr>
          <p:cNvPr id="6" name="TextBox 5"/>
          <p:cNvSpPr txBox="1"/>
          <p:nvPr/>
        </p:nvSpPr>
        <p:spPr>
          <a:xfrm>
            <a:off x="270924" y="838200"/>
            <a:ext cx="8525933" cy="523220"/>
          </a:xfrm>
          <a:prstGeom prst="rect">
            <a:avLst/>
          </a:prstGeom>
          <a:noFill/>
        </p:spPr>
        <p:txBody>
          <a:bodyPr wrap="square" rtlCol="0">
            <a:spAutoFit/>
          </a:bodyPr>
          <a:lstStyle/>
          <a:p>
            <a:pPr algn="ctr"/>
            <a:r>
              <a:rPr lang="en-US" sz="2800" dirty="0" smtClean="0">
                <a:latin typeface="Helvetica Neue"/>
                <a:cs typeface="Helvetica Neue"/>
              </a:rPr>
              <a:t>Would you recommend this job to a sister or friend? </a:t>
            </a:r>
            <a:endParaRPr lang="en-US" sz="2800" dirty="0">
              <a:latin typeface="Helvetica Neue"/>
              <a:cs typeface="Helvetica Neue"/>
            </a:endParaRPr>
          </a:p>
        </p:txBody>
      </p:sp>
      <p:sp>
        <p:nvSpPr>
          <p:cNvPr id="7" name="TextBox 6"/>
          <p:cNvSpPr txBox="1"/>
          <p:nvPr/>
        </p:nvSpPr>
        <p:spPr>
          <a:xfrm>
            <a:off x="270924" y="5638800"/>
            <a:ext cx="8263476" cy="892552"/>
          </a:xfrm>
          <a:prstGeom prst="rect">
            <a:avLst/>
          </a:prstGeom>
          <a:noFill/>
        </p:spPr>
        <p:txBody>
          <a:bodyPr wrap="square" rtlCol="0">
            <a:spAutoFit/>
          </a:bodyPr>
          <a:lstStyle/>
          <a:p>
            <a:pPr algn="ctr"/>
            <a:r>
              <a:rPr lang="en-US" sz="3200" dirty="0" smtClean="0">
                <a:latin typeface="Helvetica Neue"/>
                <a:cs typeface="Helvetica Neue"/>
              </a:rPr>
              <a:t>39% </a:t>
            </a:r>
            <a:r>
              <a:rPr lang="en-US" sz="2000" dirty="0" smtClean="0">
                <a:latin typeface="Helvetica Neue"/>
                <a:cs typeface="Helvetica Neue"/>
              </a:rPr>
              <a:t>of respondents had been referred to the job by a </a:t>
            </a:r>
          </a:p>
          <a:p>
            <a:pPr algn="ctr"/>
            <a:r>
              <a:rPr lang="en-US" sz="2000" dirty="0" smtClean="0">
                <a:latin typeface="Helvetica Neue"/>
                <a:cs typeface="Helvetica Neue"/>
              </a:rPr>
              <a:t>friend (35%) or sibling (4%)</a:t>
            </a:r>
            <a:endParaRPr lang="en-US" sz="2000" dirty="0">
              <a:latin typeface="Helvetica Neue"/>
              <a:cs typeface="Helvetica Neue"/>
            </a:endParaRPr>
          </a:p>
        </p:txBody>
      </p:sp>
      <p:pic>
        <p:nvPicPr>
          <p:cNvPr id="8" name="Picture 2" descr="http://upload.wikimedia.org/wikipedia/en/f/f1/Down_Arrow_Icon.png"/>
          <p:cNvPicPr>
            <a:picLocks noChangeAspect="1" noChangeArrowheads="1"/>
          </p:cNvPicPr>
          <p:nvPr/>
        </p:nvPicPr>
        <p:blipFill>
          <a:blip r:embed="rId4" cstate="print"/>
          <a:srcRect/>
          <a:stretch>
            <a:fillRect/>
          </a:stretch>
        </p:blipFill>
        <p:spPr bwMode="auto">
          <a:xfrm>
            <a:off x="304800" y="3048000"/>
            <a:ext cx="1143000" cy="2362200"/>
          </a:xfrm>
          <a:prstGeom prst="rect">
            <a:avLst/>
          </a:prstGeom>
          <a:noFill/>
        </p:spPr>
      </p:pic>
    </p:spTree>
    <p:extLst>
      <p:ext uri="{BB962C8B-B14F-4D97-AF65-F5344CB8AC3E}">
        <p14:creationId xmlns:p14="http://schemas.microsoft.com/office/powerpoint/2010/main" val="21945309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3" name="Title 1"/>
          <p:cNvSpPr>
            <a:spLocks noGrp="1"/>
          </p:cNvSpPr>
          <p:nvPr>
            <p:ph type="title"/>
          </p:nvPr>
        </p:nvSpPr>
        <p:spPr>
          <a:xfrm>
            <a:off x="457200" y="1036638"/>
            <a:ext cx="8229600" cy="1143000"/>
          </a:xfrm>
        </p:spPr>
        <p:txBody>
          <a:bodyPr>
            <a:normAutofit/>
          </a:bodyPr>
          <a:lstStyle/>
          <a:p>
            <a:r>
              <a:rPr lang="en-US" sz="3200" b="0" i="0" dirty="0" smtClean="0">
                <a:latin typeface="Helvetica Neue"/>
                <a:cs typeface="Helvetica Neue"/>
              </a:rPr>
              <a:t>Would you recommend this job to a sister or friend? </a:t>
            </a:r>
            <a:endParaRPr lang="en-US" sz="3200" b="0" i="0" dirty="0">
              <a:latin typeface="Helvetica Neue"/>
              <a:cs typeface="Helvetica Neue"/>
            </a:endParaRPr>
          </a:p>
        </p:txBody>
      </p:sp>
      <p:sp>
        <p:nvSpPr>
          <p:cNvPr id="4" name="Content Placeholder 4"/>
          <p:cNvSpPr>
            <a:spLocks noGrp="1"/>
          </p:cNvSpPr>
          <p:nvPr>
            <p:ph idx="1"/>
          </p:nvPr>
        </p:nvSpPr>
        <p:spPr>
          <a:xfrm>
            <a:off x="457200" y="2310341"/>
            <a:ext cx="8686800" cy="4525963"/>
          </a:xfrm>
        </p:spPr>
        <p:txBody>
          <a:bodyPr/>
          <a:lstStyle/>
          <a:p>
            <a:r>
              <a:rPr lang="en-US" b="0" i="0" dirty="0" smtClean="0">
                <a:latin typeface="Helvetica Neue Light"/>
                <a:cs typeface="Helvetica Neue Light"/>
              </a:rPr>
              <a:t>10% would recommend because:</a:t>
            </a:r>
          </a:p>
          <a:p>
            <a:pPr lvl="1"/>
            <a:r>
              <a:rPr lang="en-US" b="0" i="0" dirty="0" smtClean="0">
                <a:latin typeface="Helvetica Neue Light"/>
                <a:cs typeface="Helvetica Neue Light"/>
              </a:rPr>
              <a:t>lack of choice and/or poverty (6 women)</a:t>
            </a:r>
            <a:endParaRPr lang="en-US" dirty="0">
              <a:latin typeface="Helvetica Neue Light"/>
              <a:cs typeface="Helvetica Neue Light"/>
            </a:endParaRPr>
          </a:p>
          <a:p>
            <a:pPr lvl="1"/>
            <a:r>
              <a:rPr lang="en-US" b="0" i="0" dirty="0" smtClean="0">
                <a:latin typeface="Helvetica Neue Light"/>
                <a:cs typeface="Helvetica Neue Light"/>
              </a:rPr>
              <a:t>It is “easy/good” (2 women)</a:t>
            </a:r>
          </a:p>
          <a:p>
            <a:pPr lvl="2"/>
            <a:r>
              <a:rPr lang="en-US" b="0" i="0" dirty="0" smtClean="0">
                <a:latin typeface="Helvetica Neue Light"/>
                <a:cs typeface="Helvetica Neue Light"/>
              </a:rPr>
              <a:t>One respondent was involved in sex work and experiences sexual/physical violence  </a:t>
            </a:r>
            <a:endParaRPr lang="en-US" b="0" i="0" dirty="0">
              <a:latin typeface="Helvetica Neue Light"/>
              <a:cs typeface="Helvetica Neue Light"/>
            </a:endParaRPr>
          </a:p>
        </p:txBody>
      </p:sp>
    </p:spTree>
    <p:extLst>
      <p:ext uri="{BB962C8B-B14F-4D97-AF65-F5344CB8AC3E}">
        <p14:creationId xmlns:p14="http://schemas.microsoft.com/office/powerpoint/2010/main" val="21945309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graphicFrame>
        <p:nvGraphicFramePr>
          <p:cNvPr id="3" name="Content Placeholder 12"/>
          <p:cNvGraphicFramePr>
            <a:graphicFrameLocks noGrp="1"/>
          </p:cNvGraphicFramePr>
          <p:nvPr>
            <p:ph idx="1"/>
            <p:extLst>
              <p:ext uri="{D42A27DB-BD31-4B8C-83A1-F6EECF244321}">
                <p14:modId xmlns:p14="http://schemas.microsoft.com/office/powerpoint/2010/main" val="554439827"/>
              </p:ext>
            </p:extLst>
          </p:nvPr>
        </p:nvGraphicFramePr>
        <p:xfrm>
          <a:off x="0" y="1320800"/>
          <a:ext cx="8923866" cy="4648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20489647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3" name="Content Placeholder 2"/>
          <p:cNvSpPr>
            <a:spLocks noGrp="1"/>
          </p:cNvSpPr>
          <p:nvPr>
            <p:ph idx="1"/>
          </p:nvPr>
        </p:nvSpPr>
        <p:spPr>
          <a:xfrm>
            <a:off x="457200" y="1456267"/>
            <a:ext cx="8229600" cy="5680309"/>
          </a:xfrm>
        </p:spPr>
        <p:txBody>
          <a:bodyPr>
            <a:normAutofit/>
          </a:bodyPr>
          <a:lstStyle/>
          <a:p>
            <a:r>
              <a:rPr lang="en-US" sz="2400" b="0" i="0" dirty="0">
                <a:solidFill>
                  <a:srgbClr val="236A96"/>
                </a:solidFill>
                <a:latin typeface="Helvetica Neue Light"/>
                <a:cs typeface="Helvetica Neue Light"/>
              </a:rPr>
              <a:t>82% </a:t>
            </a:r>
            <a:r>
              <a:rPr lang="en-US" sz="2400" b="0" i="0" dirty="0" smtClean="0">
                <a:solidFill>
                  <a:srgbClr val="236A96"/>
                </a:solidFill>
                <a:latin typeface="Helvetica Neue Light"/>
                <a:cs typeface="Helvetica Neue Light"/>
              </a:rPr>
              <a:t>do not see themselves </a:t>
            </a:r>
            <a:r>
              <a:rPr lang="en-US" sz="2400" dirty="0" smtClean="0">
                <a:solidFill>
                  <a:srgbClr val="236A96"/>
                </a:solidFill>
                <a:latin typeface="Helvetica Neue Light"/>
                <a:cs typeface="Helvetica Neue Light"/>
              </a:rPr>
              <a:t>working in massage</a:t>
            </a:r>
            <a:endParaRPr lang="en-US" sz="2400" b="0" i="0" dirty="0" smtClean="0">
              <a:solidFill>
                <a:srgbClr val="236A96"/>
              </a:solidFill>
              <a:latin typeface="Helvetica Neue Light"/>
              <a:cs typeface="Helvetica Neue Light"/>
            </a:endParaRPr>
          </a:p>
          <a:p>
            <a:r>
              <a:rPr lang="en-US" sz="2400" b="0" i="0" dirty="0" smtClean="0">
                <a:solidFill>
                  <a:srgbClr val="236A96"/>
                </a:solidFill>
                <a:latin typeface="Helvetica Neue Light"/>
                <a:cs typeface="Helvetica Neue Light"/>
              </a:rPr>
              <a:t>35</a:t>
            </a:r>
            <a:r>
              <a:rPr lang="en-US" sz="2400" b="0" i="0" dirty="0">
                <a:solidFill>
                  <a:srgbClr val="236A96"/>
                </a:solidFill>
                <a:latin typeface="Helvetica Neue Light"/>
                <a:cs typeface="Helvetica Neue Light"/>
              </a:rPr>
              <a:t>% </a:t>
            </a:r>
            <a:r>
              <a:rPr lang="en-US" sz="2400" b="0" i="0" dirty="0" smtClean="0">
                <a:solidFill>
                  <a:srgbClr val="236A96"/>
                </a:solidFill>
                <a:latin typeface="Helvetica Neue Light"/>
                <a:cs typeface="Helvetica Neue Light"/>
              </a:rPr>
              <a:t>have </a:t>
            </a:r>
            <a:r>
              <a:rPr lang="en-US" sz="2400" b="0" i="0" dirty="0">
                <a:solidFill>
                  <a:srgbClr val="236A96"/>
                </a:solidFill>
                <a:latin typeface="Helvetica Neue Light"/>
                <a:cs typeface="Helvetica Neue Light"/>
              </a:rPr>
              <a:t>a </a:t>
            </a:r>
            <a:r>
              <a:rPr lang="en-US" sz="2400" b="0" i="0" dirty="0" smtClean="0">
                <a:solidFill>
                  <a:srgbClr val="236A96"/>
                </a:solidFill>
                <a:latin typeface="Helvetica Neue Light"/>
                <a:cs typeface="Helvetica Neue Light"/>
              </a:rPr>
              <a:t>vision for </a:t>
            </a:r>
            <a:r>
              <a:rPr lang="en-US" sz="2400" b="0" i="0" dirty="0">
                <a:solidFill>
                  <a:srgbClr val="236A96"/>
                </a:solidFill>
                <a:latin typeface="Helvetica Neue Light"/>
                <a:cs typeface="Helvetica Neue Light"/>
              </a:rPr>
              <a:t>their future, </a:t>
            </a:r>
            <a:r>
              <a:rPr lang="en-US" sz="2400" b="0" i="0" dirty="0" smtClean="0">
                <a:solidFill>
                  <a:srgbClr val="236A96"/>
                </a:solidFill>
                <a:latin typeface="Helvetica Neue Light"/>
                <a:cs typeface="Helvetica Neue Light"/>
              </a:rPr>
              <a:t>with </a:t>
            </a:r>
            <a:r>
              <a:rPr lang="en-US" sz="2400" b="0" i="0" dirty="0">
                <a:solidFill>
                  <a:srgbClr val="236A96"/>
                </a:solidFill>
                <a:latin typeface="Helvetica Neue Light"/>
                <a:cs typeface="Helvetica Neue Light"/>
              </a:rPr>
              <a:t>a specific </a:t>
            </a:r>
            <a:r>
              <a:rPr lang="en-US" sz="2400" b="0" i="0" dirty="0" smtClean="0">
                <a:solidFill>
                  <a:srgbClr val="236A96"/>
                </a:solidFill>
                <a:latin typeface="Helvetica Neue Light"/>
                <a:cs typeface="Helvetica Neue Light"/>
              </a:rPr>
              <a:t>job industry </a:t>
            </a:r>
            <a:r>
              <a:rPr lang="en-US" sz="2400" b="0" i="0" dirty="0">
                <a:solidFill>
                  <a:srgbClr val="236A96"/>
                </a:solidFill>
                <a:latin typeface="Helvetica Neue Light"/>
                <a:cs typeface="Helvetica Neue Light"/>
              </a:rPr>
              <a:t>in mind</a:t>
            </a:r>
            <a:r>
              <a:rPr lang="en-US" sz="2400" b="0" i="0" dirty="0" smtClean="0">
                <a:solidFill>
                  <a:srgbClr val="236A96"/>
                </a:solidFill>
                <a:latin typeface="Helvetica Neue Light"/>
                <a:cs typeface="Helvetica Neue Light"/>
              </a:rPr>
              <a:t>.</a:t>
            </a:r>
          </a:p>
          <a:p>
            <a:pPr marL="0" indent="0">
              <a:buNone/>
            </a:pPr>
            <a:r>
              <a:rPr lang="en-US" sz="2400" b="0" i="0" dirty="0" smtClean="0">
                <a:solidFill>
                  <a:srgbClr val="236A96"/>
                </a:solidFill>
                <a:latin typeface="Helvetica Neue Light"/>
                <a:cs typeface="Helvetica Neue Light"/>
              </a:rPr>
              <a:t> Examples: </a:t>
            </a:r>
          </a:p>
          <a:p>
            <a:r>
              <a:rPr lang="en-US" sz="2400" b="0" i="0" dirty="0" smtClean="0">
                <a:solidFill>
                  <a:srgbClr val="236A96"/>
                </a:solidFill>
                <a:latin typeface="Helvetica Neue Light"/>
                <a:cs typeface="Helvetica Neue Light"/>
              </a:rPr>
              <a:t>Beauty salon, Restaurant industry, Tailoring   </a:t>
            </a:r>
          </a:p>
          <a:p>
            <a:pPr marL="0" indent="0">
              <a:buNone/>
            </a:pPr>
            <a:endParaRPr lang="en-US" sz="2400" b="0" i="0" dirty="0">
              <a:solidFill>
                <a:srgbClr val="236A96"/>
              </a:solidFill>
              <a:latin typeface="Helvetica Neue Light"/>
              <a:cs typeface="Helvetica Neue Light"/>
            </a:endParaRPr>
          </a:p>
          <a:p>
            <a:pPr lvl="0" fontAlgn="base"/>
            <a:r>
              <a:rPr lang="en-US" sz="2400" b="0" i="0" dirty="0" smtClean="0">
                <a:solidFill>
                  <a:srgbClr val="236A96"/>
                </a:solidFill>
                <a:latin typeface="Helvetica Neue Light"/>
                <a:cs typeface="Helvetica Neue Light"/>
              </a:rPr>
              <a:t>1 planned </a:t>
            </a:r>
            <a:r>
              <a:rPr lang="en-US" sz="2400" b="0" i="0" dirty="0">
                <a:solidFill>
                  <a:srgbClr val="236A96"/>
                </a:solidFill>
                <a:latin typeface="Helvetica Neue Light"/>
                <a:cs typeface="Helvetica Neue Light"/>
              </a:rPr>
              <a:t>to still be working </a:t>
            </a:r>
            <a:r>
              <a:rPr lang="en-US" sz="2400" b="0" i="0" dirty="0" smtClean="0">
                <a:solidFill>
                  <a:srgbClr val="236A96"/>
                </a:solidFill>
                <a:latin typeface="Helvetica Neue Light"/>
                <a:cs typeface="Helvetica Neue Light"/>
              </a:rPr>
              <a:t>in </a:t>
            </a:r>
            <a:r>
              <a:rPr lang="en-US" sz="2400" b="0" i="0" dirty="0">
                <a:solidFill>
                  <a:srgbClr val="236A96"/>
                </a:solidFill>
                <a:latin typeface="Helvetica Neue Light"/>
                <a:cs typeface="Helvetica Neue Light"/>
              </a:rPr>
              <a:t>massage </a:t>
            </a:r>
            <a:endParaRPr lang="en-US" sz="2400" dirty="0">
              <a:solidFill>
                <a:srgbClr val="236A96"/>
              </a:solidFill>
              <a:latin typeface="Helvetica Neue Light"/>
              <a:cs typeface="Helvetica Neue Light"/>
            </a:endParaRPr>
          </a:p>
          <a:p>
            <a:pPr lvl="0" fontAlgn="base"/>
            <a:r>
              <a:rPr lang="en-US" sz="2400" b="0" i="0" dirty="0" smtClean="0">
                <a:solidFill>
                  <a:srgbClr val="236A96"/>
                </a:solidFill>
                <a:latin typeface="Helvetica Neue Light"/>
                <a:cs typeface="Helvetica Neue Light"/>
              </a:rPr>
              <a:t>2 want to run </a:t>
            </a:r>
            <a:r>
              <a:rPr lang="en-US" sz="2400" b="0" i="0" dirty="0">
                <a:solidFill>
                  <a:srgbClr val="236A96"/>
                </a:solidFill>
                <a:latin typeface="Helvetica Neue Light"/>
                <a:cs typeface="Helvetica Neue Light"/>
              </a:rPr>
              <a:t>their own massage </a:t>
            </a:r>
            <a:r>
              <a:rPr lang="en-US" sz="2400" b="0" i="0" dirty="0" smtClean="0">
                <a:solidFill>
                  <a:srgbClr val="236A96"/>
                </a:solidFill>
                <a:latin typeface="Helvetica Neue Light"/>
                <a:cs typeface="Helvetica Neue Light"/>
              </a:rPr>
              <a:t>parlors </a:t>
            </a:r>
          </a:p>
          <a:p>
            <a:pPr lvl="0" fontAlgn="base"/>
            <a:endParaRPr lang="en-US" sz="2400" dirty="0">
              <a:solidFill>
                <a:srgbClr val="236A96"/>
              </a:solidFill>
              <a:latin typeface="Helvetica Neue Light"/>
              <a:cs typeface="Helvetica Neue Light"/>
            </a:endParaRPr>
          </a:p>
          <a:p>
            <a:pPr marL="0" indent="0" algn="ctr" fontAlgn="base">
              <a:buNone/>
            </a:pPr>
            <a:r>
              <a:rPr lang="en-US" sz="2000" i="1" dirty="0">
                <a:solidFill>
                  <a:srgbClr val="236A96"/>
                </a:solidFill>
                <a:latin typeface="Helvetica Neue"/>
                <a:cs typeface="Helvetica Neue"/>
              </a:rPr>
              <a:t>“Since working here, I feel like I don’t have a future.” </a:t>
            </a:r>
            <a:r>
              <a:rPr lang="en-US" sz="1400" i="1" dirty="0">
                <a:solidFill>
                  <a:srgbClr val="236A96"/>
                </a:solidFill>
                <a:latin typeface="Helvetica Neue"/>
                <a:cs typeface="Helvetica Neue"/>
              </a:rPr>
              <a:t> </a:t>
            </a:r>
          </a:p>
          <a:p>
            <a:pPr lvl="0" fontAlgn="base"/>
            <a:endParaRPr lang="en-US" sz="2400" b="0" i="0" dirty="0">
              <a:solidFill>
                <a:srgbClr val="236A96"/>
              </a:solidFill>
              <a:latin typeface="Helvetica Neue Light"/>
              <a:cs typeface="Helvetica Neue Light"/>
            </a:endParaRPr>
          </a:p>
        </p:txBody>
      </p:sp>
    </p:spTree>
    <p:extLst>
      <p:ext uri="{BB962C8B-B14F-4D97-AF65-F5344CB8AC3E}">
        <p14:creationId xmlns:p14="http://schemas.microsoft.com/office/powerpoint/2010/main" val="420489647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25401"/>
            <a:ext cx="9144000" cy="6858000"/>
          </a:xfrm>
          <a:prstGeom prst="rect">
            <a:avLst/>
          </a:prstGeom>
        </p:spPr>
      </p:pic>
      <p:sp>
        <p:nvSpPr>
          <p:cNvPr id="7" name="Inhaltsplatzhalter 1"/>
          <p:cNvSpPr>
            <a:spLocks noGrp="1"/>
          </p:cNvSpPr>
          <p:nvPr>
            <p:ph idx="1"/>
          </p:nvPr>
        </p:nvSpPr>
        <p:spPr>
          <a:xfrm>
            <a:off x="491067" y="1485903"/>
            <a:ext cx="3340100" cy="1498599"/>
          </a:xfrm>
          <a:ln>
            <a:solidFill>
              <a:srgbClr val="45C6A7"/>
            </a:solidFill>
          </a:ln>
        </p:spPr>
        <p:txBody>
          <a:bodyPr>
            <a:normAutofit fontScale="92500" lnSpcReduction="10000"/>
          </a:bodyPr>
          <a:lstStyle/>
          <a:p>
            <a:pPr marL="0" indent="0" algn="ctr">
              <a:buNone/>
            </a:pPr>
            <a:r>
              <a:rPr lang="en-US" sz="2000" i="1" dirty="0" smtClean="0">
                <a:solidFill>
                  <a:schemeClr val="dk1"/>
                </a:solidFill>
                <a:latin typeface="Helvetica Neue"/>
                <a:cs typeface="Helvetica Neue"/>
              </a:rPr>
              <a:t>DON’T! </a:t>
            </a:r>
          </a:p>
          <a:p>
            <a:pPr marL="0" indent="0" algn="ctr">
              <a:buNone/>
            </a:pPr>
            <a:r>
              <a:rPr lang="en-US" sz="2000" i="1" dirty="0" smtClean="0">
                <a:solidFill>
                  <a:schemeClr val="dk1"/>
                </a:solidFill>
                <a:latin typeface="Helvetica Neue"/>
                <a:cs typeface="Helvetica Neue"/>
              </a:rPr>
              <a:t>“Do </a:t>
            </a:r>
            <a:r>
              <a:rPr lang="en-US" sz="2000" i="1" dirty="0">
                <a:solidFill>
                  <a:schemeClr val="dk1"/>
                </a:solidFill>
                <a:latin typeface="Helvetica Neue"/>
                <a:cs typeface="Helvetica Neue"/>
              </a:rPr>
              <a:t>not come to work here, people around us do not value us. Please find another job instead.” </a:t>
            </a:r>
            <a:r>
              <a:rPr lang="en-US" sz="2000" i="1" dirty="0" smtClean="0">
                <a:solidFill>
                  <a:schemeClr val="dk1"/>
                </a:solidFill>
                <a:latin typeface="Helvetica Neue"/>
                <a:cs typeface="Helvetica Neue"/>
              </a:rPr>
              <a:t>(</a:t>
            </a:r>
            <a:r>
              <a:rPr lang="de-DE" sz="2000" dirty="0" smtClean="0">
                <a:latin typeface="Helvetica Neue"/>
                <a:cs typeface="Helvetica Neue"/>
              </a:rPr>
              <a:t>21</a:t>
            </a:r>
            <a:r>
              <a:rPr lang="de-DE" sz="2000" dirty="0">
                <a:latin typeface="Helvetica Neue"/>
                <a:cs typeface="Helvetica Neue"/>
              </a:rPr>
              <a:t>)</a:t>
            </a:r>
            <a:endParaRPr lang="en-US" sz="2000" i="1" dirty="0">
              <a:latin typeface="Helvetica Neue"/>
              <a:cs typeface="Helvetica Neue"/>
            </a:endParaRPr>
          </a:p>
        </p:txBody>
      </p:sp>
      <p:sp>
        <p:nvSpPr>
          <p:cNvPr id="8" name="Inhaltsplatzhalter 1"/>
          <p:cNvSpPr txBox="1">
            <a:spLocks/>
          </p:cNvSpPr>
          <p:nvPr/>
        </p:nvSpPr>
        <p:spPr>
          <a:xfrm>
            <a:off x="4728633" y="1485903"/>
            <a:ext cx="4038600" cy="2222500"/>
          </a:xfrm>
          <a:prstGeom prst="rect">
            <a:avLst/>
          </a:prstGeom>
          <a:ln>
            <a:solidFill>
              <a:srgbClr val="E9174F"/>
            </a:solidFill>
          </a:ln>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000" i="1" dirty="0" smtClean="0">
                <a:solidFill>
                  <a:schemeClr val="dk1"/>
                </a:solidFill>
                <a:latin typeface="Helvetica Neue"/>
                <a:cs typeface="Helvetica Neue"/>
              </a:rPr>
              <a:t>WITHIN THE INDUSTRY</a:t>
            </a:r>
          </a:p>
          <a:p>
            <a:pPr marL="0" indent="0" algn="ctr">
              <a:buNone/>
            </a:pPr>
            <a:r>
              <a:rPr lang="en-US" sz="2000" i="1" dirty="0">
                <a:latin typeface="Helvetica Neue"/>
                <a:cs typeface="Helvetica Neue"/>
              </a:rPr>
              <a:t>“I want them to know how to protect themselves from HIV when they have sex with clients.” </a:t>
            </a:r>
          </a:p>
          <a:p>
            <a:pPr marL="0" indent="0" algn="ctr">
              <a:buNone/>
            </a:pPr>
            <a:r>
              <a:rPr lang="en-US" sz="2000" i="1" dirty="0" smtClean="0">
                <a:solidFill>
                  <a:schemeClr val="dk1"/>
                </a:solidFill>
                <a:latin typeface="Helvetica Neue"/>
                <a:cs typeface="Helvetica Neue"/>
              </a:rPr>
              <a:t>“</a:t>
            </a:r>
            <a:r>
              <a:rPr lang="en-US" sz="2000" i="1" dirty="0">
                <a:solidFill>
                  <a:schemeClr val="dk1"/>
                </a:solidFill>
                <a:latin typeface="Helvetica Neue"/>
                <a:cs typeface="Helvetica Neue"/>
              </a:rPr>
              <a:t>Girls should not drink alcohol and know how to protect themselves if they go with out customers</a:t>
            </a:r>
            <a:r>
              <a:rPr lang="en-US" sz="2000" i="1" dirty="0" smtClean="0">
                <a:solidFill>
                  <a:schemeClr val="dk1"/>
                </a:solidFill>
                <a:latin typeface="Helvetica Neue"/>
                <a:cs typeface="Helvetica Neue"/>
              </a:rPr>
              <a:t>.”  (12)</a:t>
            </a:r>
          </a:p>
          <a:p>
            <a:pPr marL="0" indent="0" algn="ctr">
              <a:buFont typeface="Arial"/>
              <a:buNone/>
            </a:pPr>
            <a:endParaRPr lang="en-US" sz="2000" i="1" dirty="0">
              <a:latin typeface="Helvetica Neue"/>
              <a:cs typeface="Helvetica Neue"/>
            </a:endParaRPr>
          </a:p>
        </p:txBody>
      </p:sp>
      <p:sp>
        <p:nvSpPr>
          <p:cNvPr id="9" name="Rechteck 2"/>
          <p:cNvSpPr/>
          <p:nvPr/>
        </p:nvSpPr>
        <p:spPr>
          <a:xfrm>
            <a:off x="160866" y="3276602"/>
            <a:ext cx="4093634" cy="2308324"/>
          </a:xfrm>
          <a:prstGeom prst="rect">
            <a:avLst/>
          </a:prstGeom>
          <a:ln>
            <a:solidFill>
              <a:srgbClr val="2581E5"/>
            </a:solidFill>
          </a:ln>
        </p:spPr>
        <p:txBody>
          <a:bodyPr wrap="square">
            <a:spAutoFit/>
          </a:bodyPr>
          <a:lstStyle/>
          <a:p>
            <a:pPr algn="ctr"/>
            <a:r>
              <a:rPr lang="en-US" i="1" dirty="0" smtClean="0">
                <a:solidFill>
                  <a:schemeClr val="dk1"/>
                </a:solidFill>
                <a:latin typeface="Helvetica Neue"/>
                <a:cs typeface="Helvetica Neue"/>
              </a:rPr>
              <a:t>GENERAL LIFE ADVICE </a:t>
            </a:r>
          </a:p>
          <a:p>
            <a:pPr algn="ctr"/>
            <a:r>
              <a:rPr lang="en-US" i="1" dirty="0" smtClean="0">
                <a:solidFill>
                  <a:schemeClr val="dk1"/>
                </a:solidFill>
                <a:latin typeface="Helvetica Neue"/>
                <a:cs typeface="Helvetica Neue"/>
              </a:rPr>
              <a:t>“</a:t>
            </a:r>
            <a:r>
              <a:rPr lang="en-US" i="1" dirty="0">
                <a:solidFill>
                  <a:schemeClr val="dk1"/>
                </a:solidFill>
                <a:latin typeface="Helvetica Neue"/>
                <a:cs typeface="Helvetica Neue"/>
              </a:rPr>
              <a:t>Every work is valuable, it depends on us. So we are the ones who make ourselves valuable, we help ourselves” (15)</a:t>
            </a:r>
            <a:endParaRPr lang="en-US" i="1" dirty="0">
              <a:latin typeface="Helvetica Neue"/>
              <a:cs typeface="Helvetica Neue"/>
            </a:endParaRPr>
          </a:p>
          <a:p>
            <a:pPr algn="ctr"/>
            <a:endParaRPr lang="en-US" i="1" dirty="0" smtClean="0">
              <a:solidFill>
                <a:schemeClr val="dk1"/>
              </a:solidFill>
              <a:latin typeface="Helvetica Neue"/>
              <a:cs typeface="Helvetica Neue"/>
            </a:endParaRPr>
          </a:p>
          <a:p>
            <a:pPr algn="ctr"/>
            <a:r>
              <a:rPr lang="en-US" i="1" dirty="0" smtClean="0">
                <a:solidFill>
                  <a:schemeClr val="dk1"/>
                </a:solidFill>
                <a:latin typeface="Helvetica Neue"/>
                <a:cs typeface="Helvetica Neue"/>
              </a:rPr>
              <a:t>“</a:t>
            </a:r>
            <a:r>
              <a:rPr lang="en-US" i="1" dirty="0">
                <a:solidFill>
                  <a:schemeClr val="dk1"/>
                </a:solidFill>
                <a:latin typeface="Helvetica Neue"/>
                <a:cs typeface="Helvetica Neue"/>
              </a:rPr>
              <a:t>I want to share my idea to every girl and boy, go away from drugs</a:t>
            </a:r>
            <a:r>
              <a:rPr lang="en-US" i="1" dirty="0" smtClean="0">
                <a:solidFill>
                  <a:schemeClr val="dk1"/>
                </a:solidFill>
                <a:latin typeface="Helvetica Neue"/>
                <a:cs typeface="Helvetica Neue"/>
              </a:rPr>
              <a:t>.” (10)</a:t>
            </a:r>
            <a:endParaRPr lang="en-US" b="1" i="1" dirty="0">
              <a:latin typeface="Helvetica Neue"/>
              <a:cs typeface="Helvetica Neue"/>
            </a:endParaRPr>
          </a:p>
        </p:txBody>
      </p:sp>
      <p:sp>
        <p:nvSpPr>
          <p:cNvPr id="10" name="Rechteck 3"/>
          <p:cNvSpPr/>
          <p:nvPr/>
        </p:nvSpPr>
        <p:spPr>
          <a:xfrm>
            <a:off x="4432300" y="3953932"/>
            <a:ext cx="4572000" cy="2585323"/>
          </a:xfrm>
          <a:prstGeom prst="rect">
            <a:avLst/>
          </a:prstGeom>
          <a:ln>
            <a:solidFill>
              <a:srgbClr val="E79200"/>
            </a:solidFill>
          </a:ln>
        </p:spPr>
        <p:txBody>
          <a:bodyPr>
            <a:spAutoFit/>
          </a:bodyPr>
          <a:lstStyle/>
          <a:p>
            <a:pPr algn="ctr"/>
            <a:r>
              <a:rPr lang="en-US" i="1" dirty="0">
                <a:solidFill>
                  <a:schemeClr val="dk1"/>
                </a:solidFill>
                <a:latin typeface="Helvetica Neue"/>
                <a:cs typeface="Helvetica Neue"/>
              </a:rPr>
              <a:t>“I have to endure no matter what.  Get up and stop trusting men from now on.  Although men hurt you, you have to get up.” (8)</a:t>
            </a:r>
          </a:p>
          <a:p>
            <a:pPr algn="ctr"/>
            <a:endParaRPr lang="en-US" i="1" dirty="0">
              <a:solidFill>
                <a:schemeClr val="dk1"/>
              </a:solidFill>
              <a:latin typeface="Helvetica Neue"/>
              <a:cs typeface="Helvetica Neue"/>
            </a:endParaRPr>
          </a:p>
          <a:p>
            <a:pPr algn="ctr"/>
            <a:r>
              <a:rPr lang="en-US" i="1" dirty="0">
                <a:solidFill>
                  <a:schemeClr val="dk1"/>
                </a:solidFill>
                <a:latin typeface="Helvetica Neue"/>
                <a:cs typeface="Helvetica Neue"/>
              </a:rPr>
              <a:t>“If I would give advice, I would advise that they should learn specific skills.  As long as we have our own skill no one can look down on us.” (6)</a:t>
            </a:r>
            <a:endParaRPr lang="en-US" i="1" dirty="0">
              <a:latin typeface="Helvetica Neue"/>
              <a:cs typeface="Helvetica Neue"/>
            </a:endParaRPr>
          </a:p>
        </p:txBody>
      </p:sp>
      <p:sp>
        <p:nvSpPr>
          <p:cNvPr id="2" name="Rectangle 1"/>
          <p:cNvSpPr/>
          <p:nvPr/>
        </p:nvSpPr>
        <p:spPr>
          <a:xfrm>
            <a:off x="296328" y="5915621"/>
            <a:ext cx="4008967" cy="646331"/>
          </a:xfrm>
          <a:prstGeom prst="rect">
            <a:avLst/>
          </a:prstGeom>
          <a:ln>
            <a:solidFill>
              <a:schemeClr val="accent4">
                <a:lumMod val="75000"/>
              </a:schemeClr>
            </a:solidFill>
          </a:ln>
        </p:spPr>
        <p:txBody>
          <a:bodyPr wrap="square">
            <a:spAutoFit/>
          </a:bodyPr>
          <a:lstStyle/>
          <a:p>
            <a:pPr algn="ctr"/>
            <a:r>
              <a:rPr lang="en-US" i="1" dirty="0">
                <a:latin typeface="Helvetica Neue"/>
                <a:cs typeface="Helvetica Neue"/>
              </a:rPr>
              <a:t>“I don’t want to give them advice. I’d rather they decide by themselves.</a:t>
            </a:r>
            <a:r>
              <a:rPr lang="en-US" dirty="0">
                <a:latin typeface="Helvetica Neue"/>
                <a:cs typeface="Helvetica Neue"/>
              </a:rPr>
              <a:t>” </a:t>
            </a:r>
          </a:p>
        </p:txBody>
      </p:sp>
    </p:spTree>
    <p:extLst>
      <p:ext uri="{BB962C8B-B14F-4D97-AF65-F5344CB8AC3E}">
        <p14:creationId xmlns:p14="http://schemas.microsoft.com/office/powerpoint/2010/main" val="15435659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58000"/>
          </a:xfrm>
          <a:prstGeom prst="rect">
            <a:avLst/>
          </a:prstGeom>
        </p:spPr>
      </p:pic>
      <p:sp>
        <p:nvSpPr>
          <p:cNvPr id="5" name="Rectangle 4"/>
          <p:cNvSpPr/>
          <p:nvPr/>
        </p:nvSpPr>
        <p:spPr>
          <a:xfrm>
            <a:off x="254000" y="2125471"/>
            <a:ext cx="5215467" cy="3785652"/>
          </a:xfrm>
          <a:prstGeom prst="rect">
            <a:avLst/>
          </a:prstGeom>
        </p:spPr>
        <p:txBody>
          <a:bodyPr wrap="square">
            <a:spAutoFit/>
          </a:bodyPr>
          <a:lstStyle/>
          <a:p>
            <a:pPr marL="342900" indent="-342900">
              <a:buFont typeface="Arial"/>
              <a:buChar char="•"/>
            </a:pPr>
            <a:r>
              <a:rPr lang="en-US" sz="2400" dirty="0">
                <a:solidFill>
                  <a:schemeClr val="accent6"/>
                </a:solidFill>
                <a:latin typeface="Helvetica Neue"/>
                <a:cs typeface="Helvetica Neue"/>
              </a:rPr>
              <a:t>Research about the vulnerability of female massage </a:t>
            </a:r>
            <a:r>
              <a:rPr lang="en-US" sz="2400" dirty="0" smtClean="0">
                <a:solidFill>
                  <a:schemeClr val="accent6"/>
                </a:solidFill>
                <a:latin typeface="Helvetica Neue"/>
                <a:cs typeface="Helvetica Neue"/>
              </a:rPr>
              <a:t>parlor </a:t>
            </a:r>
            <a:r>
              <a:rPr lang="en-US" sz="2400" dirty="0">
                <a:solidFill>
                  <a:schemeClr val="accent6"/>
                </a:solidFill>
                <a:latin typeface="Helvetica Neue"/>
                <a:cs typeface="Helvetica Neue"/>
              </a:rPr>
              <a:t>workers in Phnom Penh</a:t>
            </a:r>
          </a:p>
          <a:p>
            <a:pPr marL="342900" indent="-342900">
              <a:buFont typeface="Arial"/>
              <a:buChar char="•"/>
            </a:pPr>
            <a:r>
              <a:rPr lang="en-US" sz="2400" dirty="0">
                <a:solidFill>
                  <a:schemeClr val="accent6"/>
                </a:solidFill>
                <a:latin typeface="Helvetica Neue"/>
                <a:cs typeface="Helvetica Neue"/>
              </a:rPr>
              <a:t>Team of 9: Love146, Destiny Rescue, Precious Women, XP Missions</a:t>
            </a:r>
          </a:p>
          <a:p>
            <a:pPr marL="800100" lvl="1" indent="-342900">
              <a:buFont typeface="Arial"/>
              <a:buChar char="•"/>
            </a:pPr>
            <a:r>
              <a:rPr lang="de-DE" sz="2400" dirty="0">
                <a:solidFill>
                  <a:schemeClr val="accent6"/>
                </a:solidFill>
                <a:latin typeface="Helvetica Neue"/>
                <a:cs typeface="Helvetica Neue"/>
              </a:rPr>
              <a:t>4 Khmer </a:t>
            </a:r>
            <a:r>
              <a:rPr lang="de-DE" sz="2400" dirty="0" err="1">
                <a:solidFill>
                  <a:schemeClr val="accent6"/>
                </a:solidFill>
                <a:latin typeface="Helvetica Neue"/>
                <a:cs typeface="Helvetica Neue"/>
              </a:rPr>
              <a:t>researchers</a:t>
            </a:r>
            <a:endParaRPr lang="de-DE" sz="2400" dirty="0">
              <a:solidFill>
                <a:schemeClr val="accent6"/>
              </a:solidFill>
              <a:latin typeface="Helvetica Neue"/>
              <a:cs typeface="Helvetica Neue"/>
            </a:endParaRPr>
          </a:p>
          <a:p>
            <a:pPr marL="800100" lvl="1" indent="-342900">
              <a:buFont typeface="Arial"/>
              <a:buChar char="•"/>
            </a:pPr>
            <a:r>
              <a:rPr lang="de-DE" sz="2400" dirty="0">
                <a:solidFill>
                  <a:schemeClr val="accent6"/>
                </a:solidFill>
                <a:latin typeface="Helvetica Neue"/>
                <a:cs typeface="Helvetica Neue"/>
              </a:rPr>
              <a:t>5 </a:t>
            </a:r>
            <a:r>
              <a:rPr lang="de-DE" sz="2400" dirty="0" err="1" smtClean="0">
                <a:solidFill>
                  <a:schemeClr val="accent6"/>
                </a:solidFill>
                <a:latin typeface="Helvetica Neue"/>
                <a:cs typeface="Helvetica Neue"/>
              </a:rPr>
              <a:t>researchers</a:t>
            </a:r>
            <a:r>
              <a:rPr lang="de-DE" sz="2400" dirty="0" smtClean="0">
                <a:solidFill>
                  <a:schemeClr val="accent6"/>
                </a:solidFill>
                <a:latin typeface="Helvetica Neue"/>
                <a:cs typeface="Helvetica Neue"/>
              </a:rPr>
              <a:t> </a:t>
            </a:r>
            <a:r>
              <a:rPr lang="de-DE" sz="2400" dirty="0">
                <a:solidFill>
                  <a:schemeClr val="accent6"/>
                </a:solidFill>
                <a:latin typeface="Helvetica Neue"/>
                <a:cs typeface="Helvetica Neue"/>
              </a:rPr>
              <a:t>from the UK, </a:t>
            </a:r>
            <a:r>
              <a:rPr lang="de-DE" sz="2400" dirty="0" smtClean="0">
                <a:solidFill>
                  <a:schemeClr val="accent6"/>
                </a:solidFill>
                <a:latin typeface="Helvetica Neue"/>
                <a:cs typeface="Helvetica Neue"/>
              </a:rPr>
              <a:t>USA, Germany </a:t>
            </a:r>
            <a:r>
              <a:rPr lang="de-DE" sz="2400" dirty="0" err="1">
                <a:solidFill>
                  <a:schemeClr val="accent6"/>
                </a:solidFill>
                <a:latin typeface="Helvetica Neue"/>
                <a:cs typeface="Helvetica Neue"/>
              </a:rPr>
              <a:t>and</a:t>
            </a:r>
            <a:r>
              <a:rPr lang="de-DE" sz="2400" dirty="0">
                <a:solidFill>
                  <a:schemeClr val="accent6"/>
                </a:solidFill>
                <a:latin typeface="Helvetica Neue"/>
                <a:cs typeface="Helvetica Neue"/>
              </a:rPr>
              <a:t> </a:t>
            </a:r>
            <a:endParaRPr lang="de-DE" sz="2400" dirty="0" smtClean="0">
              <a:solidFill>
                <a:schemeClr val="accent6"/>
              </a:solidFill>
              <a:latin typeface="Helvetica Neue"/>
              <a:cs typeface="Helvetica Neue"/>
            </a:endParaRPr>
          </a:p>
          <a:p>
            <a:pPr lvl="1"/>
            <a:r>
              <a:rPr lang="de-DE" sz="2400" dirty="0">
                <a:solidFill>
                  <a:schemeClr val="accent6"/>
                </a:solidFill>
                <a:latin typeface="Helvetica Neue"/>
                <a:cs typeface="Helvetica Neue"/>
              </a:rPr>
              <a:t> </a:t>
            </a:r>
            <a:r>
              <a:rPr lang="de-DE" sz="2400" dirty="0" smtClean="0">
                <a:solidFill>
                  <a:schemeClr val="accent6"/>
                </a:solidFill>
                <a:latin typeface="Helvetica Neue"/>
                <a:cs typeface="Helvetica Neue"/>
              </a:rPr>
              <a:t>   Canada</a:t>
            </a:r>
            <a:endParaRPr lang="de-DE" sz="2400" dirty="0">
              <a:solidFill>
                <a:schemeClr val="accent6"/>
              </a:solidFill>
              <a:latin typeface="Helvetica Neue"/>
              <a:cs typeface="Helvetica Neue"/>
            </a:endParaRPr>
          </a:p>
        </p:txBody>
      </p:sp>
    </p:spTree>
    <p:extLst>
      <p:ext uri="{BB962C8B-B14F-4D97-AF65-F5344CB8AC3E}">
        <p14:creationId xmlns:p14="http://schemas.microsoft.com/office/powerpoint/2010/main" val="188193011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5" name="Content Placeholder 2"/>
          <p:cNvSpPr>
            <a:spLocks noGrp="1"/>
          </p:cNvSpPr>
          <p:nvPr>
            <p:ph idx="1"/>
          </p:nvPr>
        </p:nvSpPr>
        <p:spPr>
          <a:xfrm>
            <a:off x="0" y="1718735"/>
            <a:ext cx="4445000" cy="1828800"/>
          </a:xfrm>
        </p:spPr>
        <p:txBody>
          <a:bodyPr>
            <a:noAutofit/>
          </a:bodyPr>
          <a:lstStyle/>
          <a:p>
            <a:pPr algn="ctr">
              <a:buNone/>
            </a:pPr>
            <a:r>
              <a:rPr lang="en-US" b="1" i="0" dirty="0" smtClean="0">
                <a:solidFill>
                  <a:srgbClr val="43B6D5"/>
                </a:solidFill>
                <a:latin typeface="Helvetica Neue"/>
                <a:cs typeface="Helvetica Neue"/>
              </a:rPr>
              <a:t>Thank you! </a:t>
            </a:r>
            <a:r>
              <a:rPr lang="en-US" sz="2000" b="0" i="0" dirty="0" smtClean="0">
                <a:latin typeface="Helvetica Neue"/>
                <a:cs typeface="Helvetica Neue"/>
              </a:rPr>
              <a:t>(25%)</a:t>
            </a:r>
          </a:p>
          <a:p>
            <a:pPr algn="ctr">
              <a:buNone/>
            </a:pPr>
            <a:r>
              <a:rPr lang="en-US" sz="2000" b="0" i="1" dirty="0" smtClean="0">
                <a:latin typeface="Helvetica Neue"/>
                <a:cs typeface="Helvetica Neue"/>
              </a:rPr>
              <a:t>“I want to say thank you very much for</a:t>
            </a:r>
            <a:r>
              <a:rPr lang="en-US" sz="2000" i="1" dirty="0">
                <a:latin typeface="Helvetica Neue"/>
                <a:cs typeface="Helvetica Neue"/>
              </a:rPr>
              <a:t> </a:t>
            </a:r>
            <a:r>
              <a:rPr lang="en-US" sz="2000" b="0" i="1" dirty="0" smtClean="0">
                <a:latin typeface="Helvetica Neue"/>
                <a:cs typeface="Helvetica Neue"/>
              </a:rPr>
              <a:t>asking and knowing about my</a:t>
            </a:r>
          </a:p>
          <a:p>
            <a:pPr algn="ctr">
              <a:buNone/>
            </a:pPr>
            <a:r>
              <a:rPr lang="en-US" sz="2000" b="0" i="1" dirty="0" smtClean="0">
                <a:latin typeface="Helvetica Neue"/>
                <a:cs typeface="Helvetica Neue"/>
              </a:rPr>
              <a:t>situation.  It makes me happy that</a:t>
            </a:r>
          </a:p>
          <a:p>
            <a:pPr algn="ctr">
              <a:buNone/>
            </a:pPr>
            <a:r>
              <a:rPr lang="en-US" sz="2000" b="0" i="1" dirty="0" smtClean="0">
                <a:latin typeface="Helvetica Neue"/>
                <a:cs typeface="Helvetica Neue"/>
              </a:rPr>
              <a:t>someone cares about me.”</a:t>
            </a:r>
            <a:endParaRPr lang="en-US" sz="2000" b="0" i="1" dirty="0">
              <a:latin typeface="Helvetica Neue"/>
              <a:cs typeface="Helvetica Neue"/>
            </a:endParaRPr>
          </a:p>
        </p:txBody>
      </p:sp>
      <p:sp>
        <p:nvSpPr>
          <p:cNvPr id="6" name="TextBox 5"/>
          <p:cNvSpPr txBox="1"/>
          <p:nvPr/>
        </p:nvSpPr>
        <p:spPr>
          <a:xfrm>
            <a:off x="4419600" y="1168402"/>
            <a:ext cx="4495800" cy="4708981"/>
          </a:xfrm>
          <a:prstGeom prst="rect">
            <a:avLst/>
          </a:prstGeom>
          <a:noFill/>
        </p:spPr>
        <p:txBody>
          <a:bodyPr wrap="square" rtlCol="0">
            <a:spAutoFit/>
          </a:bodyPr>
          <a:lstStyle/>
          <a:p>
            <a:pPr algn="ctr"/>
            <a:r>
              <a:rPr lang="en-US" sz="3200" b="1" dirty="0" smtClean="0">
                <a:solidFill>
                  <a:srgbClr val="E9174F"/>
                </a:solidFill>
                <a:latin typeface="Helvetica Neue"/>
                <a:cs typeface="Helvetica Neue"/>
              </a:rPr>
              <a:t>Help!</a:t>
            </a:r>
            <a:endParaRPr lang="en-US" dirty="0" smtClean="0">
              <a:latin typeface="Helvetica Neue"/>
              <a:cs typeface="Helvetica Neue"/>
            </a:endParaRPr>
          </a:p>
          <a:p>
            <a:pPr algn="ctr"/>
            <a:r>
              <a:rPr lang="en-US" sz="2100" i="1" dirty="0" smtClean="0">
                <a:latin typeface="Helvetica Neue"/>
                <a:cs typeface="Helvetica Neue"/>
              </a:rPr>
              <a:t>“Can an NGO help me to find another job?” </a:t>
            </a:r>
          </a:p>
          <a:p>
            <a:pPr algn="ctr"/>
            <a:r>
              <a:rPr lang="en-US" sz="2100" i="1" dirty="0" smtClean="0">
                <a:latin typeface="Helvetica Neue"/>
                <a:cs typeface="Helvetica Neue"/>
              </a:rPr>
              <a:t>“Please educate all the girls who work in the massage places about healthy and safe sex.”</a:t>
            </a:r>
          </a:p>
          <a:p>
            <a:pPr algn="ctr"/>
            <a:r>
              <a:rPr lang="en-US" sz="2100" i="1" dirty="0" smtClean="0">
                <a:latin typeface="Helvetica Neue"/>
                <a:cs typeface="Helvetica Neue"/>
              </a:rPr>
              <a:t>“Please help the women who suffer.”</a:t>
            </a:r>
          </a:p>
          <a:p>
            <a:pPr algn="ctr"/>
            <a:endParaRPr lang="en-US" sz="2300" dirty="0" smtClean="0">
              <a:latin typeface="Helvetica Neue"/>
              <a:cs typeface="Helvetica Neue"/>
            </a:endParaRPr>
          </a:p>
          <a:p>
            <a:pPr algn="ctr"/>
            <a:endParaRPr lang="en-US" sz="2400" dirty="0" smtClean="0">
              <a:latin typeface="Helvetica Neue"/>
              <a:cs typeface="Helvetica Neue"/>
            </a:endParaRPr>
          </a:p>
          <a:p>
            <a:pPr algn="ctr"/>
            <a:endParaRPr lang="en-US" dirty="0" smtClean="0">
              <a:latin typeface="Helvetica Neue"/>
              <a:cs typeface="Helvetica Neue"/>
            </a:endParaRPr>
          </a:p>
          <a:p>
            <a:pPr algn="ctr"/>
            <a:endParaRPr lang="en-US" dirty="0" smtClean="0">
              <a:latin typeface="Helvetica Neue"/>
              <a:cs typeface="Helvetica Neue"/>
            </a:endParaRPr>
          </a:p>
          <a:p>
            <a:pPr algn="ctr"/>
            <a:endParaRPr lang="en-US" dirty="0" smtClean="0">
              <a:latin typeface="Helvetica Neue"/>
              <a:cs typeface="Helvetica Neue"/>
            </a:endParaRPr>
          </a:p>
          <a:p>
            <a:pPr algn="ctr"/>
            <a:endParaRPr lang="en-US" sz="2000" dirty="0">
              <a:latin typeface="Helvetica Neue"/>
              <a:cs typeface="Helvetica Neue"/>
            </a:endParaRPr>
          </a:p>
        </p:txBody>
      </p:sp>
      <p:sp>
        <p:nvSpPr>
          <p:cNvPr id="7" name="TextBox 6"/>
          <p:cNvSpPr txBox="1"/>
          <p:nvPr/>
        </p:nvSpPr>
        <p:spPr>
          <a:xfrm>
            <a:off x="1047749" y="4002544"/>
            <a:ext cx="6743701" cy="5355312"/>
          </a:xfrm>
          <a:prstGeom prst="rect">
            <a:avLst/>
          </a:prstGeom>
          <a:noFill/>
        </p:spPr>
        <p:txBody>
          <a:bodyPr wrap="square" rtlCol="0">
            <a:spAutoFit/>
          </a:bodyPr>
          <a:lstStyle/>
          <a:p>
            <a:pPr algn="ctr"/>
            <a:r>
              <a:rPr lang="en-US" sz="2800" b="1" dirty="0" smtClean="0">
                <a:solidFill>
                  <a:srgbClr val="E79200"/>
                </a:solidFill>
                <a:latin typeface="Helvetica Neue"/>
                <a:cs typeface="Helvetica Neue"/>
              </a:rPr>
              <a:t>No more discrimination </a:t>
            </a:r>
          </a:p>
          <a:p>
            <a:pPr algn="ctr"/>
            <a:r>
              <a:rPr lang="en-US" sz="2200" i="1" dirty="0" smtClean="0">
                <a:latin typeface="Helvetica Neue"/>
                <a:cs typeface="Helvetica Neue"/>
              </a:rPr>
              <a:t>“No girl wants this job.  Don’t look down on us.”</a:t>
            </a:r>
            <a:r>
              <a:rPr lang="en-US" sz="2400" i="1" dirty="0" smtClean="0">
                <a:latin typeface="Helvetica Neue"/>
                <a:cs typeface="Helvetica Neue"/>
              </a:rPr>
              <a:t> </a:t>
            </a:r>
          </a:p>
          <a:p>
            <a:pPr algn="ctr"/>
            <a:r>
              <a:rPr lang="en-US" sz="2200" i="1" dirty="0" smtClean="0">
                <a:latin typeface="Helvetica Neue"/>
                <a:cs typeface="Helvetica Neue"/>
              </a:rPr>
              <a:t>“I want Cambodian men to value and respect massage girls.” </a:t>
            </a:r>
          </a:p>
          <a:p>
            <a:pPr algn="ctr"/>
            <a:r>
              <a:rPr lang="en-US" sz="2400" i="1" dirty="0" smtClean="0">
                <a:latin typeface="Helvetica Neue"/>
                <a:cs typeface="Helvetica Neue"/>
              </a:rPr>
              <a:t>“Please do not discriminate against massage girls because we are not all bad.”</a:t>
            </a:r>
          </a:p>
          <a:p>
            <a:pPr algn="ctr"/>
            <a:r>
              <a:rPr lang="en-US" sz="2400" dirty="0" smtClean="0">
                <a:latin typeface="Helvetica Neue"/>
                <a:cs typeface="Helvetica Neue"/>
              </a:rPr>
              <a:t/>
            </a:r>
            <a:br>
              <a:rPr lang="en-US" sz="2400" dirty="0" smtClean="0">
                <a:latin typeface="Helvetica Neue"/>
                <a:cs typeface="Helvetica Neue"/>
              </a:rPr>
            </a:br>
            <a:endParaRPr lang="en-US" sz="2200" dirty="0" smtClean="0">
              <a:latin typeface="Helvetica Neue"/>
              <a:cs typeface="Helvetica Neue"/>
            </a:endParaRPr>
          </a:p>
          <a:p>
            <a:pPr algn="ctr"/>
            <a:endParaRPr lang="en-US" sz="2400" dirty="0" smtClean="0">
              <a:latin typeface="Helvetica Neue"/>
              <a:cs typeface="Helvetica Neue"/>
            </a:endParaRPr>
          </a:p>
          <a:p>
            <a:pPr algn="ctr"/>
            <a:endParaRPr lang="en-US" sz="2200" dirty="0" smtClean="0">
              <a:latin typeface="Helvetica Neue"/>
              <a:cs typeface="Helvetica Neue"/>
            </a:endParaRPr>
          </a:p>
          <a:p>
            <a:pPr algn="ctr"/>
            <a:endParaRPr lang="en-US" sz="2200" dirty="0" smtClean="0">
              <a:latin typeface="Helvetica Neue"/>
              <a:cs typeface="Helvetica Neue"/>
            </a:endParaRPr>
          </a:p>
          <a:p>
            <a:pPr algn="ctr"/>
            <a:endParaRPr lang="en-US" sz="2800" dirty="0" smtClean="0">
              <a:latin typeface="Helvetica Neue"/>
              <a:cs typeface="Helvetica Neue"/>
            </a:endParaRPr>
          </a:p>
          <a:p>
            <a:pPr algn="ctr"/>
            <a:endParaRPr lang="en-US" sz="2800" dirty="0" smtClean="0">
              <a:latin typeface="Helvetica Neue"/>
              <a:cs typeface="Helvetica Neue"/>
            </a:endParaRPr>
          </a:p>
          <a:p>
            <a:pPr algn="ctr"/>
            <a:endParaRPr lang="en-US" sz="2800" dirty="0">
              <a:latin typeface="Helvetica Neue"/>
              <a:cs typeface="Helvetica Neue"/>
            </a:endParaRPr>
          </a:p>
        </p:txBody>
      </p:sp>
    </p:spTree>
    <p:extLst>
      <p:ext uri="{BB962C8B-B14F-4D97-AF65-F5344CB8AC3E}">
        <p14:creationId xmlns:p14="http://schemas.microsoft.com/office/powerpoint/2010/main" val="376904084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386667"/>
            <a:ext cx="8229600" cy="2739496"/>
          </a:xfrm>
        </p:spPr>
        <p:txBody>
          <a:bodyPr/>
          <a:lstStyle/>
          <a:p>
            <a:pPr marL="0" indent="0" algn="ctr">
              <a:buNone/>
            </a:pPr>
            <a:r>
              <a:rPr lang="en-US" dirty="0" smtClean="0">
                <a:latin typeface="Helvetica Neue Light"/>
                <a:cs typeface="Helvetica Neue Light"/>
              </a:rPr>
              <a:t>Thank You! </a:t>
            </a:r>
          </a:p>
        </p:txBody>
      </p:sp>
      <p:pic>
        <p:nvPicPr>
          <p:cNvPr id="4" name="Picture 3"/>
          <p:cNvPicPr>
            <a:picLocks noChangeAspect="1"/>
          </p:cNvPicPr>
          <p:nvPr/>
        </p:nvPicPr>
        <p:blipFill>
          <a:blip r:embed="rId2"/>
          <a:stretch>
            <a:fillRect/>
          </a:stretch>
        </p:blipFill>
        <p:spPr>
          <a:xfrm>
            <a:off x="3200401" y="2586567"/>
            <a:ext cx="2743200" cy="800100"/>
          </a:xfrm>
          <a:prstGeom prst="rect">
            <a:avLst/>
          </a:prstGeom>
        </p:spPr>
      </p:pic>
    </p:spTree>
    <p:extLst>
      <p:ext uri="{BB962C8B-B14F-4D97-AF65-F5344CB8AC3E}">
        <p14:creationId xmlns:p14="http://schemas.microsoft.com/office/powerpoint/2010/main" val="13791181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6" name="Inhaltsplatzhalter 2"/>
          <p:cNvSpPr>
            <a:spLocks noGrp="1"/>
          </p:cNvSpPr>
          <p:nvPr>
            <p:ph idx="1"/>
          </p:nvPr>
        </p:nvSpPr>
        <p:spPr>
          <a:xfrm>
            <a:off x="259631" y="2451100"/>
            <a:ext cx="4921969" cy="3751263"/>
          </a:xfrm>
        </p:spPr>
        <p:txBody>
          <a:bodyPr>
            <a:normAutofit/>
          </a:bodyPr>
          <a:lstStyle/>
          <a:p>
            <a:pPr fontAlgn="base"/>
            <a:r>
              <a:rPr lang="en-US" sz="2800" b="0" i="0" dirty="0" smtClean="0">
                <a:solidFill>
                  <a:srgbClr val="236A96"/>
                </a:solidFill>
                <a:latin typeface="Helvetica Neue"/>
                <a:cs typeface="Helvetica Neue"/>
              </a:rPr>
              <a:t>Structured </a:t>
            </a:r>
            <a:r>
              <a:rPr lang="en-US" sz="2800" dirty="0" smtClean="0">
                <a:solidFill>
                  <a:srgbClr val="236A96"/>
                </a:solidFill>
                <a:latin typeface="Helvetica Neue"/>
                <a:cs typeface="Helvetica Neue"/>
              </a:rPr>
              <a:t>i</a:t>
            </a:r>
            <a:r>
              <a:rPr lang="en-US" sz="2800" b="0" i="0" dirty="0" smtClean="0">
                <a:solidFill>
                  <a:srgbClr val="236A96"/>
                </a:solidFill>
                <a:latin typeface="Helvetica Neue"/>
                <a:cs typeface="Helvetica Neue"/>
              </a:rPr>
              <a:t>nterviews:</a:t>
            </a:r>
            <a:endParaRPr lang="en-US" sz="2800" b="0" i="0" dirty="0">
              <a:solidFill>
                <a:srgbClr val="236A96"/>
              </a:solidFill>
              <a:latin typeface="Helvetica Neue"/>
              <a:cs typeface="Helvetica Neue"/>
            </a:endParaRPr>
          </a:p>
          <a:p>
            <a:pPr lvl="1" fontAlgn="base"/>
            <a:r>
              <a:rPr lang="en-US" sz="2400" dirty="0">
                <a:solidFill>
                  <a:srgbClr val="236A96"/>
                </a:solidFill>
                <a:latin typeface="Helvetica Neue"/>
                <a:cs typeface="Helvetica Neue"/>
              </a:rPr>
              <a:t>d</a:t>
            </a:r>
            <a:r>
              <a:rPr lang="en-US" sz="2400" b="0" i="0" dirty="0" smtClean="0">
                <a:solidFill>
                  <a:srgbClr val="236A96"/>
                </a:solidFill>
                <a:latin typeface="Helvetica Neue"/>
                <a:cs typeface="Helvetica Neue"/>
              </a:rPr>
              <a:t>ata </a:t>
            </a:r>
            <a:r>
              <a:rPr lang="en-US" sz="2400" b="0" i="0" dirty="0">
                <a:solidFill>
                  <a:srgbClr val="236A96"/>
                </a:solidFill>
                <a:latin typeface="Helvetica Neue"/>
                <a:cs typeface="Helvetica Neue"/>
              </a:rPr>
              <a:t>gathering: </a:t>
            </a:r>
            <a:r>
              <a:rPr lang="en-US" sz="2400" b="0" i="0" dirty="0" smtClean="0">
                <a:solidFill>
                  <a:srgbClr val="236A96"/>
                </a:solidFill>
                <a:latin typeface="Helvetica Neue"/>
                <a:cs typeface="Helvetica Neue"/>
              </a:rPr>
              <a:t>3 weeks</a:t>
            </a:r>
          </a:p>
          <a:p>
            <a:pPr lvl="1" fontAlgn="base"/>
            <a:r>
              <a:rPr lang="en-US" sz="2400" dirty="0" smtClean="0">
                <a:solidFill>
                  <a:srgbClr val="236A96"/>
                </a:solidFill>
                <a:latin typeface="Helvetica Neue"/>
                <a:cs typeface="Helvetica Neue"/>
              </a:rPr>
              <a:t>10,000R massage parlors</a:t>
            </a:r>
            <a:endParaRPr lang="en-US" sz="2400" b="0" i="0" dirty="0" smtClean="0">
              <a:solidFill>
                <a:srgbClr val="236A96"/>
              </a:solidFill>
              <a:latin typeface="Helvetica Neue"/>
              <a:cs typeface="Helvetica Neue"/>
            </a:endParaRPr>
          </a:p>
          <a:p>
            <a:pPr fontAlgn="base"/>
            <a:r>
              <a:rPr lang="en-US" sz="2800" b="0" i="0" dirty="0" smtClean="0">
                <a:solidFill>
                  <a:srgbClr val="236A96"/>
                </a:solidFill>
                <a:latin typeface="Helvetica Neue"/>
                <a:cs typeface="Helvetica Neue"/>
              </a:rPr>
              <a:t>Location: Phnom Penh</a:t>
            </a:r>
          </a:p>
        </p:txBody>
      </p:sp>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15478" y="1384126"/>
            <a:ext cx="3533411" cy="4576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557179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9144000" cy="6858000"/>
          </a:xfrm>
          <a:prstGeom prst="rect">
            <a:avLst/>
          </a:prstGeom>
        </p:spPr>
      </p:pic>
      <p:sp>
        <p:nvSpPr>
          <p:cNvPr id="6" name="Subtitle 2"/>
          <p:cNvSpPr txBox="1">
            <a:spLocks/>
          </p:cNvSpPr>
          <p:nvPr/>
        </p:nvSpPr>
        <p:spPr>
          <a:xfrm>
            <a:off x="203200" y="2957821"/>
            <a:ext cx="4188875" cy="270599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solidFill>
                  <a:schemeClr val="accent5">
                    <a:lumMod val="75000"/>
                  </a:schemeClr>
                </a:solidFill>
                <a:latin typeface="Helvetica Neue"/>
                <a:cs typeface="Helvetica Neue"/>
              </a:rPr>
              <a:t>71 respondents</a:t>
            </a:r>
          </a:p>
          <a:p>
            <a:r>
              <a:rPr lang="en-US" dirty="0" smtClean="0">
                <a:solidFill>
                  <a:schemeClr val="accent5">
                    <a:lumMod val="75000"/>
                  </a:schemeClr>
                </a:solidFill>
                <a:latin typeface="Helvetica Neue"/>
                <a:cs typeface="Helvetica Neue"/>
              </a:rPr>
              <a:t>Age range: </a:t>
            </a:r>
          </a:p>
          <a:p>
            <a:pPr marL="0" indent="0">
              <a:buNone/>
            </a:pPr>
            <a:r>
              <a:rPr lang="en-US" dirty="0" smtClean="0">
                <a:solidFill>
                  <a:schemeClr val="accent5">
                    <a:lumMod val="75000"/>
                  </a:schemeClr>
                </a:solidFill>
                <a:latin typeface="Helvetica Neue"/>
                <a:cs typeface="Helvetica Neue"/>
              </a:rPr>
              <a:t>18-52 years old</a:t>
            </a:r>
          </a:p>
        </p:txBody>
      </p:sp>
      <p:pic>
        <p:nvPicPr>
          <p:cNvPr id="7" name="Content Placeholder 3"/>
          <p:cNvPicPr>
            <a:picLocks noChangeAspect="1" noChangeArrowheads="1"/>
          </p:cNvPicPr>
          <p:nvPr/>
        </p:nvPicPr>
        <p:blipFill rotWithShape="1">
          <a:blip r:embed="rId3"/>
          <a:srcRect t="7090" b="1"/>
          <a:stretch/>
        </p:blipFill>
        <p:spPr bwMode="auto">
          <a:xfrm>
            <a:off x="3446385" y="1941821"/>
            <a:ext cx="5573549" cy="4149249"/>
          </a:xfrm>
          <a:prstGeom prst="rect">
            <a:avLst/>
          </a:prstGeom>
          <a:noFill/>
          <a:ln w="9525">
            <a:noFill/>
            <a:miter lim="800000"/>
            <a:headEnd/>
            <a:tailEnd/>
          </a:ln>
          <a:effectLst/>
        </p:spPr>
      </p:pic>
      <p:sp>
        <p:nvSpPr>
          <p:cNvPr id="8" name="TextBox 7"/>
          <p:cNvSpPr txBox="1"/>
          <p:nvPr/>
        </p:nvSpPr>
        <p:spPr>
          <a:xfrm>
            <a:off x="3446385" y="1572489"/>
            <a:ext cx="5573549" cy="369332"/>
          </a:xfrm>
          <a:prstGeom prst="rect">
            <a:avLst/>
          </a:prstGeom>
          <a:solidFill>
            <a:schemeClr val="bg1"/>
          </a:solidFill>
        </p:spPr>
        <p:txBody>
          <a:bodyPr wrap="square" rtlCol="0">
            <a:spAutoFit/>
          </a:bodyPr>
          <a:lstStyle/>
          <a:p>
            <a:pPr algn="ctr"/>
            <a:r>
              <a:rPr lang="en-US" dirty="0" smtClean="0">
                <a:solidFill>
                  <a:srgbClr val="236A96"/>
                </a:solidFill>
                <a:latin typeface="Helvetica Neue"/>
                <a:cs typeface="Helvetica Neue"/>
              </a:rPr>
              <a:t>Age Distribution </a:t>
            </a:r>
          </a:p>
        </p:txBody>
      </p:sp>
    </p:spTree>
    <p:extLst>
      <p:ext uri="{BB962C8B-B14F-4D97-AF65-F5344CB8AC3E}">
        <p14:creationId xmlns:p14="http://schemas.microsoft.com/office/powerpoint/2010/main" val="3508900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pic>
        <p:nvPicPr>
          <p:cNvPr id="2" name="Picture 1"/>
          <p:cNvPicPr>
            <a:picLocks noChangeAspect="1"/>
          </p:cNvPicPr>
          <p:nvPr/>
        </p:nvPicPr>
        <p:blipFill rotWithShape="1">
          <a:blip r:embed="rId4"/>
          <a:srcRect l="20555" t="8689" r="9444" b="3755"/>
          <a:stretch/>
        </p:blipFill>
        <p:spPr>
          <a:xfrm>
            <a:off x="1015999" y="1358899"/>
            <a:ext cx="6841067" cy="5347977"/>
          </a:xfrm>
          <a:prstGeom prst="rect">
            <a:avLst/>
          </a:prstGeom>
        </p:spPr>
      </p:pic>
    </p:spTree>
    <p:extLst>
      <p:ext uri="{BB962C8B-B14F-4D97-AF65-F5344CB8AC3E}">
        <p14:creationId xmlns:p14="http://schemas.microsoft.com/office/powerpoint/2010/main" val="16747166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5" name="Rectangle 4"/>
          <p:cNvSpPr/>
          <p:nvPr/>
        </p:nvSpPr>
        <p:spPr>
          <a:xfrm>
            <a:off x="338665" y="1106817"/>
            <a:ext cx="8128001" cy="4031873"/>
          </a:xfrm>
          <a:prstGeom prst="rect">
            <a:avLst/>
          </a:prstGeom>
        </p:spPr>
        <p:txBody>
          <a:bodyPr wrap="square">
            <a:spAutoFit/>
          </a:bodyPr>
          <a:lstStyle/>
          <a:p>
            <a:pPr algn="ctr"/>
            <a:r>
              <a:rPr lang="en-US" sz="3200" dirty="0">
                <a:solidFill>
                  <a:schemeClr val="bg1"/>
                </a:solidFill>
                <a:latin typeface="Helvetica Neue Light"/>
                <a:cs typeface="Helvetica Neue Light"/>
              </a:rPr>
              <a:t>20% </a:t>
            </a:r>
            <a:r>
              <a:rPr lang="en-US" sz="3200" dirty="0" smtClean="0">
                <a:solidFill>
                  <a:schemeClr val="bg1"/>
                </a:solidFill>
                <a:latin typeface="Helvetica Neue Light"/>
                <a:cs typeface="Helvetica Neue Light"/>
              </a:rPr>
              <a:t>good </a:t>
            </a:r>
            <a:r>
              <a:rPr lang="en-US" sz="3200" dirty="0">
                <a:solidFill>
                  <a:schemeClr val="bg1"/>
                </a:solidFill>
                <a:latin typeface="Helvetica Neue Light"/>
                <a:cs typeface="Helvetica Neue Light"/>
              </a:rPr>
              <a:t>money</a:t>
            </a:r>
          </a:p>
          <a:p>
            <a:pPr algn="ctr"/>
            <a:r>
              <a:rPr lang="en-US" sz="3200" dirty="0">
                <a:solidFill>
                  <a:schemeClr val="bg1"/>
                </a:solidFill>
                <a:latin typeface="Helvetica Neue Light"/>
                <a:cs typeface="Helvetica Neue Light"/>
              </a:rPr>
              <a:t>17% </a:t>
            </a:r>
            <a:r>
              <a:rPr lang="en-US" sz="3200" dirty="0" smtClean="0">
                <a:solidFill>
                  <a:schemeClr val="bg1"/>
                </a:solidFill>
                <a:latin typeface="Helvetica Neue Light"/>
                <a:cs typeface="Helvetica Neue Light"/>
              </a:rPr>
              <a:t>no </a:t>
            </a:r>
            <a:r>
              <a:rPr lang="en-US" sz="3200" dirty="0">
                <a:solidFill>
                  <a:schemeClr val="bg1"/>
                </a:solidFill>
                <a:latin typeface="Helvetica Neue Light"/>
                <a:cs typeface="Helvetica Neue Light"/>
              </a:rPr>
              <a:t>choice </a:t>
            </a:r>
            <a:endParaRPr lang="en-US" sz="3200" dirty="0" smtClean="0">
              <a:solidFill>
                <a:schemeClr val="bg1"/>
              </a:solidFill>
              <a:latin typeface="Helvetica Neue Light"/>
              <a:cs typeface="Helvetica Neue Light"/>
            </a:endParaRPr>
          </a:p>
          <a:p>
            <a:pPr algn="ctr"/>
            <a:r>
              <a:rPr lang="en-US" sz="3200" dirty="0" smtClean="0">
                <a:solidFill>
                  <a:schemeClr val="bg1"/>
                </a:solidFill>
                <a:latin typeface="Helvetica Neue Light"/>
                <a:cs typeface="Helvetica Neue Light"/>
              </a:rPr>
              <a:t>16</a:t>
            </a:r>
            <a:r>
              <a:rPr lang="en-US" sz="3200" dirty="0">
                <a:solidFill>
                  <a:schemeClr val="bg1"/>
                </a:solidFill>
                <a:latin typeface="Helvetica Neue Light"/>
                <a:cs typeface="Helvetica Neue Light"/>
              </a:rPr>
              <a:t>% e</a:t>
            </a:r>
            <a:r>
              <a:rPr lang="en-US" sz="3200" dirty="0" smtClean="0">
                <a:solidFill>
                  <a:schemeClr val="bg1"/>
                </a:solidFill>
                <a:latin typeface="Helvetica Neue Light"/>
                <a:cs typeface="Helvetica Neue Light"/>
              </a:rPr>
              <a:t>asy </a:t>
            </a:r>
            <a:r>
              <a:rPr lang="en-US" sz="3200" dirty="0">
                <a:solidFill>
                  <a:schemeClr val="bg1"/>
                </a:solidFill>
                <a:latin typeface="Helvetica Neue Light"/>
                <a:cs typeface="Helvetica Neue Light"/>
              </a:rPr>
              <a:t>work</a:t>
            </a:r>
          </a:p>
          <a:p>
            <a:pPr algn="ctr"/>
            <a:endParaRPr lang="en-US" sz="3200" dirty="0" smtClean="0">
              <a:solidFill>
                <a:schemeClr val="bg1"/>
              </a:solidFill>
              <a:latin typeface="Helvetica Neue Light"/>
              <a:cs typeface="Helvetica Neue Light"/>
            </a:endParaRPr>
          </a:p>
          <a:p>
            <a:pPr algn="ctr"/>
            <a:endParaRPr lang="en-US" sz="2800" dirty="0">
              <a:latin typeface="Helvetica Neue Light"/>
              <a:cs typeface="Helvetica Neue Light"/>
            </a:endParaRPr>
          </a:p>
          <a:p>
            <a:pPr algn="ctr"/>
            <a:r>
              <a:rPr lang="en-US" sz="2800" dirty="0" smtClean="0">
                <a:latin typeface="Helvetica Neue Light"/>
                <a:cs typeface="Helvetica Neue Light"/>
              </a:rPr>
              <a:t>OTHER INTERESTING REASONS:</a:t>
            </a:r>
            <a:endParaRPr lang="en-US" sz="2800" dirty="0">
              <a:latin typeface="Helvetica Neue Light"/>
              <a:cs typeface="Helvetica Neue Light"/>
            </a:endParaRPr>
          </a:p>
          <a:p>
            <a:pPr algn="ctr"/>
            <a:r>
              <a:rPr lang="en-US" sz="3200" dirty="0">
                <a:solidFill>
                  <a:schemeClr val="bg1"/>
                </a:solidFill>
                <a:latin typeface="Helvetica Neue Light"/>
                <a:cs typeface="Helvetica Neue Light"/>
              </a:rPr>
              <a:t>3% </a:t>
            </a:r>
            <a:r>
              <a:rPr lang="en-US" sz="3200" dirty="0" smtClean="0">
                <a:solidFill>
                  <a:schemeClr val="bg1"/>
                </a:solidFill>
                <a:latin typeface="Helvetica Neue Light"/>
                <a:cs typeface="Helvetica Neue Light"/>
              </a:rPr>
              <a:t>job </a:t>
            </a:r>
            <a:r>
              <a:rPr lang="en-US" sz="3200" dirty="0">
                <a:solidFill>
                  <a:schemeClr val="bg1"/>
                </a:solidFill>
                <a:latin typeface="Helvetica Neue Light"/>
                <a:cs typeface="Helvetica Neue Light"/>
              </a:rPr>
              <a:t>pays for accommodations/food</a:t>
            </a:r>
          </a:p>
          <a:p>
            <a:pPr algn="ctr"/>
            <a:r>
              <a:rPr lang="en-US" sz="3200" dirty="0">
                <a:solidFill>
                  <a:schemeClr val="bg1"/>
                </a:solidFill>
                <a:latin typeface="Helvetica Neue Light"/>
                <a:cs typeface="Helvetica Neue Light"/>
              </a:rPr>
              <a:t>6% </a:t>
            </a:r>
            <a:r>
              <a:rPr lang="en-US" sz="3200" dirty="0" smtClean="0">
                <a:solidFill>
                  <a:schemeClr val="bg1"/>
                </a:solidFill>
                <a:latin typeface="Helvetica Neue Light"/>
                <a:cs typeface="Helvetica Neue Light"/>
              </a:rPr>
              <a:t>physical </a:t>
            </a:r>
            <a:r>
              <a:rPr lang="en-US" sz="3200" dirty="0">
                <a:solidFill>
                  <a:schemeClr val="bg1"/>
                </a:solidFill>
                <a:latin typeface="Helvetica Neue Light"/>
                <a:cs typeface="Helvetica Neue Light"/>
              </a:rPr>
              <a:t>limitations</a:t>
            </a:r>
          </a:p>
        </p:txBody>
      </p:sp>
    </p:spTree>
    <p:extLst>
      <p:ext uri="{BB962C8B-B14F-4D97-AF65-F5344CB8AC3E}">
        <p14:creationId xmlns:p14="http://schemas.microsoft.com/office/powerpoint/2010/main" val="26698309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9144000" cy="6858000"/>
          </a:xfrm>
          <a:prstGeom prst="rect">
            <a:avLst/>
          </a:prstGeom>
        </p:spPr>
      </p:pic>
      <p:sp>
        <p:nvSpPr>
          <p:cNvPr id="6" name="Rectangle 5"/>
          <p:cNvSpPr/>
          <p:nvPr/>
        </p:nvSpPr>
        <p:spPr>
          <a:xfrm>
            <a:off x="1236133" y="1717302"/>
            <a:ext cx="6519333" cy="1569660"/>
          </a:xfrm>
          <a:prstGeom prst="rect">
            <a:avLst/>
          </a:prstGeom>
        </p:spPr>
        <p:txBody>
          <a:bodyPr wrap="square">
            <a:spAutoFit/>
          </a:bodyPr>
          <a:lstStyle/>
          <a:p>
            <a:pPr marL="457200" indent="-457200">
              <a:buFont typeface="Arial"/>
              <a:buChar char="•"/>
            </a:pPr>
            <a:r>
              <a:rPr lang="en-US" sz="3200" dirty="0">
                <a:solidFill>
                  <a:schemeClr val="bg1"/>
                </a:solidFill>
                <a:latin typeface="Helvetica Neue Light"/>
                <a:cs typeface="Helvetica Neue Light"/>
              </a:rPr>
              <a:t>24% had </a:t>
            </a:r>
            <a:r>
              <a:rPr lang="en-US" sz="3200" dirty="0" smtClean="0">
                <a:solidFill>
                  <a:schemeClr val="bg1"/>
                </a:solidFill>
                <a:latin typeface="Helvetica Neue Light"/>
                <a:cs typeface="Helvetica Neue Light"/>
              </a:rPr>
              <a:t>no </a:t>
            </a:r>
            <a:r>
              <a:rPr lang="en-US" sz="3200" dirty="0">
                <a:solidFill>
                  <a:schemeClr val="bg1"/>
                </a:solidFill>
                <a:latin typeface="Helvetica Neue Light"/>
                <a:cs typeface="Helvetica Neue Light"/>
              </a:rPr>
              <a:t>s</a:t>
            </a:r>
            <a:r>
              <a:rPr lang="en-US" sz="3200" dirty="0" smtClean="0">
                <a:solidFill>
                  <a:schemeClr val="bg1"/>
                </a:solidFill>
                <a:latin typeface="Helvetica Neue Light"/>
                <a:cs typeface="Helvetica Neue Light"/>
              </a:rPr>
              <a:t>chooling </a:t>
            </a:r>
            <a:r>
              <a:rPr lang="en-US" sz="3200" dirty="0">
                <a:solidFill>
                  <a:schemeClr val="bg1"/>
                </a:solidFill>
                <a:latin typeface="Helvetica Neue Light"/>
                <a:cs typeface="Helvetica Neue Light"/>
              </a:rPr>
              <a:t>at all</a:t>
            </a:r>
          </a:p>
          <a:p>
            <a:pPr marL="457200" indent="-457200">
              <a:buFont typeface="Arial"/>
              <a:buChar char="•"/>
            </a:pPr>
            <a:r>
              <a:rPr lang="en-US" sz="3200" dirty="0">
                <a:solidFill>
                  <a:schemeClr val="bg1"/>
                </a:solidFill>
                <a:latin typeface="Helvetica Neue Light"/>
                <a:cs typeface="Helvetica Neue Light"/>
              </a:rPr>
              <a:t>Only 3% achieved past 9</a:t>
            </a:r>
            <a:r>
              <a:rPr lang="en-US" sz="3200" baseline="30000" dirty="0">
                <a:solidFill>
                  <a:schemeClr val="bg1"/>
                </a:solidFill>
                <a:latin typeface="Helvetica Neue Light"/>
                <a:cs typeface="Helvetica Neue Light"/>
              </a:rPr>
              <a:t>th</a:t>
            </a:r>
            <a:r>
              <a:rPr lang="en-US" sz="3200" dirty="0">
                <a:solidFill>
                  <a:schemeClr val="bg1"/>
                </a:solidFill>
                <a:latin typeface="Helvetica Neue Light"/>
                <a:cs typeface="Helvetica Neue Light"/>
              </a:rPr>
              <a:t> Grade </a:t>
            </a:r>
          </a:p>
        </p:txBody>
      </p:sp>
      <p:sp>
        <p:nvSpPr>
          <p:cNvPr id="4" name="TextBox 3"/>
          <p:cNvSpPr txBox="1"/>
          <p:nvPr/>
        </p:nvSpPr>
        <p:spPr>
          <a:xfrm>
            <a:off x="152400" y="3423622"/>
            <a:ext cx="7188200" cy="461665"/>
          </a:xfrm>
          <a:prstGeom prst="rect">
            <a:avLst/>
          </a:prstGeom>
          <a:noFill/>
        </p:spPr>
        <p:txBody>
          <a:bodyPr wrap="square" rtlCol="0">
            <a:spAutoFit/>
          </a:bodyPr>
          <a:lstStyle/>
          <a:p>
            <a:r>
              <a:rPr lang="en-US" sz="2400" dirty="0" smtClean="0">
                <a:solidFill>
                  <a:schemeClr val="bg1"/>
                </a:solidFill>
                <a:latin typeface="Helvetica Neue"/>
                <a:cs typeface="Helvetica Neue"/>
              </a:rPr>
              <a:t>“I do not like my job because I have no education.”</a:t>
            </a:r>
            <a:endParaRPr lang="en-US" sz="2400" dirty="0">
              <a:solidFill>
                <a:schemeClr val="bg1"/>
              </a:solidFill>
              <a:latin typeface="Helvetica Neue"/>
              <a:cs typeface="Helvetica Neue"/>
            </a:endParaRPr>
          </a:p>
        </p:txBody>
      </p:sp>
      <p:sp>
        <p:nvSpPr>
          <p:cNvPr id="7" name="TextBox 6"/>
          <p:cNvSpPr txBox="1"/>
          <p:nvPr/>
        </p:nvSpPr>
        <p:spPr>
          <a:xfrm>
            <a:off x="4648200" y="4116120"/>
            <a:ext cx="3721100" cy="461665"/>
          </a:xfrm>
          <a:prstGeom prst="rect">
            <a:avLst/>
          </a:prstGeom>
          <a:noFill/>
        </p:spPr>
        <p:txBody>
          <a:bodyPr wrap="square" rtlCol="0">
            <a:spAutoFit/>
          </a:bodyPr>
          <a:lstStyle/>
          <a:p>
            <a:r>
              <a:rPr lang="en-US" sz="2400" dirty="0" smtClean="0">
                <a:solidFill>
                  <a:schemeClr val="bg1"/>
                </a:solidFill>
                <a:latin typeface="Helvetica Neue"/>
                <a:cs typeface="Helvetica Neue"/>
              </a:rPr>
              <a:t>“I have to study more.”</a:t>
            </a:r>
            <a:endParaRPr lang="en-US" sz="2400" dirty="0">
              <a:solidFill>
                <a:schemeClr val="bg1"/>
              </a:solidFill>
              <a:latin typeface="Helvetica Neue"/>
              <a:cs typeface="Helvetica Neue"/>
            </a:endParaRPr>
          </a:p>
        </p:txBody>
      </p:sp>
      <p:sp>
        <p:nvSpPr>
          <p:cNvPr id="8" name="TextBox 7"/>
          <p:cNvSpPr txBox="1"/>
          <p:nvPr/>
        </p:nvSpPr>
        <p:spPr>
          <a:xfrm>
            <a:off x="660400" y="4808617"/>
            <a:ext cx="7708900" cy="830997"/>
          </a:xfrm>
          <a:prstGeom prst="rect">
            <a:avLst/>
          </a:prstGeom>
          <a:noFill/>
        </p:spPr>
        <p:txBody>
          <a:bodyPr wrap="square" rtlCol="0">
            <a:spAutoFit/>
          </a:bodyPr>
          <a:lstStyle/>
          <a:p>
            <a:r>
              <a:rPr lang="en-US" sz="2400" dirty="0" smtClean="0">
                <a:solidFill>
                  <a:schemeClr val="bg1"/>
                </a:solidFill>
                <a:latin typeface="Helvetica Neue"/>
                <a:cs typeface="Helvetica Neue"/>
              </a:rPr>
              <a:t>“Girls should try to study hard to have a nice job. I do not want them to have a job like mine.” </a:t>
            </a:r>
            <a:endParaRPr lang="en-US" sz="2400" dirty="0">
              <a:solidFill>
                <a:schemeClr val="bg1"/>
              </a:solidFill>
              <a:latin typeface="Helvetica Neue"/>
              <a:cs typeface="Helvetica Neue"/>
            </a:endParaRPr>
          </a:p>
        </p:txBody>
      </p:sp>
    </p:spTree>
    <p:extLst>
      <p:ext uri="{BB962C8B-B14F-4D97-AF65-F5344CB8AC3E}">
        <p14:creationId xmlns:p14="http://schemas.microsoft.com/office/powerpoint/2010/main" val="7737334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58000"/>
          </a:xfrm>
          <a:prstGeom prst="rect">
            <a:avLst/>
          </a:prstGeom>
        </p:spPr>
      </p:pic>
      <p:sp>
        <p:nvSpPr>
          <p:cNvPr id="5" name="Rectangle 4"/>
          <p:cNvSpPr/>
          <p:nvPr/>
        </p:nvSpPr>
        <p:spPr>
          <a:xfrm>
            <a:off x="563033" y="1369180"/>
            <a:ext cx="8077199" cy="3970318"/>
          </a:xfrm>
          <a:prstGeom prst="rect">
            <a:avLst/>
          </a:prstGeom>
        </p:spPr>
        <p:txBody>
          <a:bodyPr wrap="square">
            <a:spAutoFit/>
          </a:bodyPr>
          <a:lstStyle/>
          <a:p>
            <a:pPr algn="ctr"/>
            <a:r>
              <a:rPr lang="en-US" sz="2800" dirty="0">
                <a:solidFill>
                  <a:srgbClr val="FFFFFF"/>
                </a:solidFill>
                <a:latin typeface="Helvetica Neue Light"/>
                <a:cs typeface="Helvetica Neue Light"/>
              </a:rPr>
              <a:t>24% </a:t>
            </a:r>
            <a:r>
              <a:rPr lang="en-US" sz="2800" dirty="0" smtClean="0">
                <a:solidFill>
                  <a:srgbClr val="FFFFFF"/>
                </a:solidFill>
                <a:latin typeface="Helvetica Neue Light"/>
                <a:cs typeface="Helvetica Neue Light"/>
              </a:rPr>
              <a:t>never </a:t>
            </a:r>
            <a:r>
              <a:rPr lang="en-US" sz="2800" dirty="0">
                <a:solidFill>
                  <a:srgbClr val="FFFFFF"/>
                </a:solidFill>
                <a:latin typeface="Helvetica Neue Light"/>
                <a:cs typeface="Helvetica Neue Light"/>
              </a:rPr>
              <a:t>w</a:t>
            </a:r>
            <a:r>
              <a:rPr lang="en-US" sz="2800" dirty="0" smtClean="0">
                <a:solidFill>
                  <a:srgbClr val="FFFFFF"/>
                </a:solidFill>
                <a:latin typeface="Helvetica Neue Light"/>
                <a:cs typeface="Helvetica Neue Light"/>
              </a:rPr>
              <a:t>orked </a:t>
            </a:r>
            <a:r>
              <a:rPr lang="en-US" sz="2800" dirty="0">
                <a:solidFill>
                  <a:srgbClr val="FFFFFF"/>
                </a:solidFill>
                <a:latin typeface="Helvetica Neue Light"/>
                <a:cs typeface="Helvetica Neue Light"/>
              </a:rPr>
              <a:t>b</a:t>
            </a:r>
            <a:r>
              <a:rPr lang="en-US" sz="2800" dirty="0" smtClean="0">
                <a:solidFill>
                  <a:srgbClr val="FFFFFF"/>
                </a:solidFill>
                <a:latin typeface="Helvetica Neue Light"/>
                <a:cs typeface="Helvetica Neue Light"/>
              </a:rPr>
              <a:t>efore</a:t>
            </a:r>
            <a:endParaRPr lang="en-US" sz="2800" dirty="0">
              <a:solidFill>
                <a:srgbClr val="FFFFFF"/>
              </a:solidFill>
              <a:latin typeface="Helvetica Neue Light"/>
              <a:cs typeface="Helvetica Neue Light"/>
            </a:endParaRPr>
          </a:p>
          <a:p>
            <a:pPr algn="ctr"/>
            <a:r>
              <a:rPr lang="en-US" sz="2800" dirty="0">
                <a:solidFill>
                  <a:srgbClr val="FFFFFF"/>
                </a:solidFill>
                <a:latin typeface="Helvetica Neue Light"/>
                <a:cs typeface="Helvetica Neue Light"/>
              </a:rPr>
              <a:t>51% w</a:t>
            </a:r>
            <a:r>
              <a:rPr lang="en-US" sz="2800" dirty="0" smtClean="0">
                <a:solidFill>
                  <a:srgbClr val="FFFFFF"/>
                </a:solidFill>
                <a:latin typeface="Helvetica Neue Light"/>
                <a:cs typeface="Helvetica Neue Light"/>
              </a:rPr>
              <a:t>orked </a:t>
            </a:r>
            <a:r>
              <a:rPr lang="en-US" sz="2800" dirty="0">
                <a:solidFill>
                  <a:srgbClr val="FFFFFF"/>
                </a:solidFill>
                <a:latin typeface="Helvetica Neue Light"/>
                <a:cs typeface="Helvetica Neue Light"/>
              </a:rPr>
              <a:t>in a </a:t>
            </a:r>
            <a:r>
              <a:rPr lang="en-US" sz="2800" dirty="0" smtClean="0">
                <a:solidFill>
                  <a:srgbClr val="FFFFFF"/>
                </a:solidFill>
                <a:latin typeface="Helvetica Neue Light"/>
                <a:cs typeface="Helvetica Neue Light"/>
              </a:rPr>
              <a:t>garment </a:t>
            </a:r>
            <a:r>
              <a:rPr lang="en-US" sz="2800" dirty="0">
                <a:solidFill>
                  <a:srgbClr val="FFFFFF"/>
                </a:solidFill>
                <a:latin typeface="Helvetica Neue Light"/>
                <a:cs typeface="Helvetica Neue Light"/>
              </a:rPr>
              <a:t>f</a:t>
            </a:r>
            <a:r>
              <a:rPr lang="en-US" sz="2800" dirty="0" smtClean="0">
                <a:solidFill>
                  <a:srgbClr val="FFFFFF"/>
                </a:solidFill>
                <a:latin typeface="Helvetica Neue Light"/>
                <a:cs typeface="Helvetica Neue Light"/>
              </a:rPr>
              <a:t>actory </a:t>
            </a:r>
            <a:r>
              <a:rPr lang="en-US" sz="2800" dirty="0">
                <a:solidFill>
                  <a:srgbClr val="FFFFFF"/>
                </a:solidFill>
                <a:latin typeface="Helvetica Neue Light"/>
                <a:cs typeface="Helvetica Neue Light"/>
              </a:rPr>
              <a:t>at some point</a:t>
            </a:r>
          </a:p>
          <a:p>
            <a:pPr algn="ctr"/>
            <a:r>
              <a:rPr lang="en-US" sz="2800" dirty="0">
                <a:solidFill>
                  <a:srgbClr val="FFFFFF"/>
                </a:solidFill>
                <a:latin typeface="Helvetica Neue Light"/>
                <a:cs typeface="Helvetica Neue Light"/>
              </a:rPr>
              <a:t>39% w</a:t>
            </a:r>
            <a:r>
              <a:rPr lang="en-US" sz="2800" dirty="0" smtClean="0">
                <a:solidFill>
                  <a:srgbClr val="FFFFFF"/>
                </a:solidFill>
                <a:latin typeface="Helvetica Neue Light"/>
                <a:cs typeface="Helvetica Neue Light"/>
              </a:rPr>
              <a:t>orked </a:t>
            </a:r>
            <a:r>
              <a:rPr lang="en-US" sz="2800" dirty="0">
                <a:solidFill>
                  <a:srgbClr val="FFFFFF"/>
                </a:solidFill>
                <a:latin typeface="Helvetica Neue Light"/>
                <a:cs typeface="Helvetica Neue Light"/>
              </a:rPr>
              <a:t>in </a:t>
            </a:r>
            <a:r>
              <a:rPr lang="en-US" sz="2800" dirty="0" smtClean="0">
                <a:solidFill>
                  <a:srgbClr val="FFFFFF"/>
                </a:solidFill>
                <a:latin typeface="Helvetica Neue Light"/>
                <a:cs typeface="Helvetica Neue Light"/>
              </a:rPr>
              <a:t>garment </a:t>
            </a:r>
            <a:r>
              <a:rPr lang="en-US" sz="2800" dirty="0">
                <a:solidFill>
                  <a:srgbClr val="FFFFFF"/>
                </a:solidFill>
                <a:latin typeface="Helvetica Neue Light"/>
                <a:cs typeface="Helvetica Neue Light"/>
              </a:rPr>
              <a:t>f</a:t>
            </a:r>
            <a:r>
              <a:rPr lang="en-US" sz="2800" dirty="0" smtClean="0">
                <a:solidFill>
                  <a:srgbClr val="FFFFFF"/>
                </a:solidFill>
                <a:latin typeface="Helvetica Neue Light"/>
                <a:cs typeface="Helvetica Neue Light"/>
              </a:rPr>
              <a:t>actory </a:t>
            </a:r>
            <a:r>
              <a:rPr lang="en-US" sz="2800" dirty="0">
                <a:solidFill>
                  <a:srgbClr val="FFFFFF"/>
                </a:solidFill>
                <a:latin typeface="Helvetica Neue Light"/>
                <a:cs typeface="Helvetica Neue Light"/>
              </a:rPr>
              <a:t>immediately prior to entering the massage industry</a:t>
            </a:r>
          </a:p>
          <a:p>
            <a:pPr algn="ctr"/>
            <a:endParaRPr lang="en-US" sz="2800" dirty="0">
              <a:solidFill>
                <a:schemeClr val="tx1">
                  <a:lumMod val="85000"/>
                  <a:lumOff val="15000"/>
                </a:schemeClr>
              </a:solidFill>
              <a:latin typeface="Helvetica Neue Light"/>
              <a:cs typeface="Helvetica Neue Light"/>
            </a:endParaRPr>
          </a:p>
          <a:p>
            <a:pPr algn="ctr"/>
            <a:r>
              <a:rPr lang="en-US" sz="2800" b="1" dirty="0">
                <a:solidFill>
                  <a:schemeClr val="tx1">
                    <a:lumMod val="85000"/>
                    <a:lumOff val="15000"/>
                  </a:schemeClr>
                </a:solidFill>
                <a:latin typeface="Helvetica Neue Light"/>
                <a:cs typeface="Helvetica Neue Light"/>
              </a:rPr>
              <a:t>Why they left the </a:t>
            </a:r>
            <a:r>
              <a:rPr lang="en-US" sz="2800" b="1" dirty="0" smtClean="0">
                <a:solidFill>
                  <a:schemeClr val="tx1">
                    <a:lumMod val="85000"/>
                    <a:lumOff val="15000"/>
                  </a:schemeClr>
                </a:solidFill>
                <a:latin typeface="Helvetica Neue Light"/>
                <a:cs typeface="Helvetica Neue Light"/>
              </a:rPr>
              <a:t>garment </a:t>
            </a:r>
            <a:r>
              <a:rPr lang="en-US" sz="2800" b="1" dirty="0">
                <a:solidFill>
                  <a:schemeClr val="tx1">
                    <a:lumMod val="85000"/>
                    <a:lumOff val="15000"/>
                  </a:schemeClr>
                </a:solidFill>
                <a:latin typeface="Helvetica Neue Light"/>
                <a:cs typeface="Helvetica Neue Light"/>
              </a:rPr>
              <a:t>i</a:t>
            </a:r>
            <a:r>
              <a:rPr lang="en-US" sz="2800" b="1" dirty="0" smtClean="0">
                <a:solidFill>
                  <a:schemeClr val="tx1">
                    <a:lumMod val="85000"/>
                    <a:lumOff val="15000"/>
                  </a:schemeClr>
                </a:solidFill>
                <a:latin typeface="Helvetica Neue Light"/>
                <a:cs typeface="Helvetica Neue Light"/>
              </a:rPr>
              <a:t>ndustry</a:t>
            </a:r>
            <a:r>
              <a:rPr lang="en-US" sz="2800" b="1" dirty="0">
                <a:solidFill>
                  <a:schemeClr val="tx1">
                    <a:lumMod val="85000"/>
                    <a:lumOff val="15000"/>
                  </a:schemeClr>
                </a:solidFill>
                <a:latin typeface="Helvetica Neue Light"/>
                <a:cs typeface="Helvetica Neue Light"/>
              </a:rPr>
              <a:t>:</a:t>
            </a:r>
          </a:p>
          <a:p>
            <a:pPr algn="ctr"/>
            <a:r>
              <a:rPr lang="en-US" sz="2800" dirty="0">
                <a:solidFill>
                  <a:srgbClr val="FFFFFF"/>
                </a:solidFill>
                <a:latin typeface="Helvetica Neue Light"/>
                <a:cs typeface="Helvetica Neue Light"/>
              </a:rPr>
              <a:t>13% n</a:t>
            </a:r>
            <a:r>
              <a:rPr lang="en-US" sz="2800" dirty="0" smtClean="0">
                <a:solidFill>
                  <a:srgbClr val="FFFFFF"/>
                </a:solidFill>
                <a:latin typeface="Helvetica Neue Light"/>
                <a:cs typeface="Helvetica Neue Light"/>
              </a:rPr>
              <a:t>eeded </a:t>
            </a:r>
            <a:r>
              <a:rPr lang="en-US" sz="2800" dirty="0">
                <a:solidFill>
                  <a:srgbClr val="FFFFFF"/>
                </a:solidFill>
                <a:latin typeface="Helvetica Neue Light"/>
                <a:cs typeface="Helvetica Neue Light"/>
              </a:rPr>
              <a:t>greater income </a:t>
            </a:r>
          </a:p>
          <a:p>
            <a:pPr algn="ctr"/>
            <a:r>
              <a:rPr lang="en-US" sz="2800" dirty="0">
                <a:solidFill>
                  <a:srgbClr val="FFFFFF"/>
                </a:solidFill>
                <a:latin typeface="Helvetica Neue Light"/>
                <a:cs typeface="Helvetica Neue Light"/>
              </a:rPr>
              <a:t>11% </a:t>
            </a:r>
            <a:r>
              <a:rPr lang="en-US" sz="2800" dirty="0" smtClean="0">
                <a:solidFill>
                  <a:srgbClr val="FFFFFF"/>
                </a:solidFill>
                <a:latin typeface="Helvetica Neue Light"/>
                <a:cs typeface="Helvetica Neue Light"/>
              </a:rPr>
              <a:t>got </a:t>
            </a:r>
            <a:r>
              <a:rPr lang="en-US" sz="2800" dirty="0">
                <a:solidFill>
                  <a:srgbClr val="FFFFFF"/>
                </a:solidFill>
                <a:latin typeface="Helvetica Neue Light"/>
                <a:cs typeface="Helvetica Neue Light"/>
              </a:rPr>
              <a:t>sick, became unfit to work in garment industry</a:t>
            </a:r>
          </a:p>
        </p:txBody>
      </p:sp>
    </p:spTree>
    <p:extLst>
      <p:ext uri="{BB962C8B-B14F-4D97-AF65-F5344CB8AC3E}">
        <p14:creationId xmlns:p14="http://schemas.microsoft.com/office/powerpoint/2010/main" val="344246089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1931</Words>
  <Application>Microsoft Office PowerPoint</Application>
  <PresentationFormat>Bildschirmpräsentation (4:3)</PresentationFormat>
  <Paragraphs>249</Paragraphs>
  <Slides>31</Slides>
  <Notes>15</Notes>
  <HiddenSlides>0</HiddenSlides>
  <MMClips>0</MMClips>
  <ScaleCrop>false</ScaleCrop>
  <HeadingPairs>
    <vt:vector size="4" baseType="variant">
      <vt:variant>
        <vt:lpstr>Design</vt:lpstr>
      </vt:variant>
      <vt:variant>
        <vt:i4>1</vt:i4>
      </vt:variant>
      <vt:variant>
        <vt:lpstr>Folientitel</vt:lpstr>
      </vt:variant>
      <vt:variant>
        <vt:i4>31</vt:i4>
      </vt:variant>
    </vt:vector>
  </HeadingPairs>
  <TitlesOfParts>
    <vt:vector size="32" baseType="lpstr">
      <vt:lpstr>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“From whom do you experience stigma/discrimination?” </vt:lpstr>
      <vt:lpstr>PowerPoint-Präsentation</vt:lpstr>
      <vt:lpstr>PowerPoint-Präsentation</vt:lpstr>
      <vt:lpstr>PowerPoint-Präsentation</vt:lpstr>
      <vt:lpstr>PowerPoint-Präsentation</vt:lpstr>
      <vt:lpstr>PowerPoint-Präsentation</vt:lpstr>
      <vt:lpstr>Awareness of sex work prior to entry</vt:lpstr>
      <vt:lpstr>PowerPoint-Präsentation</vt:lpstr>
      <vt:lpstr>PowerPoint-Präsentation</vt:lpstr>
      <vt:lpstr>Would you recommend this job to a sister or friend? </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Assessing the vulnerabilities of female massage workers in Phnom Penh</dc:title>
  <dc:creator>Rachel Ding</dc:creator>
  <cp:lastModifiedBy>Tesia</cp:lastModifiedBy>
  <cp:revision>187</cp:revision>
  <dcterms:created xsi:type="dcterms:W3CDTF">2014-07-29T02:03:45Z</dcterms:created>
  <dcterms:modified xsi:type="dcterms:W3CDTF">2014-10-20T17:08:21Z</dcterms:modified>
</cp:coreProperties>
</file>