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79"/>
  </p:notesMasterIdLst>
  <p:handoutMasterIdLst>
    <p:handoutMasterId r:id="rId80"/>
  </p:handoutMasterIdLst>
  <p:sldIdLst>
    <p:sldId id="256" r:id="rId2"/>
    <p:sldId id="329" r:id="rId3"/>
    <p:sldId id="399" r:id="rId4"/>
    <p:sldId id="324" r:id="rId5"/>
    <p:sldId id="325" r:id="rId6"/>
    <p:sldId id="404" r:id="rId7"/>
    <p:sldId id="331" r:id="rId8"/>
    <p:sldId id="328" r:id="rId9"/>
    <p:sldId id="326" r:id="rId10"/>
    <p:sldId id="312" r:id="rId11"/>
    <p:sldId id="323" r:id="rId12"/>
    <p:sldId id="403" r:id="rId13"/>
    <p:sldId id="332" r:id="rId14"/>
    <p:sldId id="333" r:id="rId15"/>
    <p:sldId id="311" r:id="rId16"/>
    <p:sldId id="322" r:id="rId17"/>
    <p:sldId id="336" r:id="rId18"/>
    <p:sldId id="334" r:id="rId19"/>
    <p:sldId id="260" r:id="rId20"/>
    <p:sldId id="398" r:id="rId21"/>
    <p:sldId id="335" r:id="rId22"/>
    <p:sldId id="337" r:id="rId23"/>
    <p:sldId id="338" r:id="rId24"/>
    <p:sldId id="405" r:id="rId25"/>
    <p:sldId id="406" r:id="rId26"/>
    <p:sldId id="339" r:id="rId27"/>
    <p:sldId id="340" r:id="rId28"/>
    <p:sldId id="341" r:id="rId29"/>
    <p:sldId id="342" r:id="rId30"/>
    <p:sldId id="345" r:id="rId31"/>
    <p:sldId id="346" r:id="rId32"/>
    <p:sldId id="347" r:id="rId33"/>
    <p:sldId id="348" r:id="rId34"/>
    <p:sldId id="349" r:id="rId35"/>
    <p:sldId id="350" r:id="rId36"/>
    <p:sldId id="351" r:id="rId37"/>
    <p:sldId id="352" r:id="rId38"/>
    <p:sldId id="353" r:id="rId39"/>
    <p:sldId id="354"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 id="373" r:id="rId57"/>
    <p:sldId id="374" r:id="rId58"/>
    <p:sldId id="375" r:id="rId59"/>
    <p:sldId id="376" r:id="rId60"/>
    <p:sldId id="377" r:id="rId61"/>
    <p:sldId id="380" r:id="rId62"/>
    <p:sldId id="381" r:id="rId63"/>
    <p:sldId id="382" r:id="rId64"/>
    <p:sldId id="383" r:id="rId65"/>
    <p:sldId id="384" r:id="rId66"/>
    <p:sldId id="385" r:id="rId67"/>
    <p:sldId id="386" r:id="rId68"/>
    <p:sldId id="387" r:id="rId69"/>
    <p:sldId id="388" r:id="rId70"/>
    <p:sldId id="389" r:id="rId71"/>
    <p:sldId id="390" r:id="rId72"/>
    <p:sldId id="391" r:id="rId73"/>
    <p:sldId id="394" r:id="rId74"/>
    <p:sldId id="395" r:id="rId75"/>
    <p:sldId id="397" r:id="rId76"/>
    <p:sldId id="401" r:id="rId77"/>
    <p:sldId id="40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clrMru>
    <a:srgbClr val="2FD1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handoutMaster" Target="handoutMasters/handout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C6DF8C-F89C-DE41-A9C0-0BE91EBA2368}" type="datetimeFigureOut">
              <a:rPr lang="en-US" smtClean="0"/>
              <a:t>2/2/16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01D947-DA4D-8341-9F46-65C729E7FCE7}" type="slidenum">
              <a:rPr lang="en-US" smtClean="0"/>
              <a:t>‹#›</a:t>
            </a:fld>
            <a:endParaRPr lang="en-US" dirty="0"/>
          </a:p>
        </p:txBody>
      </p:sp>
    </p:spTree>
    <p:extLst>
      <p:ext uri="{BB962C8B-B14F-4D97-AF65-F5344CB8AC3E}">
        <p14:creationId xmlns:p14="http://schemas.microsoft.com/office/powerpoint/2010/main" val="81085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111F0-9FB4-7E48-9803-A9E18582833B}" type="datetimeFigureOut">
              <a:rPr lang="en-US" smtClean="0"/>
              <a:t>2/1/16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541360-B828-9440-BCE8-AA4620B86BA9}" type="slidenum">
              <a:rPr lang="en-US" smtClean="0"/>
              <a:t>‹#›</a:t>
            </a:fld>
            <a:endParaRPr lang="en-US" dirty="0"/>
          </a:p>
        </p:txBody>
      </p:sp>
    </p:spTree>
    <p:extLst>
      <p:ext uri="{BB962C8B-B14F-4D97-AF65-F5344CB8AC3E}">
        <p14:creationId xmlns:p14="http://schemas.microsoft.com/office/powerpoint/2010/main" val="41518055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Abolition was/is</a:t>
            </a:r>
            <a:r>
              <a:rPr lang="en-US" baseline="0" dirty="0" smtClean="0">
                <a:solidFill>
                  <a:schemeClr val="tx2"/>
                </a:solidFill>
              </a:rPr>
              <a:t> a movement to end slavery- Historical movement to end the African and Indian slave trade and set slaves free.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p:txBody>
      </p:sp>
      <p:sp>
        <p:nvSpPr>
          <p:cNvPr id="4" name="Slide Number Placeholder 3"/>
          <p:cNvSpPr>
            <a:spLocks noGrp="1"/>
          </p:cNvSpPr>
          <p:nvPr>
            <p:ph type="sldNum" sz="quarter" idx="10"/>
          </p:nvPr>
        </p:nvSpPr>
        <p:spPr/>
        <p:txBody>
          <a:bodyPr/>
          <a:lstStyle/>
          <a:p>
            <a:fld id="{C3541360-B828-9440-BCE8-AA4620B86BA9}" type="slidenum">
              <a:rPr lang="en-US" smtClean="0"/>
              <a:t>5</a:t>
            </a:fld>
            <a:endParaRPr lang="en-US" dirty="0"/>
          </a:p>
        </p:txBody>
      </p:sp>
    </p:spTree>
    <p:extLst>
      <p:ext uri="{BB962C8B-B14F-4D97-AF65-F5344CB8AC3E}">
        <p14:creationId xmlns:p14="http://schemas.microsoft.com/office/powerpoint/2010/main" val="7553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 finally joined</a:t>
            </a:r>
            <a:endParaRPr lang="en-US" dirty="0"/>
          </a:p>
        </p:txBody>
      </p:sp>
      <p:sp>
        <p:nvSpPr>
          <p:cNvPr id="4" name="Slide Number Placeholder 3"/>
          <p:cNvSpPr>
            <a:spLocks noGrp="1"/>
          </p:cNvSpPr>
          <p:nvPr>
            <p:ph type="sldNum" sz="quarter" idx="10"/>
          </p:nvPr>
        </p:nvSpPr>
        <p:spPr/>
        <p:txBody>
          <a:bodyPr/>
          <a:lstStyle/>
          <a:p>
            <a:fld id="{C3541360-B828-9440-BCE8-AA4620B86BA9}" type="slidenum">
              <a:rPr lang="en-US" smtClean="0"/>
              <a:t>8</a:t>
            </a:fld>
            <a:endParaRPr lang="en-US" dirty="0"/>
          </a:p>
        </p:txBody>
      </p:sp>
    </p:spTree>
    <p:extLst>
      <p:ext uri="{BB962C8B-B14F-4D97-AF65-F5344CB8AC3E}">
        <p14:creationId xmlns:p14="http://schemas.microsoft.com/office/powerpoint/2010/main" val="86743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UNAIP</a:t>
            </a:r>
          </a:p>
          <a:p>
            <a:r>
              <a:rPr lang="en-US" dirty="0" smtClean="0"/>
              <a:t>UN_ACT</a:t>
            </a:r>
            <a:endParaRPr lang="en-US" dirty="0"/>
          </a:p>
        </p:txBody>
      </p:sp>
      <p:sp>
        <p:nvSpPr>
          <p:cNvPr id="4" name="Slide Number Placeholder 3"/>
          <p:cNvSpPr>
            <a:spLocks noGrp="1"/>
          </p:cNvSpPr>
          <p:nvPr>
            <p:ph type="sldNum" sz="quarter" idx="10"/>
          </p:nvPr>
        </p:nvSpPr>
        <p:spPr/>
        <p:txBody>
          <a:bodyPr/>
          <a:lstStyle/>
          <a:p>
            <a:fld id="{C3541360-B828-9440-BCE8-AA4620B86BA9}" type="slidenum">
              <a:rPr lang="en-US" smtClean="0"/>
              <a:t>12</a:t>
            </a:fld>
            <a:endParaRPr lang="en-US" dirty="0"/>
          </a:p>
        </p:txBody>
      </p:sp>
    </p:spTree>
    <p:extLst>
      <p:ext uri="{BB962C8B-B14F-4D97-AF65-F5344CB8AC3E}">
        <p14:creationId xmlns:p14="http://schemas.microsoft.com/office/powerpoint/2010/main" val="379446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21"/>
          <p:cNvSpPr>
            <a:spLocks noGrp="1" noChangeArrowheads="1"/>
          </p:cNvSpPr>
          <p:nvPr>
            <p:ph type="sldNum"/>
          </p:nvPr>
        </p:nvSpPr>
        <p:spPr>
          <a:ln/>
        </p:spPr>
        <p:txBody>
          <a:bodyPr/>
          <a:lstStyle/>
          <a:p>
            <a:fld id="{8731FCCD-A1DC-B944-8EA9-AD4843181684}" type="slidenum">
              <a:rPr lang="en-US"/>
              <a:pPr/>
              <a:t>16</a:t>
            </a:fld>
            <a:endParaRPr lang="en-US" dirty="0"/>
          </a:p>
        </p:txBody>
      </p:sp>
      <p:sp>
        <p:nvSpPr>
          <p:cNvPr id="39937" name="Text Box 1"/>
          <p:cNvSpPr txBox="1">
            <a:spLocks noChangeArrowheads="1"/>
          </p:cNvSpPr>
          <p:nvPr/>
        </p:nvSpPr>
        <p:spPr bwMode="auto">
          <a:xfrm>
            <a:off x="3881208" y="8685103"/>
            <a:ext cx="2969592" cy="450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5pPr>
            <a:lvl6pPr marL="25146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6pPr>
            <a:lvl7pPr marL="29718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7pPr>
            <a:lvl8pPr marL="34290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8pPr>
            <a:lvl9pPr marL="38862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9pPr>
          </a:lstStyle>
          <a:p>
            <a:pPr algn="r">
              <a:lnSpc>
                <a:spcPct val="96000"/>
              </a:lnSpc>
            </a:pPr>
            <a:fld id="{22F403D4-6C98-C54A-A851-54DD9952852C}" type="slidenum">
              <a:rPr lang="en-US" sz="1200">
                <a:solidFill>
                  <a:srgbClr val="000000"/>
                </a:solidFill>
                <a:latin typeface="Times New Roman" charset="0"/>
                <a:cs typeface="msmincho" charset="0"/>
              </a:rPr>
              <a:pPr algn="r">
                <a:lnSpc>
                  <a:spcPct val="96000"/>
                </a:lnSpc>
              </a:pPr>
              <a:t>16</a:t>
            </a:fld>
            <a:endParaRPr lang="en-US" sz="1200" dirty="0">
              <a:solidFill>
                <a:srgbClr val="000000"/>
              </a:solidFill>
              <a:latin typeface="Times New Roman" charset="0"/>
              <a:cs typeface="msmincho" charset="0"/>
            </a:endParaRPr>
          </a:p>
        </p:txBody>
      </p:sp>
      <p:sp>
        <p:nvSpPr>
          <p:cNvPr id="39938" name="Text Box 2"/>
          <p:cNvSpPr txBox="1">
            <a:spLocks noChangeArrowheads="1"/>
          </p:cNvSpPr>
          <p:nvPr/>
        </p:nvSpPr>
        <p:spPr bwMode="auto">
          <a:xfrm>
            <a:off x="3881208" y="8686461"/>
            <a:ext cx="2972472" cy="453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5pPr>
            <a:lvl6pPr marL="25146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6pPr>
            <a:lvl7pPr marL="29718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7pPr>
            <a:lvl8pPr marL="34290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8pPr>
            <a:lvl9pPr marL="38862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9pPr>
          </a:lstStyle>
          <a:p>
            <a:pPr algn="r">
              <a:lnSpc>
                <a:spcPct val="96000"/>
              </a:lnSpc>
            </a:pPr>
            <a:fld id="{39C2766D-34D5-B647-A661-18144E13AB46}" type="slidenum">
              <a:rPr lang="en-US" sz="1200">
                <a:solidFill>
                  <a:srgbClr val="000000"/>
                </a:solidFill>
                <a:latin typeface="Times New Roman" charset="0"/>
                <a:cs typeface="msmincho" charset="0"/>
              </a:rPr>
              <a:pPr algn="r">
                <a:lnSpc>
                  <a:spcPct val="96000"/>
                </a:lnSpc>
              </a:pPr>
              <a:t>16</a:t>
            </a:fld>
            <a:endParaRPr lang="en-US" sz="1200" dirty="0">
              <a:solidFill>
                <a:srgbClr val="000000"/>
              </a:solidFill>
              <a:latin typeface="Times New Roman" charset="0"/>
              <a:cs typeface="msmincho" charset="0"/>
            </a:endParaRPr>
          </a:p>
        </p:txBody>
      </p:sp>
      <p:sp>
        <p:nvSpPr>
          <p:cNvPr id="39939" name="Text Box 3"/>
          <p:cNvSpPr txBox="1">
            <a:spLocks noChangeArrowheads="1"/>
          </p:cNvSpPr>
          <p:nvPr/>
        </p:nvSpPr>
        <p:spPr bwMode="auto">
          <a:xfrm>
            <a:off x="1003786" y="695134"/>
            <a:ext cx="4848989" cy="342815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165" tIns="40083" rIns="80165" bIns="40083" anchor="ctr"/>
          <a:lstStyle/>
          <a:p>
            <a:endParaRPr lang="en-US" dirty="0"/>
          </a:p>
        </p:txBody>
      </p:sp>
      <p:sp>
        <p:nvSpPr>
          <p:cNvPr id="39940" name="Text Box 4"/>
          <p:cNvSpPr txBox="1">
            <a:spLocks noChangeArrowheads="1"/>
          </p:cNvSpPr>
          <p:nvPr>
            <p:ph type="body"/>
          </p:nvPr>
        </p:nvSpPr>
        <p:spPr bwMode="auto">
          <a:xfrm>
            <a:off x="685513" y="4343231"/>
            <a:ext cx="5465374" cy="40947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Provide an opportunity for survivors of sexual exploitation/trafficking to express their perspectives about their reintegration experiences through participating in a longitudinal study in order to give dignity and voice to this often marginalized group. </a:t>
            </a:r>
          </a:p>
          <a:p>
            <a:pPr lvl="0"/>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present the perspectives and experiences of a cohort of sexually exploited/trafficked individuals to Butterfly NGO partners and other relevant stakeholders in Cambodia in order to expose them to this cohorts’ views and experiences. </a:t>
            </a:r>
          </a:p>
          <a:p>
            <a:pPr lvl="0"/>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disseminate the research findings and lessons learned amongst mixed audiences of practitioners, policy makers and academics within the wider region and global community who are concerned and/or addressing the issues of people who experience reintegration following sexual exploitation and trafficking.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541360-B828-9440-BCE8-AA4620B86BA9}" type="slidenum">
              <a:rPr lang="en-US" smtClean="0"/>
              <a:t>17</a:t>
            </a:fld>
            <a:endParaRPr lang="en-US" dirty="0"/>
          </a:p>
        </p:txBody>
      </p:sp>
    </p:spTree>
    <p:extLst>
      <p:ext uri="{BB962C8B-B14F-4D97-AF65-F5344CB8AC3E}">
        <p14:creationId xmlns:p14="http://schemas.microsoft.com/office/powerpoint/2010/main" val="154305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Inter-year ‘missing’ numbered data means numbers cannot be merged, thereby lowering already low numbers. </a:t>
            </a:r>
            <a:endParaRPr lang="en-US" sz="2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Disconnect between numbered data and qualitative findings.</a:t>
            </a:r>
            <a:endParaRPr lang="en-US" sz="2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Inconsistent Participant Responses due to:	</a:t>
            </a:r>
            <a:endParaRPr lang="en-US" sz="2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Varying emotional states on different interview days</a:t>
            </a:r>
            <a:endParaRPr lang="en-US" sz="2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Sexual trauma and its negative affect on memory</a:t>
            </a:r>
            <a:endParaRPr lang="en-US" sz="2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Second guessing ‘answers’</a:t>
            </a:r>
            <a:endParaRPr lang="en-US" sz="2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Evolving trust, increasing ‘truth’, contradicting earlier answers</a:t>
            </a:r>
            <a:endParaRPr lang="en-US" sz="24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broad end of year report format hinders more in-depth communication of participants’ perspectives and experiences, because it is too wide-ranging and general. In addition, the end of year report format does not communicate the Butterfly’s interactions with NGO partners, their feedback and ways that findings are informing their programs.</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541360-B828-9440-BCE8-AA4620B86BA9}" type="slidenum">
              <a:rPr lang="en-US" smtClean="0"/>
              <a:t>21</a:t>
            </a:fld>
            <a:endParaRPr lang="en-US" dirty="0"/>
          </a:p>
        </p:txBody>
      </p:sp>
    </p:spTree>
    <p:extLst>
      <p:ext uri="{BB962C8B-B14F-4D97-AF65-F5344CB8AC3E}">
        <p14:creationId xmlns:p14="http://schemas.microsoft.com/office/powerpoint/2010/main" val="422508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B048E-CB5E-6C4D-8821-A17AC6B1BEC9}"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451DEABC-D766-4322-8E78-B830FAE35C72}" type="datetime4">
              <a:rPr lang="en-US" smtClean="0"/>
              <a:pPr/>
              <a:t>February 1, 2016</a:t>
            </a:fld>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February 1,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17D0EFEE-2756-4A20-BF2A-63F0A94F99AC}" type="datetime4">
              <a:rPr lang="en-US" smtClean="0"/>
              <a:pPr/>
              <a:t>February 1,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3131F9E-604E-4343-9F29-EF72E8231CAD}" type="datetime4">
              <a:rPr lang="en-US" smtClean="0"/>
              <a:pPr/>
              <a:t>February 1,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4A8E1CE-37F8-4102-8DF9-852A0A51F293}" type="datetime4">
              <a:rPr lang="en-US" smtClean="0"/>
              <a:pPr/>
              <a:t>February 1,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3333F43-3E86-47E4-BFBB-2476D384E1C6}" type="datetime4">
              <a:rPr lang="en-US" smtClean="0"/>
              <a:pPr/>
              <a:t>February 1,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17D0EFEE-2756-4A20-BF2A-63F0A94F99AC}" type="datetime4">
              <a:rPr lang="en-US" smtClean="0"/>
              <a:pPr/>
              <a:t>February 1, 2016</a:t>
            </a:fld>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dirty="0" smtClean="0"/>
              <a:t>Drag picture to placeholder or click icon to add</a:t>
            </a:r>
            <a:endParaRPr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February 1,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9B19C71-EC74-44AF-B27E-FC7DC3C3A61D}" type="datetime4">
              <a:rPr lang="en-US" smtClean="0"/>
              <a:pPr/>
              <a:t>February 1,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A5CDA29-3CBE-48EA-92AE-A996835462BA}" type="datetime4">
              <a:rPr lang="en-US" smtClean="0"/>
              <a:pPr/>
              <a:t>February 1, 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dirty="0"/>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29EC054-3869-4501-B163-1BBFDE8DCE04}" type="datetime4">
              <a:rPr lang="en-US" smtClean="0"/>
              <a:pPr/>
              <a:t>February 1, 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A63D831-56C1-49CF-8EF7-8B9A98402BCD}" type="datetime4">
              <a:rPr lang="en-US" smtClean="0"/>
              <a:pPr/>
              <a:t>February 1, 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February 1, 2016</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F38DF745-7D3F-47F4-83A3-874385CFAA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17D0EFEE-2756-4A20-BF2A-63F0A94F99AC}" type="datetime4">
              <a:rPr lang="en-US" smtClean="0"/>
              <a:pPr/>
              <a:t>February 1, 2016</a:t>
            </a:fld>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F38DF745-7D3F-47F4-83A3-874385CFAA69}" type="slidenum">
              <a:rPr lang="en-US" smtClean="0"/>
              <a:pPr/>
              <a:t>‹#›</a:t>
            </a:fld>
            <a:endParaRPr lang="en-US" dirty="0"/>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Lst>
  <p:hf sldNum="0" hdr="0" ftr="0" dt="0"/>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cologyandsociety.org/vol11/iss1/art42/"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2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34" y="897373"/>
            <a:ext cx="9047366" cy="2871593"/>
          </a:xfrm>
        </p:spPr>
        <p:txBody>
          <a:bodyPr/>
          <a:lstStyle/>
          <a:p>
            <a:r>
              <a:rPr lang="en-US" sz="3600" dirty="0" smtClean="0"/>
              <a:t>The Butterfly Longitudinal Reintegration </a:t>
            </a:r>
            <a:r>
              <a:rPr lang="en-US" sz="3600" dirty="0" smtClean="0"/>
              <a:t>Research 2010-2020</a:t>
            </a:r>
            <a:endParaRPr lang="en-US" sz="3600" dirty="0"/>
          </a:p>
        </p:txBody>
      </p:sp>
      <p:sp>
        <p:nvSpPr>
          <p:cNvPr id="3" name="Subtitle 2"/>
          <p:cNvSpPr>
            <a:spLocks noGrp="1"/>
          </p:cNvSpPr>
          <p:nvPr>
            <p:ph type="subTitle" idx="1"/>
          </p:nvPr>
        </p:nvSpPr>
        <p:spPr/>
        <p:txBody>
          <a:bodyPr/>
          <a:lstStyle/>
          <a:p>
            <a:r>
              <a:rPr lang="en-US" dirty="0" smtClean="0"/>
              <a:t>Chab Dai Coalition</a:t>
            </a:r>
            <a:endParaRPr lang="en-US" dirty="0"/>
          </a:p>
        </p:txBody>
      </p:sp>
    </p:spTree>
    <p:extLst>
      <p:ext uri="{BB962C8B-B14F-4D97-AF65-F5344CB8AC3E}">
        <p14:creationId xmlns:p14="http://schemas.microsoft.com/office/powerpoint/2010/main" val="3679538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1"/>
            <a:ext cx="3612776" cy="991866"/>
          </a:xfrm>
        </p:spPr>
        <p:txBody>
          <a:bodyPr/>
          <a:lstStyle/>
          <a:p>
            <a:r>
              <a:rPr lang="pl-PL" b="1" dirty="0" smtClean="0"/>
              <a:t>Human Trafficking Estimates Vary widely-</a:t>
            </a:r>
            <a:endParaRPr lang="en-US" sz="2400" dirty="0"/>
          </a:p>
        </p:txBody>
      </p:sp>
      <p:sp>
        <p:nvSpPr>
          <p:cNvPr id="3" name="Content Placeholder 2"/>
          <p:cNvSpPr>
            <a:spLocks noGrp="1"/>
          </p:cNvSpPr>
          <p:nvPr>
            <p:ph idx="1"/>
          </p:nvPr>
        </p:nvSpPr>
        <p:spPr>
          <a:xfrm>
            <a:off x="4458973" y="0"/>
            <a:ext cx="4555606" cy="6709589"/>
          </a:xfrm>
        </p:spPr>
        <p:txBody>
          <a:bodyPr>
            <a:normAutofit fontScale="92500"/>
          </a:bodyPr>
          <a:lstStyle/>
          <a:p>
            <a:r>
              <a:rPr lang="en-US" dirty="0" smtClean="0"/>
              <a:t>2.4 million to 27 million</a:t>
            </a:r>
          </a:p>
          <a:p>
            <a:r>
              <a:rPr lang="en-US" dirty="0" smtClean="0"/>
              <a:t>The</a:t>
            </a:r>
            <a:r>
              <a:rPr lang="en-US" b="1" dirty="0" smtClean="0"/>
              <a:t> </a:t>
            </a:r>
            <a:r>
              <a:rPr lang="en-US" b="1" dirty="0"/>
              <a:t>clandestine </a:t>
            </a:r>
            <a:r>
              <a:rPr lang="en-US" dirty="0"/>
              <a:t>nature of human trafficking makes it difficult to arrive at authentic numbers</a:t>
            </a:r>
          </a:p>
          <a:p>
            <a:r>
              <a:rPr lang="en-GB" dirty="0"/>
              <a:t>In some countries there is either no specific anti-</a:t>
            </a:r>
            <a:r>
              <a:rPr lang="en-GB" dirty="0" smtClean="0"/>
              <a:t>trafficking</a:t>
            </a:r>
            <a:r>
              <a:rPr lang="en-US" dirty="0"/>
              <a:t> </a:t>
            </a:r>
            <a:r>
              <a:rPr lang="en-GB" dirty="0" smtClean="0"/>
              <a:t>legislation </a:t>
            </a:r>
            <a:r>
              <a:rPr lang="en-GB" dirty="0"/>
              <a:t>or the </a:t>
            </a:r>
            <a:r>
              <a:rPr lang="en-GB" b="1" dirty="0"/>
              <a:t>definition</a:t>
            </a:r>
            <a:r>
              <a:rPr lang="en-GB" dirty="0"/>
              <a:t> of human trafficking does </a:t>
            </a:r>
            <a:r>
              <a:rPr lang="en-GB" dirty="0" smtClean="0"/>
              <a:t>not</a:t>
            </a:r>
            <a:r>
              <a:rPr lang="en-US" dirty="0"/>
              <a:t> </a:t>
            </a:r>
            <a:r>
              <a:rPr lang="en-GB" dirty="0" smtClean="0"/>
              <a:t>comply </a:t>
            </a:r>
            <a:r>
              <a:rPr lang="en-GB" dirty="0"/>
              <a:t>with the Trafficking Protocol.</a:t>
            </a:r>
            <a:endParaRPr lang="en-US" dirty="0"/>
          </a:p>
          <a:p>
            <a:r>
              <a:rPr lang="en-US" dirty="0"/>
              <a:t>Victims of human trafficking are also very often</a:t>
            </a:r>
            <a:r>
              <a:rPr lang="en-US" b="1" dirty="0"/>
              <a:t> not identified as victims of a crime</a:t>
            </a:r>
            <a:r>
              <a:rPr lang="en-US" dirty="0"/>
              <a:t>, but rather considered as persons who have violated migration, labour and/or prostitution laws.</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5"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l="8041" r="8041"/>
          <a:stretch>
            <a:fillRect/>
          </a:stretch>
        </p:blipFill>
        <p:spPr>
          <a:xfrm>
            <a:off x="0" y="1725717"/>
            <a:ext cx="4251900" cy="4983872"/>
          </a:xfrm>
        </p:spPr>
      </p:pic>
    </p:spTree>
    <p:extLst>
      <p:ext uri="{BB962C8B-B14F-4D97-AF65-F5344CB8AC3E}">
        <p14:creationId xmlns:p14="http://schemas.microsoft.com/office/powerpoint/2010/main" val="14845575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07086"/>
            <a:ext cx="8440312" cy="621258"/>
          </a:xfrm>
        </p:spPr>
        <p:txBody>
          <a:bodyPr/>
          <a:lstStyle/>
          <a:p>
            <a:r>
              <a:rPr lang="en-US" sz="4400" dirty="0"/>
              <a:t>Cambodia</a:t>
            </a:r>
          </a:p>
        </p:txBody>
      </p:sp>
      <p:sp>
        <p:nvSpPr>
          <p:cNvPr id="23" name="Text Placeholder 22"/>
          <p:cNvSpPr>
            <a:spLocks noGrp="1"/>
          </p:cNvSpPr>
          <p:nvPr>
            <p:ph type="body" sz="half" idx="2"/>
          </p:nvPr>
        </p:nvSpPr>
        <p:spPr>
          <a:xfrm>
            <a:off x="110439" y="1071245"/>
            <a:ext cx="3883337" cy="5486480"/>
          </a:xfrm>
        </p:spPr>
        <p:txBody>
          <a:bodyPr>
            <a:noAutofit/>
          </a:bodyPr>
          <a:lstStyle/>
          <a:p>
            <a:pPr marL="285750" indent="-285750" algn="l">
              <a:buFont typeface="Wingdings" charset="2"/>
              <a:buChar char="Ø"/>
            </a:pPr>
            <a:r>
              <a:rPr lang="en-US" sz="2400" b="1" dirty="0" smtClean="0"/>
              <a:t>1975-1979- Khmer Rouge auto-genocide</a:t>
            </a:r>
          </a:p>
          <a:p>
            <a:pPr marL="285750" indent="-285750" algn="l">
              <a:buFont typeface="Wingdings" charset="2"/>
              <a:buChar char="Ø"/>
            </a:pPr>
            <a:endParaRPr lang="en-US" sz="2400" b="1" dirty="0" smtClean="0"/>
          </a:p>
          <a:p>
            <a:pPr marL="285750" indent="-285750" algn="l">
              <a:buFont typeface="Wingdings" charset="2"/>
              <a:buChar char="Ø"/>
            </a:pPr>
            <a:r>
              <a:rPr lang="en-US" sz="2400" b="1" dirty="0"/>
              <a:t>1</a:t>
            </a:r>
            <a:r>
              <a:rPr lang="en-US" sz="2400" b="1" dirty="0" smtClean="0"/>
              <a:t>980-1989- Vietnamese liberation/occupation/ Displaced camps/ cold war era</a:t>
            </a:r>
          </a:p>
          <a:p>
            <a:pPr marL="285750" indent="-285750" algn="l">
              <a:buFont typeface="Wingdings" charset="2"/>
              <a:buChar char="Ø"/>
            </a:pPr>
            <a:endParaRPr lang="en-US" sz="2400" b="1" dirty="0" smtClean="0"/>
          </a:p>
          <a:p>
            <a:pPr marL="285750" indent="-285750" algn="l">
              <a:buFont typeface="Wingdings" charset="2"/>
              <a:buChar char="Ø"/>
            </a:pPr>
            <a:r>
              <a:rPr lang="en-US" sz="2400" b="1" dirty="0" smtClean="0"/>
              <a:t>1991- Paris Peace Accord</a:t>
            </a:r>
          </a:p>
          <a:p>
            <a:pPr marL="285750" indent="-285750" algn="l">
              <a:buFont typeface="Wingdings" charset="2"/>
              <a:buChar char="Ø"/>
            </a:pPr>
            <a:endParaRPr lang="en-US" sz="2400" b="1" dirty="0" smtClean="0"/>
          </a:p>
          <a:p>
            <a:pPr marL="285750" indent="-285750" algn="l">
              <a:buFont typeface="Wingdings" charset="2"/>
              <a:buChar char="Ø"/>
            </a:pPr>
            <a:r>
              <a:rPr lang="en-US" sz="2400" b="1" dirty="0" smtClean="0"/>
              <a:t>1993- UNTAC and Elections and increase prostitution/ trafficking</a:t>
            </a:r>
            <a:endParaRPr lang="en-US" sz="2400" b="1" dirty="0"/>
          </a:p>
        </p:txBody>
      </p:sp>
      <p:pic>
        <p:nvPicPr>
          <p:cNvPr id="24" name="Content Placeholder 7" descr="0001J8.jpeg"/>
          <p:cNvPicPr/>
          <p:nvPr/>
        </p:nvPicPr>
        <p:blipFill>
          <a:blip r:embed="rId2"/>
          <a:srcRect/>
          <a:stretch>
            <a:fillRect/>
          </a:stretch>
        </p:blipFill>
        <p:spPr>
          <a:xfrm>
            <a:off x="3873500" y="1071244"/>
            <a:ext cx="5270500" cy="5786756"/>
          </a:xfrm>
          <a:prstGeom prst="rect">
            <a:avLst/>
          </a:prstGeom>
        </p:spPr>
      </p:pic>
    </p:spTree>
    <p:extLst>
      <p:ext uri="{BB962C8B-B14F-4D97-AF65-F5344CB8AC3E}">
        <p14:creationId xmlns:p14="http://schemas.microsoft.com/office/powerpoint/2010/main" val="1052484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0341"/>
            <a:ext cx="9144000" cy="1411941"/>
          </a:xfrm>
        </p:spPr>
        <p:txBody>
          <a:bodyPr/>
          <a:lstStyle/>
          <a:p>
            <a:r>
              <a:rPr lang="en-US" dirty="0" smtClean="0"/>
              <a:t>Cambodian Context </a:t>
            </a:r>
            <a:br>
              <a:rPr lang="en-US" dirty="0" smtClean="0"/>
            </a:br>
            <a:r>
              <a:rPr lang="en-US" sz="3600" dirty="0" smtClean="0"/>
              <a:t>since 2000’s</a:t>
            </a:r>
            <a:endParaRPr lang="en-US" sz="3600" dirty="0"/>
          </a:p>
        </p:txBody>
      </p:sp>
      <p:sp>
        <p:nvSpPr>
          <p:cNvPr id="7" name="Content Placeholder 6"/>
          <p:cNvSpPr>
            <a:spLocks noGrp="1"/>
          </p:cNvSpPr>
          <p:nvPr>
            <p:ph idx="1"/>
          </p:nvPr>
        </p:nvSpPr>
        <p:spPr>
          <a:xfrm>
            <a:off x="0" y="1452283"/>
            <a:ext cx="9042189" cy="5405718"/>
          </a:xfrm>
        </p:spPr>
        <p:txBody>
          <a:bodyPr>
            <a:normAutofit lnSpcReduction="10000"/>
          </a:bodyPr>
          <a:lstStyle/>
          <a:p>
            <a:r>
              <a:rPr lang="en-GB" dirty="0"/>
              <a:t>“The </a:t>
            </a:r>
            <a:r>
              <a:rPr lang="en-GB" dirty="0" smtClean="0"/>
              <a:t>traffickers: organized </a:t>
            </a:r>
            <a:r>
              <a:rPr lang="en-GB" dirty="0"/>
              <a:t>crime syndicates, parents, relatives, friends, intimate partners, and neighbours</a:t>
            </a:r>
            <a:r>
              <a:rPr lang="en-GB" dirty="0" smtClean="0"/>
              <a:t>.</a:t>
            </a:r>
            <a:r>
              <a:rPr lang="en-US" dirty="0" smtClean="0"/>
              <a:t>” UNAIP</a:t>
            </a:r>
          </a:p>
          <a:p>
            <a:r>
              <a:rPr lang="en-GB" dirty="0" smtClean="0"/>
              <a:t>“Trafficking </a:t>
            </a:r>
            <a:r>
              <a:rPr lang="en-GB" dirty="0"/>
              <a:t>victims </a:t>
            </a:r>
            <a:r>
              <a:rPr lang="en-GB" dirty="0" smtClean="0"/>
              <a:t>are predominantly </a:t>
            </a:r>
            <a:r>
              <a:rPr lang="en-GB" dirty="0"/>
              <a:t>women and </a:t>
            </a:r>
            <a:r>
              <a:rPr lang="en-GB" dirty="0" smtClean="0"/>
              <a:t>girls- sexual exploitation (and Virgin sales)</a:t>
            </a:r>
          </a:p>
          <a:p>
            <a:r>
              <a:rPr lang="en-GB" dirty="0" smtClean="0"/>
              <a:t>Sexual Exploitation  occurs </a:t>
            </a:r>
            <a:r>
              <a:rPr lang="en-GB" dirty="0"/>
              <a:t>in brothels, massage parlours, salons, beer gardens and karaoke </a:t>
            </a:r>
            <a:r>
              <a:rPr lang="en-GB" dirty="0" smtClean="0"/>
              <a:t>bars”</a:t>
            </a:r>
            <a:r>
              <a:rPr lang="en-US" dirty="0" smtClean="0"/>
              <a:t> (UN-ACT)</a:t>
            </a:r>
          </a:p>
          <a:p>
            <a:r>
              <a:rPr lang="en-US" dirty="0" smtClean="0"/>
              <a:t>Epicenter- source, transit and </a:t>
            </a:r>
            <a:r>
              <a:rPr lang="en-US" dirty="0" err="1" smtClean="0"/>
              <a:t>destitation</a:t>
            </a:r>
            <a:endParaRPr lang="en-US" dirty="0" smtClean="0"/>
          </a:p>
          <a:p>
            <a:r>
              <a:rPr lang="en-US" dirty="0" smtClean="0"/>
              <a:t>Some context this:- moral panic? Numbers? Crime rings”</a:t>
            </a:r>
            <a:endParaRPr lang="en-US" dirty="0"/>
          </a:p>
        </p:txBody>
      </p:sp>
    </p:spTree>
    <p:extLst>
      <p:ext uri="{BB962C8B-B14F-4D97-AF65-F5344CB8AC3E}">
        <p14:creationId xmlns:p14="http://schemas.microsoft.com/office/powerpoint/2010/main" val="350470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US" dirty="0" smtClean="0"/>
              <a:t>Chab Dai </a:t>
            </a:r>
            <a:r>
              <a:rPr lang="en-US" sz="2400" dirty="0" smtClean="0"/>
              <a:t>(Hands Together)</a:t>
            </a:r>
            <a:br>
              <a:rPr lang="en-US" sz="2400" dirty="0" smtClean="0"/>
            </a:br>
            <a:r>
              <a:rPr lang="en-US" dirty="0" smtClean="0"/>
              <a:t>Coalition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Founded 2005</a:t>
            </a:r>
          </a:p>
          <a:p>
            <a:r>
              <a:rPr lang="en-US" dirty="0" smtClean="0"/>
              <a:t>50 plus agencies working in counter human trafficking</a:t>
            </a:r>
          </a:p>
          <a:p>
            <a:r>
              <a:rPr lang="en-US" dirty="0" smtClean="0"/>
              <a:t>Rescues, Shelters, Training programs, Work programs, community programs, Legal support</a:t>
            </a:r>
          </a:p>
          <a:p>
            <a:r>
              <a:rPr lang="en-US" dirty="0" smtClean="0"/>
              <a:t>Does any of this work do any good to people who move on from their programs? No long term f/u</a:t>
            </a:r>
          </a:p>
          <a:p>
            <a:r>
              <a:rPr lang="en-US" dirty="0" smtClean="0"/>
              <a:t>Commissioned Butterfly Longitudinal research</a:t>
            </a:r>
            <a:endParaRPr lang="en-US" dirty="0"/>
          </a:p>
        </p:txBody>
      </p:sp>
    </p:spTree>
    <p:extLst>
      <p:ext uri="{BB962C8B-B14F-4D97-AF65-F5344CB8AC3E}">
        <p14:creationId xmlns:p14="http://schemas.microsoft.com/office/powerpoint/2010/main" val="22537443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0341"/>
            <a:ext cx="9042188" cy="1411941"/>
          </a:xfrm>
        </p:spPr>
        <p:txBody>
          <a:bodyPr/>
          <a:lstStyle/>
          <a:p>
            <a:r>
              <a:rPr lang="en-US" dirty="0" smtClean="0"/>
              <a:t>The Butterfly Longitudinal Research Project</a:t>
            </a:r>
            <a:endParaRPr lang="en-US" dirty="0"/>
          </a:p>
        </p:txBody>
      </p:sp>
      <p:sp>
        <p:nvSpPr>
          <p:cNvPr id="3" name="Content Placeholder 2"/>
          <p:cNvSpPr>
            <a:spLocks noGrp="1"/>
          </p:cNvSpPr>
          <p:nvPr>
            <p:ph idx="1"/>
          </p:nvPr>
        </p:nvSpPr>
        <p:spPr/>
        <p:txBody>
          <a:bodyPr>
            <a:normAutofit lnSpcReduction="10000"/>
          </a:bodyPr>
          <a:lstStyle/>
          <a:p>
            <a:r>
              <a:rPr lang="en-US" dirty="0" smtClean="0"/>
              <a:t>First Longitudinal project – prospectively following a cohort of survivors of trafficking for sexual exploitation</a:t>
            </a:r>
          </a:p>
          <a:p>
            <a:r>
              <a:rPr lang="en-US" dirty="0"/>
              <a:t>Cross sectional data can be tricky and the quality of data will depend greatly on the trust and truthfulness of </a:t>
            </a:r>
            <a:r>
              <a:rPr lang="en-US" dirty="0" smtClean="0"/>
              <a:t>participants</a:t>
            </a:r>
          </a:p>
          <a:p>
            <a:r>
              <a:rPr lang="en-US" dirty="0" smtClean="0"/>
              <a:t>Exploratory</a:t>
            </a:r>
          </a:p>
          <a:p>
            <a:r>
              <a:rPr lang="en-US" dirty="0" smtClean="0"/>
              <a:t>Team –One expatriate and 3 Nationals</a:t>
            </a:r>
          </a:p>
        </p:txBody>
      </p:sp>
    </p:spTree>
    <p:extLst>
      <p:ext uri="{BB962C8B-B14F-4D97-AF65-F5344CB8AC3E}">
        <p14:creationId xmlns:p14="http://schemas.microsoft.com/office/powerpoint/2010/main" val="11606839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Reintegration: </a:t>
            </a:r>
            <a:r>
              <a:rPr lang="en-US" dirty="0"/>
              <a:t>is the process of recovery, and economic and social inclusion following a trafficking experience. </a:t>
            </a:r>
            <a:r>
              <a:rPr lang="en-US" dirty="0" smtClean="0"/>
              <a:t>A </a:t>
            </a:r>
            <a:r>
              <a:rPr lang="en-US" dirty="0"/>
              <a:t>central aspect of successful (re)integration is the empowerment of trafficking victims </a:t>
            </a:r>
            <a:endParaRPr lang="en-US" dirty="0" smtClean="0"/>
          </a:p>
          <a:p>
            <a:r>
              <a:rPr lang="en-US" dirty="0"/>
              <a:t>“Assistance” refers to formal anti-trafficking assistance, provided by national and international NGOs, IOs and state bodies as well as more </a:t>
            </a:r>
            <a:r>
              <a:rPr lang="en-US" dirty="0" smtClean="0"/>
              <a:t>generalized </a:t>
            </a:r>
            <a:r>
              <a:rPr lang="en-US" dirty="0"/>
              <a:t>assistance (i.e. non-trafficking specific assistance), provided by state agencies (e.g. social services, child protection agencies, health departments), NGOs or IOs. For the purpose of </a:t>
            </a:r>
            <a:r>
              <a:rPr lang="en-US" dirty="0" smtClean="0"/>
              <a:t>the Butterfly research, means Chab Dai NGOs partnering with the Butterfly research.</a:t>
            </a:r>
            <a:endParaRPr lang="en-US" dirty="0"/>
          </a:p>
        </p:txBody>
      </p:sp>
    </p:spTree>
    <p:extLst>
      <p:ext uri="{BB962C8B-B14F-4D97-AF65-F5344CB8AC3E}">
        <p14:creationId xmlns:p14="http://schemas.microsoft.com/office/powerpoint/2010/main" val="5103130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745921" y="2512644"/>
            <a:ext cx="7636320" cy="4096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5551"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5pPr>
            <a:lvl6pPr marL="25146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6pPr>
            <a:lvl7pPr marL="29718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7pPr>
            <a:lvl8pPr marL="34290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8pPr>
            <a:lvl9pPr marL="38862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9pPr>
          </a:lstStyle>
          <a:p>
            <a:pPr>
              <a:lnSpc>
                <a:spcPct val="96000"/>
              </a:lnSpc>
              <a:spcAft>
                <a:spcPts val="1293"/>
              </a:spcAft>
            </a:pPr>
            <a:r>
              <a:rPr lang="en-US" sz="1600" dirty="0">
                <a:solidFill>
                  <a:srgbClr val="221E1F"/>
                </a:solidFill>
                <a:latin typeface="TimesNewRomanPSMT" charset="0"/>
              </a:rPr>
              <a:t>1.</a:t>
            </a:r>
            <a:r>
              <a:rPr lang="en-US" sz="1600" b="1" dirty="0">
                <a:solidFill>
                  <a:srgbClr val="221E1F"/>
                </a:solidFill>
                <a:latin typeface="TimesNewRomanPSMT" charset="0"/>
              </a:rPr>
              <a:t> Preventing stigmatization (awareness and sensitization campaigns).</a:t>
            </a:r>
          </a:p>
          <a:p>
            <a:pPr algn="just">
              <a:lnSpc>
                <a:spcPts val="1826"/>
              </a:lnSpc>
              <a:spcAft>
                <a:spcPts val="1293"/>
              </a:spcAft>
            </a:pPr>
            <a:r>
              <a:rPr lang="en-US" sz="1600" b="1" dirty="0">
                <a:solidFill>
                  <a:srgbClr val="221E1F"/>
                </a:solidFill>
                <a:latin typeface="TimesNewRomanPSMT" charset="0"/>
              </a:rPr>
              <a:t>2. Education (formal education, literacy, life-skills).</a:t>
            </a:r>
          </a:p>
          <a:p>
            <a:pPr algn="just">
              <a:lnSpc>
                <a:spcPts val="1826"/>
              </a:lnSpc>
              <a:spcAft>
                <a:spcPts val="1293"/>
              </a:spcAft>
            </a:pPr>
            <a:r>
              <a:rPr lang="en-US" sz="1600" b="1" dirty="0">
                <a:solidFill>
                  <a:srgbClr val="221E1F"/>
                </a:solidFill>
                <a:latin typeface="TimesNewRomanPSMT" charset="0"/>
              </a:rPr>
              <a:t>3. Job / skills training / (could include assistance with job placement – but not many programmes pay attention to this).</a:t>
            </a:r>
          </a:p>
          <a:p>
            <a:pPr algn="just">
              <a:lnSpc>
                <a:spcPts val="1826"/>
              </a:lnSpc>
              <a:spcAft>
                <a:spcPts val="1293"/>
              </a:spcAft>
            </a:pPr>
            <a:r>
              <a:rPr lang="en-US" sz="1600" b="1" dirty="0">
                <a:solidFill>
                  <a:srgbClr val="221E1F"/>
                </a:solidFill>
                <a:latin typeface="TimesNewRomanPSMT" charset="0"/>
              </a:rPr>
              <a:t>4. Legal support and assistance.</a:t>
            </a:r>
          </a:p>
          <a:p>
            <a:pPr algn="just">
              <a:lnSpc>
                <a:spcPts val="1826"/>
              </a:lnSpc>
              <a:spcAft>
                <a:spcPts val="1293"/>
              </a:spcAft>
            </a:pPr>
            <a:r>
              <a:rPr lang="en-US" sz="1600" b="1" dirty="0">
                <a:solidFill>
                  <a:srgbClr val="221E1F"/>
                </a:solidFill>
                <a:latin typeface="TimesNewRomanPSMT" charset="0"/>
              </a:rPr>
              <a:t>5. Health / medical care.</a:t>
            </a:r>
          </a:p>
          <a:p>
            <a:pPr algn="just">
              <a:lnSpc>
                <a:spcPts val="1826"/>
              </a:lnSpc>
              <a:spcAft>
                <a:spcPts val="1293"/>
              </a:spcAft>
            </a:pPr>
            <a:r>
              <a:rPr lang="en-US" sz="1600" b="1" dirty="0">
                <a:solidFill>
                  <a:srgbClr val="221E1F"/>
                </a:solidFill>
                <a:latin typeface="TimesNewRomanPSMT" charset="0"/>
              </a:rPr>
              <a:t>6. Social services (including material and economic assistance, follow-up by NGO, advocacy to link the child to whatever support networks already exist in the community, i.e. educational scholarships through another NGO).</a:t>
            </a:r>
          </a:p>
          <a:p>
            <a:pPr algn="just">
              <a:lnSpc>
                <a:spcPts val="1826"/>
              </a:lnSpc>
              <a:spcAft>
                <a:spcPts val="1293"/>
              </a:spcAft>
            </a:pPr>
            <a:r>
              <a:rPr lang="en-US" sz="1600" b="1" dirty="0">
                <a:solidFill>
                  <a:srgbClr val="221E1F"/>
                </a:solidFill>
                <a:latin typeface="TimesNewRomanPSMT" charset="0"/>
              </a:rPr>
              <a:t>7. Psychological services </a:t>
            </a:r>
            <a:r>
              <a:rPr lang="en-US" sz="1600" b="1" dirty="0" smtClean="0">
                <a:solidFill>
                  <a:srgbClr val="221E1F"/>
                </a:solidFill>
                <a:latin typeface="TimesNewRomanPSMT" charset="0"/>
              </a:rPr>
              <a:t>(counseling </a:t>
            </a:r>
            <a:r>
              <a:rPr lang="en-US" sz="1600" b="1" dirty="0">
                <a:solidFill>
                  <a:srgbClr val="221E1F"/>
                </a:solidFill>
                <a:latin typeface="TimesNewRomanPSMT" charset="0"/>
              </a:rPr>
              <a:t>for the child; theoretically may include family/ community reconciliation efforts but this is seldom practiced).</a:t>
            </a:r>
          </a:p>
          <a:p>
            <a:pPr>
              <a:lnSpc>
                <a:spcPts val="1633"/>
              </a:lnSpc>
              <a:spcAft>
                <a:spcPts val="907"/>
              </a:spcAft>
            </a:pPr>
            <a:endParaRPr lang="en-US" sz="1600" dirty="0">
              <a:solidFill>
                <a:srgbClr val="000000"/>
              </a:solidFill>
              <a:latin typeface="TimesNewRomanPSMT" charset="0"/>
            </a:endParaRPr>
          </a:p>
          <a:p>
            <a:pPr>
              <a:lnSpc>
                <a:spcPct val="96000"/>
              </a:lnSpc>
              <a:spcAft>
                <a:spcPts val="1293"/>
              </a:spcAft>
            </a:pPr>
            <a:endParaRPr lang="en-US" sz="1600" dirty="0">
              <a:solidFill>
                <a:srgbClr val="000000"/>
              </a:solidFill>
              <a:latin typeface="TimesNewRomanPSMT" charset="0"/>
            </a:endParaRPr>
          </a:p>
        </p:txBody>
      </p:sp>
      <p:sp>
        <p:nvSpPr>
          <p:cNvPr id="6146" name="Text Box 2"/>
          <p:cNvSpPr txBox="1">
            <a:spLocks noChangeArrowheads="1"/>
          </p:cNvSpPr>
          <p:nvPr/>
        </p:nvSpPr>
        <p:spPr bwMode="auto">
          <a:xfrm>
            <a:off x="138049" y="124252"/>
            <a:ext cx="8581151" cy="1877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5pPr>
            <a:lvl6pPr marL="25146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6pPr>
            <a:lvl7pPr marL="29718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7pPr>
            <a:lvl8pPr marL="34290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8pPr>
            <a:lvl9pPr marL="3886200" indent="-228600" defTabSz="449263" fontAlgn="base" hangingPunct="0">
              <a:lnSpc>
                <a:spcPct val="11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Arial" charset="0"/>
              </a:defRPr>
            </a:lvl9pPr>
          </a:lstStyle>
          <a:p>
            <a:pPr algn="just">
              <a:lnSpc>
                <a:spcPct val="140000"/>
              </a:lnSpc>
            </a:pPr>
            <a:r>
              <a:rPr lang="en-US" sz="2800" b="1" dirty="0">
                <a:solidFill>
                  <a:srgbClr val="333333"/>
                </a:solidFill>
                <a:latin typeface="TimesNewRomanPSMT" charset="0"/>
                <a:cs typeface="TimesNewRomanPSMT" charset="0"/>
              </a:rPr>
              <a:t>The Asia Foundation study (2005) on reintegration assistance in Cambodia identified seven major components that nearly all reintegration efforts (globally) include.</a:t>
            </a:r>
          </a:p>
        </p:txBody>
      </p:sp>
    </p:spTree>
    <p:extLst>
      <p:ext uri="{BB962C8B-B14F-4D97-AF65-F5344CB8AC3E}">
        <p14:creationId xmlns:p14="http://schemas.microsoft.com/office/powerpoint/2010/main" val="1445677306"/>
      </p:ext>
    </p:extLst>
  </p:cSld>
  <p:clrMapOvr>
    <a:masterClrMapping/>
  </p:clrMapOvr>
  <p:transition xmlns:p14="http://schemas.microsoft.com/office/powerpoint/2010/main" spd="slow">
    <p:wipe dir="d"/>
  </p:transition>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Butterfly Overarching Purposes </a:t>
            </a:r>
            <a:endParaRPr lang="en-US" sz="4000" dirty="0"/>
          </a:p>
        </p:txBody>
      </p:sp>
      <p:sp>
        <p:nvSpPr>
          <p:cNvPr id="3" name="Content Placeholder 2"/>
          <p:cNvSpPr>
            <a:spLocks noGrp="1"/>
          </p:cNvSpPr>
          <p:nvPr>
            <p:ph idx="1"/>
          </p:nvPr>
        </p:nvSpPr>
        <p:spPr/>
        <p:txBody>
          <a:bodyPr>
            <a:normAutofit/>
          </a:bodyPr>
          <a:lstStyle/>
          <a:p>
            <a:pPr lvl="0"/>
            <a:r>
              <a:rPr lang="en-GB" sz="2400" dirty="0"/>
              <a:t>Provide </a:t>
            </a:r>
            <a:r>
              <a:rPr lang="en-GB" sz="2400" dirty="0" smtClean="0"/>
              <a:t>a safe </a:t>
            </a:r>
            <a:r>
              <a:rPr lang="en-GB" sz="2400" dirty="0"/>
              <a:t>opportunity for survivors of sexual exploitation/trafficking to express their perspectives about their reintegration </a:t>
            </a:r>
            <a:r>
              <a:rPr lang="en-GB" sz="2400" dirty="0" smtClean="0"/>
              <a:t>experiences</a:t>
            </a:r>
            <a:r>
              <a:rPr lang="en-US" sz="2400" dirty="0" smtClean="0"/>
              <a:t>….</a:t>
            </a:r>
            <a:endParaRPr lang="en-US" sz="2400" dirty="0"/>
          </a:p>
          <a:p>
            <a:pPr lvl="0"/>
            <a:r>
              <a:rPr lang="en-GB" sz="2400" dirty="0" smtClean="0"/>
              <a:t>Inform Policy and Practice of Cambodian government</a:t>
            </a:r>
            <a:r>
              <a:rPr lang="en-GB" sz="2400" dirty="0"/>
              <a:t>, </a:t>
            </a:r>
            <a:r>
              <a:rPr lang="en-GB" sz="2400" dirty="0" smtClean="0"/>
              <a:t>and anti</a:t>
            </a:r>
            <a:r>
              <a:rPr lang="en-GB" sz="2400" dirty="0"/>
              <a:t>-trafficking </a:t>
            </a:r>
            <a:r>
              <a:rPr lang="en-GB" sz="2400" dirty="0" smtClean="0"/>
              <a:t>stakeholders </a:t>
            </a:r>
            <a:r>
              <a:rPr lang="en-US" sz="2400" dirty="0" smtClean="0"/>
              <a:t>based on survivor voices</a:t>
            </a:r>
            <a:endParaRPr lang="en-US" sz="2400" dirty="0"/>
          </a:p>
          <a:p>
            <a:pPr lvl="0"/>
            <a:r>
              <a:rPr lang="en-US" sz="2400" dirty="0" smtClean="0"/>
              <a:t>Contribute to wider anti-trafficking movement/efforts</a:t>
            </a:r>
            <a:endParaRPr lang="en-US" sz="2400" dirty="0"/>
          </a:p>
        </p:txBody>
      </p:sp>
    </p:spTree>
    <p:extLst>
      <p:ext uri="{BB962C8B-B14F-4D97-AF65-F5344CB8AC3E}">
        <p14:creationId xmlns:p14="http://schemas.microsoft.com/office/powerpoint/2010/main" val="16939991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with NGO partners (Access)</a:t>
            </a:r>
            <a:endParaRPr lang="en-US" dirty="0"/>
          </a:p>
        </p:txBody>
      </p:sp>
      <p:sp>
        <p:nvSpPr>
          <p:cNvPr id="3" name="Content Placeholder 2"/>
          <p:cNvSpPr>
            <a:spLocks noGrp="1"/>
          </p:cNvSpPr>
          <p:nvPr>
            <p:ph idx="1"/>
          </p:nvPr>
        </p:nvSpPr>
        <p:spPr/>
        <p:txBody>
          <a:bodyPr/>
          <a:lstStyle/>
          <a:p>
            <a:r>
              <a:rPr lang="en-US" dirty="0"/>
              <a:t>Challenges to initiate amongst </a:t>
            </a:r>
            <a:r>
              <a:rPr lang="en-US" dirty="0" smtClean="0"/>
              <a:t>NGO </a:t>
            </a:r>
            <a:r>
              <a:rPr lang="en-US" dirty="0"/>
              <a:t>who </a:t>
            </a:r>
            <a:r>
              <a:rPr lang="en-US" dirty="0" smtClean="0"/>
              <a:t>commissioned research - 2009-</a:t>
            </a:r>
          </a:p>
          <a:p>
            <a:r>
              <a:rPr lang="en-US" dirty="0" smtClean="0"/>
              <a:t>Distrust of researchers and each other (AFESIP)</a:t>
            </a:r>
          </a:p>
          <a:p>
            <a:pPr lvl="1"/>
            <a:r>
              <a:rPr lang="en-US" dirty="0" smtClean="0"/>
              <a:t>Inclusion criteria- in their own programs</a:t>
            </a:r>
          </a:p>
          <a:p>
            <a:pPr lvl="1"/>
            <a:r>
              <a:rPr lang="en-US" dirty="0" smtClean="0"/>
              <a:t>Informed Consent/Assent</a:t>
            </a:r>
          </a:p>
          <a:p>
            <a:pPr lvl="1"/>
            <a:r>
              <a:rPr lang="en-US" dirty="0" smtClean="0"/>
              <a:t>MOUs </a:t>
            </a:r>
            <a:r>
              <a:rPr lang="en-US" dirty="0"/>
              <a:t>(Changing personnel)</a:t>
            </a:r>
          </a:p>
          <a:p>
            <a:pPr lvl="1"/>
            <a:endParaRPr lang="en-US" dirty="0"/>
          </a:p>
        </p:txBody>
      </p:sp>
    </p:spTree>
    <p:extLst>
      <p:ext uri="{BB962C8B-B14F-4D97-AF65-F5344CB8AC3E}">
        <p14:creationId xmlns:p14="http://schemas.microsoft.com/office/powerpoint/2010/main" val="12761104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and Cohort</a:t>
            </a:r>
            <a:endParaRPr lang="en-US" dirty="0"/>
          </a:p>
        </p:txBody>
      </p:sp>
      <p:sp>
        <p:nvSpPr>
          <p:cNvPr id="3" name="Content Placeholder 2"/>
          <p:cNvSpPr>
            <a:spLocks noGrp="1"/>
          </p:cNvSpPr>
          <p:nvPr>
            <p:ph sz="half" idx="1"/>
          </p:nvPr>
        </p:nvSpPr>
        <p:spPr>
          <a:xfrm>
            <a:off x="4238096" y="1452283"/>
            <a:ext cx="5060290" cy="5202082"/>
          </a:xfrm>
        </p:spPr>
        <p:txBody>
          <a:bodyPr/>
          <a:lstStyle/>
          <a:p>
            <a:r>
              <a:rPr lang="en-US" dirty="0" smtClean="0"/>
              <a:t>Prospective Panel Longitudinal </a:t>
            </a:r>
            <a:r>
              <a:rPr lang="en-US" dirty="0" smtClean="0"/>
              <a:t>design</a:t>
            </a:r>
          </a:p>
          <a:p>
            <a:r>
              <a:rPr lang="en-US" dirty="0" smtClean="0"/>
              <a:t>Initially mixed methods, 2010-2014</a:t>
            </a:r>
          </a:p>
          <a:p>
            <a:pPr lvl="1"/>
            <a:r>
              <a:rPr lang="en-US" dirty="0" smtClean="0"/>
              <a:t>Broad End of year Reports</a:t>
            </a:r>
          </a:p>
          <a:p>
            <a:r>
              <a:rPr lang="en-US" dirty="0" smtClean="0"/>
              <a:t>To  Qualitative</a:t>
            </a:r>
            <a:r>
              <a:rPr lang="en-US" dirty="0" smtClean="0"/>
              <a:t>, </a:t>
            </a:r>
            <a:r>
              <a:rPr lang="en-US" dirty="0" smtClean="0"/>
              <a:t>since end 2014</a:t>
            </a:r>
          </a:p>
          <a:p>
            <a:pPr lvl="1"/>
            <a:r>
              <a:rPr lang="en-US" dirty="0" smtClean="0"/>
              <a:t>Thematic Papers</a:t>
            </a:r>
            <a:endParaRPr lang="en-US" dirty="0" smtClean="0"/>
          </a:p>
        </p:txBody>
      </p:sp>
      <p:sp>
        <p:nvSpPr>
          <p:cNvPr id="4" name="Content Placeholder 3"/>
          <p:cNvSpPr>
            <a:spLocks noGrp="1"/>
          </p:cNvSpPr>
          <p:nvPr>
            <p:ph sz="half" idx="2"/>
          </p:nvPr>
        </p:nvSpPr>
        <p:spPr>
          <a:xfrm>
            <a:off x="234683" y="1452283"/>
            <a:ext cx="3566160" cy="5405718"/>
          </a:xfrm>
        </p:spPr>
        <p:txBody>
          <a:bodyPr/>
          <a:lstStyle/>
          <a:p>
            <a:pPr>
              <a:buFont typeface="Arial"/>
              <a:buChar char="•"/>
            </a:pPr>
            <a:r>
              <a:rPr lang="en-US" dirty="0" smtClean="0"/>
              <a:t>Cohort of 128 </a:t>
            </a:r>
            <a:r>
              <a:rPr lang="en-US" dirty="0" smtClean="0"/>
              <a:t>participants (2010)</a:t>
            </a:r>
            <a:endParaRPr lang="en-US" dirty="0" smtClean="0"/>
          </a:p>
          <a:p>
            <a:pPr>
              <a:buFont typeface="Arial"/>
              <a:buChar char="•"/>
            </a:pPr>
            <a:r>
              <a:rPr lang="en-US" dirty="0" smtClean="0"/>
              <a:t>80% female </a:t>
            </a:r>
          </a:p>
          <a:p>
            <a:pPr>
              <a:buFont typeface="Arial"/>
              <a:buChar char="•"/>
            </a:pPr>
            <a:r>
              <a:rPr lang="en-US" dirty="0" smtClean="0"/>
              <a:t>20% male</a:t>
            </a:r>
          </a:p>
          <a:p>
            <a:pPr>
              <a:buFont typeface="Arial"/>
              <a:buChar char="•"/>
            </a:pPr>
            <a:r>
              <a:rPr lang="en-US" dirty="0" smtClean="0"/>
              <a:t>Age range:</a:t>
            </a:r>
          </a:p>
          <a:p>
            <a:pPr>
              <a:buFont typeface="Arial"/>
              <a:buChar char="•"/>
            </a:pPr>
            <a:r>
              <a:rPr lang="en-US" dirty="0" smtClean="0"/>
              <a:t>&lt;12-&gt;35</a:t>
            </a:r>
          </a:p>
        </p:txBody>
      </p:sp>
    </p:spTree>
    <p:extLst>
      <p:ext uri="{BB962C8B-B14F-4D97-AF65-F5344CB8AC3E}">
        <p14:creationId xmlns:p14="http://schemas.microsoft.com/office/powerpoint/2010/main" val="17889214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Human Trafficking?</a:t>
            </a:r>
            <a:endParaRPr lang="en-US" dirty="0"/>
          </a:p>
        </p:txBody>
      </p:sp>
      <p:pic>
        <p:nvPicPr>
          <p:cNvPr id="7" name="Content Placeholder 6"/>
          <p:cNvPicPr>
            <a:picLocks noGrp="1" noChangeAspect="1"/>
          </p:cNvPicPr>
          <p:nvPr>
            <p:ph idx="1"/>
          </p:nvPr>
        </p:nvPicPr>
        <p:blipFill>
          <a:blip r:embed="rId2"/>
          <a:srcRect t="6995" b="6995"/>
          <a:stretch>
            <a:fillRect/>
          </a:stretch>
        </p:blipFill>
        <p:spPr/>
      </p:pic>
    </p:spTree>
    <p:extLst>
      <p:ext uri="{BB962C8B-B14F-4D97-AF65-F5344CB8AC3E}">
        <p14:creationId xmlns:p14="http://schemas.microsoft.com/office/powerpoint/2010/main" val="12541632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Ethics</a:t>
            </a:r>
            <a:endParaRPr lang="en-US" dirty="0"/>
          </a:p>
        </p:txBody>
      </p:sp>
      <p:sp>
        <p:nvSpPr>
          <p:cNvPr id="6" name="Content Placeholder 5"/>
          <p:cNvSpPr>
            <a:spLocks noGrp="1"/>
          </p:cNvSpPr>
          <p:nvPr>
            <p:ph idx="1"/>
          </p:nvPr>
        </p:nvSpPr>
        <p:spPr/>
        <p:txBody>
          <a:bodyPr>
            <a:normAutofit fontScale="92500" lnSpcReduction="10000"/>
          </a:bodyPr>
          <a:lstStyle/>
          <a:p>
            <a:pPr marL="342900" lvl="1" indent="-342900">
              <a:spcBef>
                <a:spcPts val="2400"/>
              </a:spcBef>
              <a:buClr>
                <a:schemeClr val="accent1">
                  <a:lumMod val="60000"/>
                  <a:lumOff val="40000"/>
                </a:schemeClr>
              </a:buClr>
            </a:pPr>
            <a:r>
              <a:rPr lang="en-US" dirty="0" smtClean="0"/>
              <a:t>Annual Ethics </a:t>
            </a:r>
            <a:r>
              <a:rPr lang="en-US" dirty="0"/>
              <a:t>approval/ International Advisory </a:t>
            </a:r>
            <a:r>
              <a:rPr lang="en-US" dirty="0" smtClean="0"/>
              <a:t>Panel</a:t>
            </a:r>
          </a:p>
          <a:p>
            <a:r>
              <a:rPr lang="en-US" dirty="0" smtClean="0"/>
              <a:t>Children Assent and recheck every year</a:t>
            </a:r>
          </a:p>
          <a:p>
            <a:r>
              <a:rPr lang="en-US" dirty="0" smtClean="0"/>
              <a:t>Adults-Consent and recheck every year</a:t>
            </a:r>
          </a:p>
          <a:p>
            <a:r>
              <a:rPr lang="en-US" dirty="0" smtClean="0"/>
              <a:t>Confidentiality- critical</a:t>
            </a:r>
          </a:p>
          <a:p>
            <a:r>
              <a:rPr lang="en-US" dirty="0" smtClean="0"/>
              <a:t>Child protection/ Human protection</a:t>
            </a:r>
          </a:p>
          <a:p>
            <a:r>
              <a:rPr lang="en-US" dirty="0" smtClean="0"/>
              <a:t>Surprises- some NGOS wanted names and our data!</a:t>
            </a:r>
            <a:endParaRPr lang="en-US" dirty="0"/>
          </a:p>
        </p:txBody>
      </p:sp>
    </p:spTree>
    <p:extLst>
      <p:ext uri="{BB962C8B-B14F-4D97-AF65-F5344CB8AC3E}">
        <p14:creationId xmlns:p14="http://schemas.microsoft.com/office/powerpoint/2010/main" val="12707514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Methodology and Limitations/Lessons Learned</a:t>
            </a:r>
            <a:endParaRPr lang="en-US" sz="4000" dirty="0"/>
          </a:p>
        </p:txBody>
      </p:sp>
      <p:sp>
        <p:nvSpPr>
          <p:cNvPr id="3" name="Content Placeholder 2"/>
          <p:cNvSpPr>
            <a:spLocks noGrp="1"/>
          </p:cNvSpPr>
          <p:nvPr>
            <p:ph idx="1"/>
          </p:nvPr>
        </p:nvSpPr>
        <p:spPr>
          <a:xfrm>
            <a:off x="96634" y="1560048"/>
            <a:ext cx="8876531" cy="5066705"/>
          </a:xfrm>
        </p:spPr>
        <p:txBody>
          <a:bodyPr>
            <a:normAutofit fontScale="92500" lnSpcReduction="10000"/>
          </a:bodyPr>
          <a:lstStyle/>
          <a:p>
            <a:r>
              <a:rPr lang="en-US" sz="2400" dirty="0" smtClean="0">
                <a:solidFill>
                  <a:srgbClr val="333333"/>
                </a:solidFill>
              </a:rPr>
              <a:t>Inherent attrition (potential)</a:t>
            </a:r>
          </a:p>
          <a:p>
            <a:pPr lvl="0">
              <a:buFont typeface="Arial"/>
              <a:buChar char="•"/>
            </a:pPr>
            <a:r>
              <a:rPr lang="en-US" sz="2400" dirty="0" smtClean="0">
                <a:solidFill>
                  <a:srgbClr val="333333"/>
                </a:solidFill>
              </a:rPr>
              <a:t>Inconsistent </a:t>
            </a:r>
            <a:r>
              <a:rPr lang="en-US" sz="2400" dirty="0">
                <a:solidFill>
                  <a:srgbClr val="333333"/>
                </a:solidFill>
              </a:rPr>
              <a:t>Participant Responses due to:	</a:t>
            </a:r>
          </a:p>
          <a:p>
            <a:pPr lvl="1">
              <a:buFont typeface="Arial"/>
              <a:buChar char="•"/>
            </a:pPr>
            <a:r>
              <a:rPr lang="en-US" sz="2400" dirty="0">
                <a:solidFill>
                  <a:srgbClr val="333333"/>
                </a:solidFill>
              </a:rPr>
              <a:t>Varying emotional states on different interview days</a:t>
            </a:r>
          </a:p>
          <a:p>
            <a:pPr lvl="1">
              <a:buFont typeface="Arial"/>
              <a:buChar char="•"/>
            </a:pPr>
            <a:r>
              <a:rPr lang="en-US" sz="2400" dirty="0">
                <a:solidFill>
                  <a:srgbClr val="333333"/>
                </a:solidFill>
              </a:rPr>
              <a:t>Sexual trauma and its negative affect on memory</a:t>
            </a:r>
          </a:p>
          <a:p>
            <a:pPr lvl="1">
              <a:buFont typeface="Arial"/>
              <a:buChar char="•"/>
            </a:pPr>
            <a:r>
              <a:rPr lang="en-US" sz="2400" dirty="0">
                <a:solidFill>
                  <a:srgbClr val="333333"/>
                </a:solidFill>
              </a:rPr>
              <a:t>Second guessing ‘answers’</a:t>
            </a:r>
          </a:p>
          <a:p>
            <a:pPr lvl="1">
              <a:buFont typeface="Arial"/>
              <a:buChar char="•"/>
            </a:pPr>
            <a:r>
              <a:rPr lang="en-US" sz="2400" dirty="0">
                <a:solidFill>
                  <a:srgbClr val="333333"/>
                </a:solidFill>
              </a:rPr>
              <a:t>Evolving trust, increasing ‘truth’, contradicting earlier </a:t>
            </a:r>
            <a:r>
              <a:rPr lang="en-US" sz="2400" dirty="0" smtClean="0">
                <a:solidFill>
                  <a:srgbClr val="333333"/>
                </a:solidFill>
              </a:rPr>
              <a:t>answers</a:t>
            </a:r>
          </a:p>
          <a:p>
            <a:pPr lvl="1">
              <a:buFont typeface="Arial"/>
              <a:buChar char="•"/>
            </a:pPr>
            <a:r>
              <a:rPr lang="en-US" sz="2400" dirty="0"/>
              <a:t>Increasing ‘truth’, contradicting earlier answers</a:t>
            </a:r>
          </a:p>
          <a:p>
            <a:pPr marL="349250" lvl="1" indent="0">
              <a:buNone/>
            </a:pPr>
            <a:endParaRPr lang="en-US" sz="2400" dirty="0">
              <a:solidFill>
                <a:srgbClr val="333333"/>
              </a:solidFill>
            </a:endParaRPr>
          </a:p>
          <a:p>
            <a:pPr lvl="0">
              <a:buFont typeface="Arial"/>
              <a:buChar char="•"/>
            </a:pPr>
            <a:r>
              <a:rPr lang="en-US" sz="2400" dirty="0" smtClean="0">
                <a:solidFill>
                  <a:srgbClr val="333333"/>
                </a:solidFill>
              </a:rPr>
              <a:t>Inter</a:t>
            </a:r>
            <a:r>
              <a:rPr lang="en-US" sz="2400" dirty="0">
                <a:solidFill>
                  <a:srgbClr val="333333"/>
                </a:solidFill>
              </a:rPr>
              <a:t>-year ‘missing’ numbered data means numbers cannot be merged, thereby lowering already low numbers. </a:t>
            </a:r>
            <a:endParaRPr lang="en-US" sz="2400" dirty="0" smtClean="0">
              <a:solidFill>
                <a:srgbClr val="333333"/>
              </a:solidFill>
            </a:endParaRPr>
          </a:p>
          <a:p>
            <a:pPr lvl="0">
              <a:buFont typeface="Arial"/>
              <a:buChar char="•"/>
            </a:pPr>
            <a:r>
              <a:rPr lang="en-US" sz="2400" dirty="0" smtClean="0">
                <a:solidFill>
                  <a:srgbClr val="333333"/>
                </a:solidFill>
              </a:rPr>
              <a:t>2014-2015 shift to primarily qualitative –thematic papers</a:t>
            </a:r>
            <a:endParaRPr lang="en-US" sz="2400" dirty="0">
              <a:solidFill>
                <a:srgbClr val="333333"/>
              </a:solidFill>
            </a:endParaRPr>
          </a:p>
        </p:txBody>
      </p:sp>
    </p:spTree>
    <p:extLst>
      <p:ext uri="{BB962C8B-B14F-4D97-AF65-F5344CB8AC3E}">
        <p14:creationId xmlns:p14="http://schemas.microsoft.com/office/powerpoint/2010/main" val="16004698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Methodology and Limitations/Lessons </a:t>
            </a:r>
            <a:r>
              <a:rPr lang="en-US" sz="3200" dirty="0" smtClean="0"/>
              <a:t>Learned/Vulnerable group</a:t>
            </a:r>
            <a:endParaRPr lang="en-US" sz="3200" dirty="0"/>
          </a:p>
        </p:txBody>
      </p:sp>
      <p:sp>
        <p:nvSpPr>
          <p:cNvPr id="3" name="Content Placeholder 2"/>
          <p:cNvSpPr>
            <a:spLocks noGrp="1"/>
          </p:cNvSpPr>
          <p:nvPr>
            <p:ph sz="half" idx="1"/>
          </p:nvPr>
        </p:nvSpPr>
        <p:spPr>
          <a:xfrm>
            <a:off x="179463" y="1774825"/>
            <a:ext cx="4178859" cy="4303713"/>
          </a:xfrm>
        </p:spPr>
        <p:txBody>
          <a:bodyPr/>
          <a:lstStyle/>
          <a:p>
            <a:r>
              <a:rPr lang="en-US" dirty="0" smtClean="0"/>
              <a:t>Trust earned- keeping secrets</a:t>
            </a:r>
          </a:p>
          <a:p>
            <a:r>
              <a:rPr lang="en-US" dirty="0" smtClean="0"/>
              <a:t>Patron Client</a:t>
            </a:r>
          </a:p>
          <a:p>
            <a:r>
              <a:rPr lang="en-US" dirty="0" smtClean="0"/>
              <a:t>Listening/Respect/ Empathy</a:t>
            </a:r>
          </a:p>
          <a:p>
            <a:endParaRPr lang="en-US" dirty="0"/>
          </a:p>
        </p:txBody>
      </p:sp>
      <p:sp>
        <p:nvSpPr>
          <p:cNvPr id="7" name="Content Placeholder 6"/>
          <p:cNvSpPr>
            <a:spLocks noGrp="1"/>
          </p:cNvSpPr>
          <p:nvPr>
            <p:ph sz="half" idx="2"/>
          </p:nvPr>
        </p:nvSpPr>
        <p:spPr/>
        <p:txBody>
          <a:bodyPr/>
          <a:lstStyle/>
          <a:p>
            <a:r>
              <a:rPr lang="en-GB" dirty="0"/>
              <a:t>“I do not trust anyone because I am afraid they cannot keep my secrets.” – </a:t>
            </a:r>
            <a:r>
              <a:rPr lang="en-GB" dirty="0" smtClean="0"/>
              <a:t>2013</a:t>
            </a:r>
          </a:p>
          <a:p>
            <a:r>
              <a:rPr lang="en-GB" dirty="0"/>
              <a:t>“I think people are good in front of us but behind our backs they same something bad about us.” - 2013</a:t>
            </a:r>
            <a:endParaRPr lang="en-US" dirty="0"/>
          </a:p>
          <a:p>
            <a:endParaRPr lang="en-US" dirty="0"/>
          </a:p>
          <a:p>
            <a:endParaRPr lang="en-US" dirty="0"/>
          </a:p>
        </p:txBody>
      </p:sp>
    </p:spTree>
    <p:extLst>
      <p:ext uri="{BB962C8B-B14F-4D97-AF65-F5344CB8AC3E}">
        <p14:creationId xmlns:p14="http://schemas.microsoft.com/office/powerpoint/2010/main" val="18068196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Surprises- Workshops</a:t>
            </a:r>
            <a:endParaRPr lang="en-US" dirty="0"/>
          </a:p>
        </p:txBody>
      </p:sp>
      <p:sp>
        <p:nvSpPr>
          <p:cNvPr id="3" name="Content Placeholder 2"/>
          <p:cNvSpPr>
            <a:spLocks noGrp="1"/>
          </p:cNvSpPr>
          <p:nvPr>
            <p:ph idx="1"/>
          </p:nvPr>
        </p:nvSpPr>
        <p:spPr/>
        <p:txBody>
          <a:bodyPr>
            <a:normAutofit/>
          </a:bodyPr>
          <a:lstStyle/>
          <a:p>
            <a:r>
              <a:rPr lang="en-US" dirty="0" smtClean="0"/>
              <a:t>Child Protection issues</a:t>
            </a:r>
          </a:p>
          <a:p>
            <a:pPr lvl="1"/>
            <a:r>
              <a:rPr lang="en-US" dirty="0"/>
              <a:t> </a:t>
            </a:r>
            <a:r>
              <a:rPr lang="en-US" dirty="0" smtClean="0"/>
              <a:t>Reintegration Social worker follow up- missing abuse 2013</a:t>
            </a:r>
          </a:p>
          <a:p>
            <a:pPr lvl="1"/>
            <a:r>
              <a:rPr lang="en-US" dirty="0" smtClean="0"/>
              <a:t>Peer-on Peer Sexual abuse in Shelters- lack trust in staff and shame- taboo subject 2012</a:t>
            </a:r>
          </a:p>
          <a:p>
            <a:r>
              <a:rPr lang="en-US" dirty="0" smtClean="0"/>
              <a:t>Sexual harassment on Work </a:t>
            </a:r>
            <a:r>
              <a:rPr lang="en-US" dirty="0"/>
              <a:t>placements- </a:t>
            </a:r>
            <a:r>
              <a:rPr lang="en-US" dirty="0" smtClean="0"/>
              <a:t>shamed </a:t>
            </a:r>
            <a:r>
              <a:rPr lang="en-US" dirty="0"/>
              <a:t>and thought staff would not believe their accounts- 2013</a:t>
            </a:r>
          </a:p>
          <a:p>
            <a:pPr lvl="1"/>
            <a:endParaRPr lang="en-US" dirty="0"/>
          </a:p>
        </p:txBody>
      </p:sp>
    </p:spTree>
    <p:extLst>
      <p:ext uri="{BB962C8B-B14F-4D97-AF65-F5344CB8AC3E}">
        <p14:creationId xmlns:p14="http://schemas.microsoft.com/office/powerpoint/2010/main" val="10299076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338"/>
            <a:ext cx="8229600" cy="1143000"/>
          </a:xfrm>
        </p:spPr>
        <p:txBody>
          <a:bodyPr/>
          <a:lstStyle/>
          <a:p>
            <a:r>
              <a:rPr lang="en-US" dirty="0" smtClean="0"/>
              <a:t>Resilience</a:t>
            </a:r>
            <a:r>
              <a:rPr lang="en-US" dirty="0" smtClean="0"/>
              <a:t> </a:t>
            </a:r>
            <a:r>
              <a:rPr lang="en-US" dirty="0" smtClean="0"/>
              <a:t>-2014/2015</a:t>
            </a:r>
            <a:endParaRPr lang="en-US" dirty="0"/>
          </a:p>
        </p:txBody>
      </p:sp>
      <p:sp>
        <p:nvSpPr>
          <p:cNvPr id="3" name="Content Placeholder 2"/>
          <p:cNvSpPr>
            <a:spLocks noGrp="1"/>
          </p:cNvSpPr>
          <p:nvPr>
            <p:ph idx="1"/>
          </p:nvPr>
        </p:nvSpPr>
        <p:spPr>
          <a:xfrm>
            <a:off x="457201" y="1544640"/>
            <a:ext cx="5795525" cy="4708525"/>
          </a:xfrm>
        </p:spPr>
        <p:txBody>
          <a:bodyPr tIns="320040">
            <a:normAutofit fontScale="92500"/>
          </a:bodyPr>
          <a:lstStyle/>
          <a:p>
            <a:pPr marL="0" indent="0">
              <a:buNone/>
            </a:pPr>
            <a:r>
              <a:rPr lang="en-US" dirty="0" smtClean="0"/>
              <a:t>Objective: To </a:t>
            </a:r>
            <a:r>
              <a:rPr lang="en-US" dirty="0"/>
              <a:t>build a broad </a:t>
            </a:r>
            <a:r>
              <a:rPr lang="en-US" dirty="0" smtClean="0"/>
              <a:t>scale understanding </a:t>
            </a:r>
            <a:r>
              <a:rPr lang="en-US" dirty="0"/>
              <a:t>of resilience</a:t>
            </a:r>
            <a:r>
              <a:rPr lang="en-US" dirty="0" smtClean="0"/>
              <a:t> over time using </a:t>
            </a:r>
            <a:r>
              <a:rPr lang="en-US" dirty="0"/>
              <a:t>the collective ‘voices’ of survivors of sexual exploitation and </a:t>
            </a:r>
            <a:r>
              <a:rPr lang="en-US" dirty="0" smtClean="0"/>
              <a:t>trafficking</a:t>
            </a:r>
          </a:p>
          <a:p>
            <a:pPr marL="0" indent="0">
              <a:buNone/>
            </a:pPr>
            <a:endParaRPr lang="en-US" dirty="0" smtClean="0"/>
          </a:p>
          <a:p>
            <a:pPr marL="0" indent="0">
              <a:buNone/>
            </a:pPr>
            <a:r>
              <a:rPr lang="en-US" i="1" dirty="0"/>
              <a:t>“Before I blamed myself a lot, but now I don’t. I know more and I have new ideas and I don’t dwell on my past problems.” -</a:t>
            </a:r>
            <a:r>
              <a:rPr lang="en-US" i="1" dirty="0" smtClean="0"/>
              <a:t> Female</a:t>
            </a:r>
            <a:r>
              <a:rPr lang="en-US" i="1" dirty="0"/>
              <a:t>, 2013</a:t>
            </a:r>
          </a:p>
          <a:p>
            <a:pPr>
              <a:buNone/>
            </a:pPr>
            <a:endParaRPr lang="en-US" dirty="0"/>
          </a:p>
        </p:txBody>
      </p:sp>
      <p:sp>
        <p:nvSpPr>
          <p:cNvPr id="6" name="Slide Number Placeholder 3"/>
          <p:cNvSpPr>
            <a:spLocks noGrp="1"/>
          </p:cNvSpPr>
          <p:nvPr>
            <p:ph type="sldNum" sz="quarter" idx="12"/>
          </p:nvPr>
        </p:nvSpPr>
        <p:spPr/>
        <p:txBody>
          <a:bodyPr/>
          <a:lstStyle/>
          <a:p>
            <a:pPr algn="r"/>
            <a:fld id="{10855540-2684-6A4A-9E97-950CC10FBEEA}" type="slidenum">
              <a:rPr lang="en-US" smtClean="0"/>
              <a:pPr algn="r"/>
              <a:t>24</a:t>
            </a:fld>
            <a:endParaRPr lang="en-US" dirty="0"/>
          </a:p>
        </p:txBody>
      </p:sp>
      <p:pic>
        <p:nvPicPr>
          <p:cNvPr id="7" name="Picture 6" descr="P1010504.JPG"/>
          <p:cNvPicPr>
            <a:picLocks noChangeAspect="1"/>
          </p:cNvPicPr>
          <p:nvPr/>
        </p:nvPicPr>
        <p:blipFill>
          <a:blip r:embed="rId2">
            <a:lum bright="6000" contrast="10000"/>
          </a:blip>
          <a:srcRect l="2467" t="15789" r="7401" b="19737"/>
          <a:stretch>
            <a:fillRect/>
          </a:stretch>
        </p:blipFill>
        <p:spPr>
          <a:xfrm rot="16200000">
            <a:off x="5070821" y="2648113"/>
            <a:ext cx="4706754" cy="2525207"/>
          </a:xfrm>
          <a:prstGeom prst="rect">
            <a:avLst/>
          </a:prstGeom>
        </p:spPr>
      </p:pic>
    </p:spTree>
    <p:extLst>
      <p:ext uri="{BB962C8B-B14F-4D97-AF65-F5344CB8AC3E}">
        <p14:creationId xmlns:p14="http://schemas.microsoft.com/office/powerpoint/2010/main" val="22269886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definitions of Resilience</a:t>
            </a:r>
            <a:endParaRPr lang="en-US" dirty="0"/>
          </a:p>
        </p:txBody>
      </p:sp>
      <p:sp>
        <p:nvSpPr>
          <p:cNvPr id="3" name="Content Placeholder 2"/>
          <p:cNvSpPr>
            <a:spLocks noGrp="1"/>
          </p:cNvSpPr>
          <p:nvPr>
            <p:ph idx="1"/>
          </p:nvPr>
        </p:nvSpPr>
        <p:spPr/>
        <p:txBody>
          <a:bodyPr>
            <a:normAutofit fontScale="77500" lnSpcReduction="20000"/>
          </a:bodyPr>
          <a:lstStyle/>
          <a:p>
            <a:r>
              <a:rPr lang="en-GB" dirty="0"/>
              <a:t>Resilience is personal  </a:t>
            </a:r>
            <a:r>
              <a:rPr lang="en-GB" b="1" dirty="0"/>
              <a:t>inner strength and skills</a:t>
            </a:r>
            <a:r>
              <a:rPr lang="en-GB" dirty="0"/>
              <a:t> plus </a:t>
            </a:r>
            <a:r>
              <a:rPr lang="en-GB" b="1" dirty="0"/>
              <a:t>external resources and support </a:t>
            </a:r>
            <a:r>
              <a:rPr lang="en-GB" dirty="0"/>
              <a:t>that allow growth, change, and “bend but not break” during life experiences</a:t>
            </a:r>
            <a:r>
              <a:rPr lang="en-GB" dirty="0" smtClean="0"/>
              <a:t>. (Goldstein 1997)</a:t>
            </a:r>
          </a:p>
          <a:p>
            <a:r>
              <a:rPr lang="en-US" dirty="0" smtClean="0"/>
              <a:t>Resilience </a:t>
            </a:r>
            <a:r>
              <a:rPr lang="en-US" dirty="0"/>
              <a:t>is broadly defined as the capacity of a person to withstand challenging life circumstances and persevere in the face of adversity (such as financial stress, social stigma/exclusion, violence/trauma, poor health, death of a loved one). </a:t>
            </a:r>
            <a:endParaRPr lang="en-US" dirty="0" smtClean="0"/>
          </a:p>
          <a:p>
            <a:r>
              <a:rPr lang="en-US" dirty="0" smtClean="0"/>
              <a:t>In </a:t>
            </a:r>
            <a:r>
              <a:rPr lang="en-US" dirty="0"/>
              <a:t>this way, resilience draws on and interacts with a learned set of internal assets or skill sets, behaviors, thoughts, and actions that affect positive adaptation, growth, and/or change over time. </a:t>
            </a:r>
          </a:p>
          <a:p>
            <a:endParaRPr lang="en-US" dirty="0"/>
          </a:p>
        </p:txBody>
      </p:sp>
    </p:spTree>
    <p:extLst>
      <p:ext uri="{BB962C8B-B14F-4D97-AF65-F5344CB8AC3E}">
        <p14:creationId xmlns:p14="http://schemas.microsoft.com/office/powerpoint/2010/main" val="3820231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rcRect b="49315"/>
          <a:stretch>
            <a:fillRect/>
          </a:stretch>
        </p:blipFill>
        <p:spPr>
          <a:xfrm>
            <a:off x="1360442" y="2272229"/>
            <a:ext cx="2156743" cy="1534656"/>
          </a:xfrm>
          <a:prstGeom prst="rect">
            <a:avLst/>
          </a:prstGeom>
        </p:spPr>
      </p:pic>
      <p:sp>
        <p:nvSpPr>
          <p:cNvPr id="7" name="Bent Arrow 6"/>
          <p:cNvSpPr>
            <a:spLocks/>
          </p:cNvSpPr>
          <p:nvPr/>
        </p:nvSpPr>
        <p:spPr>
          <a:xfrm>
            <a:off x="917219" y="2167918"/>
            <a:ext cx="2103120" cy="2173616"/>
          </a:xfrm>
          <a:prstGeom prst="bentArrow">
            <a:avLst>
              <a:gd name="adj1" fmla="val 25000"/>
              <a:gd name="adj2" fmla="val 25000"/>
              <a:gd name="adj3" fmla="val 17612"/>
              <a:gd name="adj4" fmla="val 43750"/>
            </a:avLst>
          </a:prstGeom>
          <a:scene3d>
            <a:camera prst="orthographicFront">
              <a:rot lat="1080000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313187" y="242016"/>
            <a:ext cx="8873118" cy="1200329"/>
          </a:xfrm>
          <a:prstGeom prst="rect">
            <a:avLst/>
          </a:prstGeom>
          <a:noFill/>
        </p:spPr>
        <p:txBody>
          <a:bodyPr wrap="none" rtlCol="0">
            <a:spAutoFit/>
          </a:bodyPr>
          <a:lstStyle/>
          <a:p>
            <a:r>
              <a:rPr lang="en-US" sz="3600" dirty="0" smtClean="0">
                <a:solidFill>
                  <a:srgbClr val="333333"/>
                </a:solidFill>
              </a:rPr>
              <a:t>Survivor Expressions of Resilience Over </a:t>
            </a:r>
            <a:r>
              <a:rPr lang="en-US" sz="3600" dirty="0" smtClean="0">
                <a:solidFill>
                  <a:srgbClr val="333333"/>
                </a:solidFill>
              </a:rPr>
              <a:t>Time</a:t>
            </a:r>
          </a:p>
          <a:p>
            <a:r>
              <a:rPr lang="en-US" sz="3600" dirty="0" smtClean="0">
                <a:solidFill>
                  <a:srgbClr val="333333"/>
                </a:solidFill>
              </a:rPr>
              <a:t>2015 paper</a:t>
            </a:r>
            <a:endParaRPr lang="en-US" sz="3600" dirty="0">
              <a:solidFill>
                <a:srgbClr val="333333"/>
              </a:solidFill>
            </a:endParaRPr>
          </a:p>
        </p:txBody>
      </p:sp>
      <p:sp>
        <p:nvSpPr>
          <p:cNvPr id="9" name="TextBox 8"/>
          <p:cNvSpPr txBox="1"/>
          <p:nvPr/>
        </p:nvSpPr>
        <p:spPr>
          <a:xfrm>
            <a:off x="552403" y="1510493"/>
            <a:ext cx="2262158" cy="646331"/>
          </a:xfrm>
          <a:prstGeom prst="rect">
            <a:avLst/>
          </a:prstGeom>
          <a:noFill/>
          <a:ln w="57150" cmpd="thickThin">
            <a:solidFill>
              <a:schemeClr val="accent1"/>
            </a:solidFill>
          </a:ln>
        </p:spPr>
        <p:txBody>
          <a:bodyPr wrap="square" rtlCol="0">
            <a:spAutoFit/>
          </a:bodyPr>
          <a:lstStyle/>
          <a:p>
            <a:r>
              <a:rPr lang="en-US" dirty="0" smtClean="0">
                <a:solidFill>
                  <a:srgbClr val="333333"/>
                </a:solidFill>
              </a:rPr>
              <a:t>Internal</a:t>
            </a:r>
            <a:r>
              <a:rPr lang="en-US" dirty="0" smtClean="0"/>
              <a:t> </a:t>
            </a:r>
            <a:r>
              <a:rPr lang="en-US" dirty="0" smtClean="0">
                <a:solidFill>
                  <a:srgbClr val="333333"/>
                </a:solidFill>
              </a:rPr>
              <a:t>Assets</a:t>
            </a:r>
          </a:p>
          <a:p>
            <a:r>
              <a:rPr lang="en-US" dirty="0" smtClean="0">
                <a:solidFill>
                  <a:srgbClr val="333333"/>
                </a:solidFill>
              </a:rPr>
              <a:t>External</a:t>
            </a:r>
            <a:r>
              <a:rPr lang="en-US" dirty="0" smtClean="0"/>
              <a:t> </a:t>
            </a:r>
            <a:r>
              <a:rPr lang="en-US" dirty="0" smtClean="0">
                <a:solidFill>
                  <a:srgbClr val="333333"/>
                </a:solidFill>
              </a:rPr>
              <a:t>Resources</a:t>
            </a:r>
            <a:endParaRPr lang="en-US" dirty="0">
              <a:solidFill>
                <a:srgbClr val="333333"/>
              </a:solidFill>
            </a:endParaRPr>
          </a:p>
        </p:txBody>
      </p:sp>
      <p:sp>
        <p:nvSpPr>
          <p:cNvPr id="10" name="TextBox 9"/>
          <p:cNvSpPr txBox="1"/>
          <p:nvPr/>
        </p:nvSpPr>
        <p:spPr>
          <a:xfrm>
            <a:off x="552403" y="5194152"/>
            <a:ext cx="2262158" cy="923330"/>
          </a:xfrm>
          <a:prstGeom prst="rect">
            <a:avLst/>
          </a:prstGeom>
          <a:noFill/>
          <a:ln w="57150" cmpd="thickThin">
            <a:solidFill>
              <a:schemeClr val="accent1"/>
            </a:solidFill>
          </a:ln>
        </p:spPr>
        <p:txBody>
          <a:bodyPr wrap="square" rtlCol="0">
            <a:spAutoFit/>
          </a:bodyPr>
          <a:lstStyle/>
          <a:p>
            <a:r>
              <a:rPr lang="en-US" dirty="0" smtClean="0">
                <a:solidFill>
                  <a:srgbClr val="333333"/>
                </a:solidFill>
              </a:rPr>
              <a:t>Adversity</a:t>
            </a:r>
          </a:p>
          <a:p>
            <a:r>
              <a:rPr lang="en-US" dirty="0" smtClean="0">
                <a:solidFill>
                  <a:srgbClr val="333333"/>
                </a:solidFill>
              </a:rPr>
              <a:t>Risk</a:t>
            </a:r>
          </a:p>
          <a:p>
            <a:r>
              <a:rPr lang="en-US" dirty="0" smtClean="0">
                <a:solidFill>
                  <a:srgbClr val="333333"/>
                </a:solidFill>
              </a:rPr>
              <a:t>Vulnerabilities</a:t>
            </a:r>
            <a:endParaRPr lang="en-US" dirty="0">
              <a:solidFill>
                <a:srgbClr val="333333"/>
              </a:solidFill>
            </a:endParaRPr>
          </a:p>
        </p:txBody>
      </p:sp>
      <p:sp>
        <p:nvSpPr>
          <p:cNvPr id="11" name="TextBox 10"/>
          <p:cNvSpPr txBox="1"/>
          <p:nvPr/>
        </p:nvSpPr>
        <p:spPr>
          <a:xfrm>
            <a:off x="3492194" y="1375393"/>
            <a:ext cx="2731337" cy="461665"/>
          </a:xfrm>
          <a:prstGeom prst="rect">
            <a:avLst/>
          </a:prstGeom>
          <a:noFill/>
        </p:spPr>
        <p:txBody>
          <a:bodyPr wrap="none" rtlCol="0">
            <a:spAutoFit/>
          </a:bodyPr>
          <a:lstStyle/>
          <a:p>
            <a:r>
              <a:rPr lang="en-US" sz="2400" dirty="0" smtClean="0">
                <a:solidFill>
                  <a:srgbClr val="333333"/>
                </a:solidFill>
              </a:rPr>
              <a:t>Positive</a:t>
            </a:r>
            <a:r>
              <a:rPr lang="en-US" sz="2400" dirty="0" smtClean="0"/>
              <a:t> </a:t>
            </a:r>
            <a:r>
              <a:rPr lang="en-US" sz="2400" dirty="0" smtClean="0">
                <a:solidFill>
                  <a:srgbClr val="333333"/>
                </a:solidFill>
              </a:rPr>
              <a:t>Adaptation</a:t>
            </a:r>
            <a:endParaRPr lang="en-US" sz="2400" dirty="0">
              <a:solidFill>
                <a:srgbClr val="333333"/>
              </a:solidFill>
            </a:endParaRPr>
          </a:p>
        </p:txBody>
      </p:sp>
      <p:sp>
        <p:nvSpPr>
          <p:cNvPr id="12" name="TextBox 11"/>
          <p:cNvSpPr txBox="1"/>
          <p:nvPr/>
        </p:nvSpPr>
        <p:spPr>
          <a:xfrm>
            <a:off x="3671656" y="5820262"/>
            <a:ext cx="2875757" cy="461665"/>
          </a:xfrm>
          <a:prstGeom prst="rect">
            <a:avLst/>
          </a:prstGeom>
          <a:noFill/>
        </p:spPr>
        <p:txBody>
          <a:bodyPr wrap="none" rtlCol="0">
            <a:spAutoFit/>
          </a:bodyPr>
          <a:lstStyle/>
          <a:p>
            <a:r>
              <a:rPr lang="en-US" sz="2400" dirty="0" smtClean="0">
                <a:solidFill>
                  <a:srgbClr val="333333"/>
                </a:solidFill>
              </a:rPr>
              <a:t>Negative</a:t>
            </a:r>
            <a:r>
              <a:rPr lang="en-US" sz="2400" dirty="0" smtClean="0"/>
              <a:t> </a:t>
            </a:r>
            <a:r>
              <a:rPr lang="en-US" sz="2400" dirty="0" smtClean="0">
                <a:solidFill>
                  <a:srgbClr val="333333"/>
                </a:solidFill>
              </a:rPr>
              <a:t>Adaptation</a:t>
            </a:r>
            <a:endParaRPr lang="en-US" sz="2400" dirty="0">
              <a:solidFill>
                <a:srgbClr val="333333"/>
              </a:solidFill>
            </a:endParaRPr>
          </a:p>
        </p:txBody>
      </p:sp>
      <p:cxnSp>
        <p:nvCxnSpPr>
          <p:cNvPr id="14" name="Straight Connector 13"/>
          <p:cNvCxnSpPr/>
          <p:nvPr/>
        </p:nvCxnSpPr>
        <p:spPr>
          <a:xfrm rot="5400000">
            <a:off x="1323909" y="3929985"/>
            <a:ext cx="4185854" cy="1588"/>
          </a:xfrm>
          <a:prstGeom prst="line">
            <a:avLst/>
          </a:prstGeom>
          <a:ln w="38100" cmpd="sng">
            <a:solidFill>
              <a:schemeClr val="tx1"/>
            </a:solidFill>
            <a:headEnd type="triangle" w="lg" len="lg"/>
            <a:tailEnd type="triangle" w="lg" len="lg"/>
          </a:ln>
          <a:effectLst>
            <a:outerShdw blurRad="704850" dist="20000" dir="5400000" sx="0" sy="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417631" y="3802625"/>
            <a:ext cx="4552640" cy="1588"/>
          </a:xfrm>
          <a:prstGeom prst="line">
            <a:avLst/>
          </a:prstGeom>
          <a:ln w="38100" cmpd="sng">
            <a:solidFill>
              <a:schemeClr val="tx1"/>
            </a:solidFill>
            <a:tailEnd type="triangle" w="lg" len="lg"/>
          </a:ln>
          <a:effectLst>
            <a:outerShdw blurRad="704850" dist="20000" dir="5400000" sx="0" sy="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6" name="Bent Arrow 5"/>
          <p:cNvSpPr>
            <a:spLocks noChangeAspect="1"/>
          </p:cNvSpPr>
          <p:nvPr/>
        </p:nvSpPr>
        <p:spPr>
          <a:xfrm>
            <a:off x="917219" y="3343286"/>
            <a:ext cx="2221061" cy="18288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6913537" y="4002270"/>
            <a:ext cx="1513605" cy="830997"/>
          </a:xfrm>
          <a:prstGeom prst="rect">
            <a:avLst/>
          </a:prstGeom>
          <a:noFill/>
        </p:spPr>
        <p:txBody>
          <a:bodyPr wrap="none" rtlCol="0">
            <a:spAutoFit/>
          </a:bodyPr>
          <a:lstStyle/>
          <a:p>
            <a:r>
              <a:rPr lang="en-US" sz="2400" dirty="0" smtClean="0"/>
              <a:t>“</a:t>
            </a:r>
            <a:r>
              <a:rPr lang="en-US" sz="2400" dirty="0" smtClean="0">
                <a:solidFill>
                  <a:srgbClr val="333333"/>
                </a:solidFill>
              </a:rPr>
              <a:t>My</a:t>
            </a:r>
            <a:r>
              <a:rPr lang="en-US" sz="2400" dirty="0" smtClean="0"/>
              <a:t> </a:t>
            </a:r>
            <a:r>
              <a:rPr lang="en-US" sz="2400" dirty="0" smtClean="0">
                <a:solidFill>
                  <a:srgbClr val="333333"/>
                </a:solidFill>
              </a:rPr>
              <a:t>Life</a:t>
            </a:r>
            <a:r>
              <a:rPr lang="en-US" sz="2400" dirty="0" smtClean="0"/>
              <a:t>”</a:t>
            </a:r>
          </a:p>
          <a:p>
            <a:r>
              <a:rPr lang="en-US" sz="2400" dirty="0" smtClean="0">
                <a:solidFill>
                  <a:srgbClr val="333333"/>
                </a:solidFill>
              </a:rPr>
              <a:t>Over</a:t>
            </a:r>
            <a:r>
              <a:rPr lang="en-US" sz="2400" dirty="0" smtClean="0"/>
              <a:t> </a:t>
            </a:r>
            <a:r>
              <a:rPr lang="en-US" sz="2400" dirty="0" smtClean="0">
                <a:solidFill>
                  <a:srgbClr val="333333"/>
                </a:solidFill>
              </a:rPr>
              <a:t>Time</a:t>
            </a:r>
            <a:endParaRPr lang="en-US" sz="2400" dirty="0">
              <a:solidFill>
                <a:srgbClr val="333333"/>
              </a:solidFill>
            </a:endParaRPr>
          </a:p>
        </p:txBody>
      </p:sp>
      <p:sp>
        <p:nvSpPr>
          <p:cNvPr id="20" name="Right Arrow 19"/>
          <p:cNvSpPr/>
          <p:nvPr/>
        </p:nvSpPr>
        <p:spPr>
          <a:xfrm rot="20200927">
            <a:off x="3459482" y="3135694"/>
            <a:ext cx="1347212" cy="484632"/>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333333"/>
                </a:solidFill>
              </a:rPr>
              <a:t>Resilience</a:t>
            </a:r>
            <a:endParaRPr lang="en-US" dirty="0">
              <a:solidFill>
                <a:srgbClr val="333333"/>
              </a:solidFill>
            </a:endParaRPr>
          </a:p>
        </p:txBody>
      </p:sp>
      <p:sp>
        <p:nvSpPr>
          <p:cNvPr id="21" name="Right Arrow 20"/>
          <p:cNvSpPr/>
          <p:nvPr/>
        </p:nvSpPr>
        <p:spPr>
          <a:xfrm rot="2573621">
            <a:off x="4684060" y="3425700"/>
            <a:ext cx="1607600" cy="484632"/>
          </a:xfrm>
          <a:prstGeom prst="righ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Resilience</a:t>
            </a:r>
          </a:p>
        </p:txBody>
      </p:sp>
      <p:sp>
        <p:nvSpPr>
          <p:cNvPr id="23" name="Right Arrow 22"/>
          <p:cNvSpPr/>
          <p:nvPr/>
        </p:nvSpPr>
        <p:spPr>
          <a:xfrm rot="19609881">
            <a:off x="6196073" y="3557727"/>
            <a:ext cx="1228555" cy="625424"/>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333333"/>
                </a:solidFill>
              </a:rPr>
              <a:t>Resilience</a:t>
            </a:r>
            <a:endParaRPr lang="en-US" dirty="0">
              <a:solidFill>
                <a:srgbClr val="333333"/>
              </a:solidFill>
            </a:endParaRPr>
          </a:p>
        </p:txBody>
      </p:sp>
      <p:sp>
        <p:nvSpPr>
          <p:cNvPr id="25" name="Right Arrow 24"/>
          <p:cNvSpPr/>
          <p:nvPr/>
        </p:nvSpPr>
        <p:spPr>
          <a:xfrm rot="21218388">
            <a:off x="7357583" y="2902832"/>
            <a:ext cx="1228555" cy="484632"/>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333333"/>
                </a:solidFill>
              </a:rPr>
              <a:t>Resilience</a:t>
            </a:r>
            <a:endParaRPr lang="en-US" dirty="0">
              <a:solidFill>
                <a:srgbClr val="333333"/>
              </a:solidFill>
            </a:endParaRPr>
          </a:p>
        </p:txBody>
      </p:sp>
      <p:sp>
        <p:nvSpPr>
          <p:cNvPr id="26" name="TextBox 25"/>
          <p:cNvSpPr txBox="1"/>
          <p:nvPr/>
        </p:nvSpPr>
        <p:spPr>
          <a:xfrm>
            <a:off x="1393454" y="3613075"/>
            <a:ext cx="1509398" cy="400110"/>
          </a:xfrm>
          <a:prstGeom prst="rect">
            <a:avLst/>
          </a:prstGeom>
          <a:noFill/>
        </p:spPr>
        <p:txBody>
          <a:bodyPr wrap="none" rtlCol="0">
            <a:spAutoFit/>
          </a:bodyPr>
          <a:lstStyle/>
          <a:p>
            <a:r>
              <a:rPr lang="en-US" sz="2000" b="1" dirty="0" smtClean="0">
                <a:solidFill>
                  <a:srgbClr val="333333"/>
                </a:solidFill>
              </a:rPr>
              <a:t>Interactions</a:t>
            </a:r>
            <a:endParaRPr lang="en-US" sz="2000" b="1" dirty="0">
              <a:solidFill>
                <a:srgbClr val="333333"/>
              </a:solidFill>
            </a:endParaRPr>
          </a:p>
        </p:txBody>
      </p:sp>
      <p:cxnSp>
        <p:nvCxnSpPr>
          <p:cNvPr id="18" name="Straight Connector 17"/>
          <p:cNvCxnSpPr>
            <a:stCxn id="24" idx="1"/>
          </p:cNvCxnSpPr>
          <p:nvPr/>
        </p:nvCxnSpPr>
        <p:spPr>
          <a:xfrm rot="10800000" flipV="1">
            <a:off x="4786111" y="2345757"/>
            <a:ext cx="224374" cy="791874"/>
          </a:xfrm>
          <a:prstGeom prst="bentConnector2">
            <a:avLst/>
          </a:prstGeom>
          <a:ln w="60325" cmpd="sng">
            <a:solidFill>
              <a:srgbClr val="FF0000"/>
            </a:solidFill>
            <a:headEnd type="none" w="lg" len="lg"/>
            <a:tailEnd type="triangle" w="lg" len="lg"/>
          </a:ln>
          <a:effectLst>
            <a:outerShdw blurRad="704850" dist="20000" dir="5400000" sx="0" sy="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flipH="1">
            <a:off x="5562079" y="3240627"/>
            <a:ext cx="1098111" cy="16259"/>
          </a:xfrm>
          <a:prstGeom prst="line">
            <a:avLst/>
          </a:prstGeom>
          <a:ln w="60325" cmpd="sng">
            <a:solidFill>
              <a:srgbClr val="FF0000"/>
            </a:solidFill>
            <a:headEnd type="none" w="lg" len="lg"/>
            <a:tailEnd type="triangle" w="lg" len="lg"/>
          </a:ln>
          <a:effectLst>
            <a:outerShdw blurRad="704850" dist="20000" dir="5400000" sx="0" sy="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422228" y="4424009"/>
            <a:ext cx="1447632" cy="461665"/>
          </a:xfrm>
          <a:prstGeom prst="rect">
            <a:avLst/>
          </a:prstGeom>
          <a:noFill/>
        </p:spPr>
        <p:txBody>
          <a:bodyPr wrap="none" rtlCol="0">
            <a:spAutoFit/>
          </a:bodyPr>
          <a:lstStyle/>
          <a:p>
            <a:r>
              <a:rPr lang="en-US" sz="2400" dirty="0" smtClean="0"/>
              <a:t>“</a:t>
            </a:r>
            <a:r>
              <a:rPr lang="en-US" sz="2400" dirty="0" smtClean="0">
                <a:solidFill>
                  <a:srgbClr val="333333"/>
                </a:solidFill>
              </a:rPr>
              <a:t>My</a:t>
            </a:r>
            <a:r>
              <a:rPr lang="en-US" sz="2400" dirty="0" smtClean="0"/>
              <a:t> </a:t>
            </a:r>
            <a:r>
              <a:rPr lang="en-US" sz="2400" dirty="0" smtClean="0">
                <a:solidFill>
                  <a:srgbClr val="333333"/>
                </a:solidFill>
              </a:rPr>
              <a:t>Life</a:t>
            </a:r>
            <a:r>
              <a:rPr lang="en-US" sz="2400" dirty="0" smtClean="0"/>
              <a:t>” </a:t>
            </a:r>
          </a:p>
        </p:txBody>
      </p:sp>
      <p:sp>
        <p:nvSpPr>
          <p:cNvPr id="24" name="TextBox 23"/>
          <p:cNvSpPr txBox="1"/>
          <p:nvPr/>
        </p:nvSpPr>
        <p:spPr>
          <a:xfrm>
            <a:off x="5010485" y="1991814"/>
            <a:ext cx="2189797" cy="707886"/>
          </a:xfrm>
          <a:prstGeom prst="rect">
            <a:avLst/>
          </a:prstGeom>
          <a:noFill/>
        </p:spPr>
        <p:txBody>
          <a:bodyPr wrap="none" rtlCol="0">
            <a:spAutoFit/>
          </a:bodyPr>
          <a:lstStyle/>
          <a:p>
            <a:pPr algn="ctr"/>
            <a:r>
              <a:rPr lang="en-US" sz="2000" dirty="0" smtClean="0">
                <a:solidFill>
                  <a:srgbClr val="333333"/>
                </a:solidFill>
              </a:rPr>
              <a:t>Milestones</a:t>
            </a:r>
            <a:r>
              <a:rPr lang="en-US" sz="2000" dirty="0" smtClean="0"/>
              <a:t> </a:t>
            </a:r>
            <a:r>
              <a:rPr lang="en-US" sz="2000" dirty="0" smtClean="0">
                <a:solidFill>
                  <a:srgbClr val="333333"/>
                </a:solidFill>
              </a:rPr>
              <a:t>or</a:t>
            </a:r>
          </a:p>
          <a:p>
            <a:pPr algn="ctr"/>
            <a:r>
              <a:rPr lang="en-US" sz="2000" dirty="0" smtClean="0">
                <a:solidFill>
                  <a:srgbClr val="333333"/>
                </a:solidFill>
              </a:rPr>
              <a:t>Defining</a:t>
            </a:r>
            <a:r>
              <a:rPr lang="en-US" sz="2000" dirty="0" smtClean="0"/>
              <a:t> </a:t>
            </a:r>
            <a:r>
              <a:rPr lang="en-US" sz="2000" dirty="0" smtClean="0">
                <a:solidFill>
                  <a:srgbClr val="333333"/>
                </a:solidFill>
              </a:rPr>
              <a:t>Moments</a:t>
            </a:r>
            <a:endParaRPr lang="en-US" sz="2000" dirty="0">
              <a:solidFill>
                <a:srgbClr val="333333"/>
              </a:solidFill>
            </a:endParaRPr>
          </a:p>
        </p:txBody>
      </p:sp>
      <p:cxnSp>
        <p:nvCxnSpPr>
          <p:cNvPr id="30" name="Straight Connector 17"/>
          <p:cNvCxnSpPr/>
          <p:nvPr/>
        </p:nvCxnSpPr>
        <p:spPr>
          <a:xfrm rot="16200000" flipH="1">
            <a:off x="6533383" y="2798858"/>
            <a:ext cx="729302" cy="530986"/>
          </a:xfrm>
          <a:prstGeom prst="bentConnector3">
            <a:avLst>
              <a:gd name="adj1" fmla="val 35487"/>
            </a:avLst>
          </a:prstGeom>
          <a:ln w="60325" cmpd="sng">
            <a:solidFill>
              <a:srgbClr val="FF0000"/>
            </a:solidFill>
            <a:headEnd type="none" w="lg" len="lg"/>
            <a:tailEnd type="triangle" w="lg" len="lg"/>
          </a:ln>
          <a:effectLst>
            <a:outerShdw blurRad="704850" dist="20000" dir="5400000" sx="0" sy="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02276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to Keep in Mind Regarding Resilience</a:t>
            </a:r>
            <a:endParaRPr lang="en-US" sz="2667" dirty="0"/>
          </a:p>
        </p:txBody>
      </p:sp>
      <p:sp>
        <p:nvSpPr>
          <p:cNvPr id="3" name="Content Placeholder 2"/>
          <p:cNvSpPr>
            <a:spLocks noGrp="1"/>
          </p:cNvSpPr>
          <p:nvPr>
            <p:ph idx="1"/>
          </p:nvPr>
        </p:nvSpPr>
        <p:spPr>
          <a:xfrm>
            <a:off x="270233" y="2019010"/>
            <a:ext cx="8593401" cy="4525963"/>
          </a:xfrm>
        </p:spPr>
        <p:txBody>
          <a:bodyPr>
            <a:noAutofit/>
          </a:bodyPr>
          <a:lstStyle/>
          <a:p>
            <a:pPr>
              <a:spcBef>
                <a:spcPts val="800"/>
              </a:spcBef>
            </a:pPr>
            <a:r>
              <a:rPr lang="en-US" sz="2800" dirty="0" smtClean="0"/>
              <a:t>There are culturally important aspects</a:t>
            </a:r>
          </a:p>
          <a:p>
            <a:pPr>
              <a:spcBef>
                <a:spcPts val="800"/>
              </a:spcBef>
            </a:pPr>
            <a:r>
              <a:rPr lang="en-US" sz="2800" dirty="0" smtClean="0"/>
              <a:t>Resilience is comprised of many factors and measured using many scalar assessments</a:t>
            </a:r>
          </a:p>
          <a:p>
            <a:pPr>
              <a:spcBef>
                <a:spcPts val="800"/>
              </a:spcBef>
            </a:pPr>
            <a:r>
              <a:rPr lang="en-US" sz="2800" dirty="0" smtClean="0"/>
              <a:t>Generally most aftercare programs incorporate components of resilience in life skills, education and job training, and reintegration</a:t>
            </a:r>
          </a:p>
          <a:p>
            <a:pPr>
              <a:spcBef>
                <a:spcPts val="800"/>
              </a:spcBef>
            </a:pPr>
            <a:r>
              <a:rPr lang="en-US" sz="2800" dirty="0" smtClean="0"/>
              <a:t>Some groups use “resilience” components to evaluate and measure individual change and program success</a:t>
            </a:r>
            <a:endParaRPr lang="en-US" sz="2800" dirty="0"/>
          </a:p>
        </p:txBody>
      </p:sp>
    </p:spTree>
    <p:extLst>
      <p:ext uri="{BB962C8B-B14F-4D97-AF65-F5344CB8AC3E}">
        <p14:creationId xmlns:p14="http://schemas.microsoft.com/office/powerpoint/2010/main" val="13954344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9003E"/>
                </a:solidFill>
              </a:rPr>
              <a:t>Ten Considerations in Successful Reintegration</a:t>
            </a:r>
            <a:endParaRPr lang="en-US" sz="3600" b="1" dirty="0">
              <a:solidFill>
                <a:srgbClr val="49003E"/>
              </a:solidFill>
            </a:endParaRPr>
          </a:p>
        </p:txBody>
      </p:sp>
      <p:sp>
        <p:nvSpPr>
          <p:cNvPr id="3" name="Content Placeholder 2"/>
          <p:cNvSpPr>
            <a:spLocks noGrp="1"/>
          </p:cNvSpPr>
          <p:nvPr>
            <p:ph idx="1"/>
          </p:nvPr>
        </p:nvSpPr>
        <p:spPr>
          <a:xfrm>
            <a:off x="725747" y="2699990"/>
            <a:ext cx="7961053" cy="4525963"/>
          </a:xfrm>
        </p:spPr>
        <p:txBody>
          <a:bodyPr>
            <a:normAutofit/>
          </a:bodyPr>
          <a:lstStyle/>
          <a:p>
            <a:pPr marL="1995488" indent="0">
              <a:buNone/>
            </a:pPr>
            <a:r>
              <a:rPr lang="en-US" dirty="0" smtClean="0"/>
              <a:t>Effective programming and resources are those that “envision” a survivor’s life </a:t>
            </a:r>
            <a:r>
              <a:rPr lang="en-US" u="sng" dirty="0" smtClean="0"/>
              <a:t>after</a:t>
            </a:r>
            <a:r>
              <a:rPr lang="en-US" dirty="0" smtClean="0"/>
              <a:t> reintegration</a:t>
            </a:r>
          </a:p>
          <a:p>
            <a:pPr marL="514350" indent="-514350">
              <a:buFont typeface="+mj-lt"/>
              <a:buAutoNum type="arabicPeriod"/>
            </a:pPr>
            <a:endParaRPr lang="en-US" dirty="0" smtClean="0"/>
          </a:p>
        </p:txBody>
      </p:sp>
      <p:sp>
        <p:nvSpPr>
          <p:cNvPr id="4" name="TextBox 3"/>
          <p:cNvSpPr txBox="1"/>
          <p:nvPr/>
        </p:nvSpPr>
        <p:spPr>
          <a:xfrm>
            <a:off x="457200" y="2122555"/>
            <a:ext cx="2055909" cy="2400657"/>
          </a:xfrm>
          <a:prstGeom prst="rect">
            <a:avLst/>
          </a:prstGeom>
          <a:noFill/>
        </p:spPr>
        <p:txBody>
          <a:bodyPr wrap="none" rtlCol="0">
            <a:spAutoFit/>
          </a:bodyPr>
          <a:lstStyle/>
          <a:p>
            <a:r>
              <a:rPr lang="en-US" sz="15000" b="1"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1</a:t>
            </a:r>
            <a:r>
              <a:rPr lang="en-US" sz="9600" b="1" baseline="30000"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a:t>
            </a:r>
            <a:endParaRPr lang="en-US" sz="9600" b="1" baseline="30000"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endParaRPr>
          </a:p>
        </p:txBody>
      </p:sp>
      <p:sp>
        <p:nvSpPr>
          <p:cNvPr id="5"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28</a:t>
            </a:fld>
            <a:endParaRPr lang="en-US" dirty="0"/>
          </a:p>
        </p:txBody>
      </p:sp>
    </p:spTree>
    <p:extLst>
      <p:ext uri="{BB962C8B-B14F-4D97-AF65-F5344CB8AC3E}">
        <p14:creationId xmlns:p14="http://schemas.microsoft.com/office/powerpoint/2010/main" val="3947099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an Individual Plan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Focus on resources and life skills necessary to successfully reach significant personal milestones (developed collaboratively) such as a devoted faith, supportive marriage, family, education, stable earnings, community respect, or </a:t>
            </a:r>
            <a:r>
              <a:rPr lang="en-US" dirty="0" smtClean="0"/>
              <a:t>others</a:t>
            </a:r>
          </a:p>
          <a:p>
            <a:pPr marL="0" indent="0">
              <a:buNone/>
            </a:pPr>
            <a:r>
              <a:rPr lang="en-US" dirty="0"/>
              <a:t>Teach Life Skills to Reach </a:t>
            </a:r>
            <a:r>
              <a:rPr lang="en-US" dirty="0" smtClean="0"/>
              <a:t>Milestones</a:t>
            </a:r>
          </a:p>
          <a:p>
            <a:pPr marL="0" indent="0">
              <a:buNone/>
            </a:pPr>
            <a:r>
              <a:rPr lang="en-US" dirty="0"/>
              <a:t>Begin Planning Exit Transitions as a Survivor Enters a Program</a:t>
            </a:r>
            <a:endParaRPr lang="en-US" dirty="0" smtClean="0"/>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29</a:t>
            </a:fld>
            <a:endParaRPr lang="en-US" dirty="0"/>
          </a:p>
        </p:txBody>
      </p:sp>
    </p:spTree>
    <p:extLst>
      <p:ext uri="{BB962C8B-B14F-4D97-AF65-F5344CB8AC3E}">
        <p14:creationId xmlns:p14="http://schemas.microsoft.com/office/powerpoint/2010/main" val="21955591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t="4386" b="4386"/>
          <a:stretch>
            <a:fillRect/>
          </a:stretch>
        </p:blipFill>
        <p:spPr>
          <a:xfrm>
            <a:off x="0" y="40340"/>
            <a:ext cx="9388401" cy="6586413"/>
          </a:xfrm>
        </p:spPr>
      </p:pic>
    </p:spTree>
    <p:extLst>
      <p:ext uri="{BB962C8B-B14F-4D97-AF65-F5344CB8AC3E}">
        <p14:creationId xmlns:p14="http://schemas.microsoft.com/office/powerpoint/2010/main" val="25318014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Envisioning Fullness of Life</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lvl="0" indent="0" algn="ctr">
              <a:buNone/>
            </a:pPr>
            <a:r>
              <a:rPr lang="en-US" i="1" dirty="0" smtClean="0"/>
              <a:t>Although my family is poor, we are living together without arguments. -Female Survivor, Age 19, 2013</a:t>
            </a:r>
          </a:p>
          <a:p>
            <a:pPr marL="0" indent="0" algn="ctr">
              <a:buNone/>
            </a:pPr>
            <a:r>
              <a:rPr lang="en-US" dirty="0" smtClean="0"/>
              <a:t> </a:t>
            </a:r>
          </a:p>
          <a:p>
            <a:pPr marL="0" indent="0" algn="ctr">
              <a:buNone/>
            </a:pPr>
            <a:endParaRPr lang="en-US" dirty="0" smtClean="0"/>
          </a:p>
          <a:p>
            <a:pPr marL="0" indent="0" algn="ctr">
              <a:buNone/>
            </a:pP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30</a:t>
            </a:fld>
            <a:endParaRPr lang="en-US" dirty="0"/>
          </a:p>
        </p:txBody>
      </p:sp>
    </p:spTree>
    <p:extLst>
      <p:ext uri="{BB962C8B-B14F-4D97-AF65-F5344CB8AC3E}">
        <p14:creationId xmlns:p14="http://schemas.microsoft.com/office/powerpoint/2010/main" val="38772940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9003E"/>
                </a:solidFill>
              </a:rPr>
              <a:t>Ten Considerations in Successful Reintegration</a:t>
            </a:r>
            <a:endParaRPr lang="en-US" sz="3600" b="1" dirty="0">
              <a:solidFill>
                <a:srgbClr val="49003E"/>
              </a:solidFill>
            </a:endParaRPr>
          </a:p>
        </p:txBody>
      </p:sp>
      <p:sp>
        <p:nvSpPr>
          <p:cNvPr id="7" name="Content Placeholder 2"/>
          <p:cNvSpPr txBox="1">
            <a:spLocks/>
          </p:cNvSpPr>
          <p:nvPr/>
        </p:nvSpPr>
        <p:spPr>
          <a:xfrm>
            <a:off x="725747" y="2699990"/>
            <a:ext cx="7961053" cy="4525963"/>
          </a:xfrm>
          <a:prstGeom prst="rect">
            <a:avLst/>
          </a:prstGeom>
        </p:spPr>
        <p:txBody>
          <a:bodyPr vert="horz" lIns="91440" tIns="45720" rIns="91440" bIns="45720" rtlCol="0">
            <a:normAutofit/>
          </a:bodyPr>
          <a:lstStyle/>
          <a:p>
            <a:pPr marL="1995488" lvl="0">
              <a:spcBef>
                <a:spcPct val="20000"/>
              </a:spcBef>
            </a:pPr>
            <a:r>
              <a:rPr lang="en-US" sz="3200" dirty="0" smtClean="0">
                <a:solidFill>
                  <a:srgbClr val="333333"/>
                </a:solidFill>
              </a:rPr>
              <a:t>Effective programming and care targets three levels – individual, family, and community</a:t>
            </a:r>
          </a:p>
          <a:p>
            <a:pPr marL="1995488" lvl="0">
              <a:spcBef>
                <a:spcPct val="20000"/>
              </a:spcBef>
            </a:pPr>
            <a:endParaRPr lang="en-US" sz="3200" dirty="0" smtClean="0"/>
          </a:p>
          <a:p>
            <a:pPr lvl="0">
              <a:spcBef>
                <a:spcPct val="20000"/>
              </a:spcBef>
            </a:pPr>
            <a:endParaRPr lang="en-US" sz="3200" dirty="0" smtClean="0"/>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457200" y="2122555"/>
            <a:ext cx="2055909" cy="2400657"/>
          </a:xfrm>
          <a:prstGeom prst="rect">
            <a:avLst/>
          </a:prstGeom>
          <a:noFill/>
        </p:spPr>
        <p:txBody>
          <a:bodyPr wrap="none" rtlCol="0">
            <a:spAutoFit/>
          </a:bodyPr>
          <a:lstStyle/>
          <a:p>
            <a:r>
              <a:rPr lang="en-US" sz="15000" b="1"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2</a:t>
            </a:r>
            <a:r>
              <a:rPr lang="en-US" sz="9600" b="1" baseline="30000"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a:t>
            </a:r>
            <a:endParaRPr lang="en-US" sz="9600" b="1" baseline="30000"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endParaRPr>
          </a:p>
        </p:txBody>
      </p:sp>
      <p:sp>
        <p:nvSpPr>
          <p:cNvPr id="10"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31</a:t>
            </a:fld>
            <a:endParaRPr lang="en-US" dirty="0"/>
          </a:p>
        </p:txBody>
      </p:sp>
    </p:spTree>
    <p:extLst>
      <p:ext uri="{BB962C8B-B14F-4D97-AF65-F5344CB8AC3E}">
        <p14:creationId xmlns:p14="http://schemas.microsoft.com/office/powerpoint/2010/main" val="13931937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Highest Functioning Survivors in Butterfly Project</a:t>
            </a:r>
            <a:endParaRPr lang="en-US" sz="2800"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b="1" u="sng" dirty="0" smtClean="0"/>
              <a:t>Family Unit </a:t>
            </a:r>
            <a:r>
              <a:rPr lang="en-US" dirty="0" smtClean="0"/>
              <a:t>has sufficient earnings to meet family needs</a:t>
            </a:r>
          </a:p>
          <a:p>
            <a:pPr marL="457200" indent="-457200">
              <a:buFont typeface="+mj-lt"/>
              <a:buAutoNum type="arabicPeriod"/>
            </a:pPr>
            <a:r>
              <a:rPr lang="en-US" dirty="0" smtClean="0"/>
              <a:t>Survivor has close personal supportive </a:t>
            </a:r>
            <a:r>
              <a:rPr lang="en-US" dirty="0" smtClean="0"/>
              <a:t>relationship (</a:t>
            </a:r>
            <a:r>
              <a:rPr lang="en-US" dirty="0" smtClean="0"/>
              <a:t>s)</a:t>
            </a:r>
          </a:p>
          <a:p>
            <a:pPr marL="457200" indent="-457200">
              <a:buFont typeface="+mj-lt"/>
              <a:buAutoNum type="arabicPeriod"/>
            </a:pPr>
            <a:r>
              <a:rPr lang="en-US" dirty="0" smtClean="0"/>
              <a:t>Mutual value and acceptance between the individual / </a:t>
            </a:r>
            <a:r>
              <a:rPr lang="en-US" b="1" u="sng" dirty="0" smtClean="0"/>
              <a:t>family unit</a:t>
            </a:r>
            <a:r>
              <a:rPr lang="en-US" dirty="0" smtClean="0"/>
              <a:t> and the Community</a:t>
            </a:r>
            <a:endParaRPr lang="en-US" b="1" u="sng" dirty="0" smtClean="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32</a:t>
            </a:fld>
            <a:endParaRPr lang="en-US" dirty="0"/>
          </a:p>
        </p:txBody>
      </p:sp>
    </p:spTree>
    <p:extLst>
      <p:ext uri="{BB962C8B-B14F-4D97-AF65-F5344CB8AC3E}">
        <p14:creationId xmlns:p14="http://schemas.microsoft.com/office/powerpoint/2010/main" val="22570033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9003E"/>
                </a:solidFill>
              </a:rPr>
              <a:t>Ten Considerations in Successful Reintegration</a:t>
            </a:r>
            <a:endParaRPr lang="en-US" sz="3600" b="1" dirty="0">
              <a:solidFill>
                <a:srgbClr val="49003E"/>
              </a:solidFill>
            </a:endParaRPr>
          </a:p>
        </p:txBody>
      </p:sp>
      <p:sp>
        <p:nvSpPr>
          <p:cNvPr id="7" name="Content Placeholder 2"/>
          <p:cNvSpPr txBox="1">
            <a:spLocks/>
          </p:cNvSpPr>
          <p:nvPr/>
        </p:nvSpPr>
        <p:spPr>
          <a:xfrm>
            <a:off x="725747" y="1610968"/>
            <a:ext cx="7961053" cy="4767059"/>
          </a:xfrm>
          <a:prstGeom prst="rect">
            <a:avLst/>
          </a:prstGeom>
        </p:spPr>
        <p:txBody>
          <a:bodyPr vert="horz" lIns="91440" tIns="320040" rIns="91440" bIns="45720" rtlCol="0">
            <a:normAutofit/>
          </a:bodyPr>
          <a:lstStyle/>
          <a:p>
            <a:pPr marL="1879600" lvl="0" defTabSz="114300">
              <a:spcBef>
                <a:spcPts val="1968"/>
              </a:spcBef>
            </a:pPr>
            <a:r>
              <a:rPr lang="en-US" sz="3200" dirty="0" smtClean="0">
                <a:solidFill>
                  <a:srgbClr val="333333"/>
                </a:solidFill>
              </a:rPr>
              <a:t>Education and training programs provide hope for the future</a:t>
            </a:r>
          </a:p>
          <a:p>
            <a:pPr marL="1879600" lvl="0" defTabSz="114300">
              <a:spcBef>
                <a:spcPts val="1968"/>
              </a:spcBef>
            </a:pPr>
            <a:endParaRPr lang="en-US" sz="3200" dirty="0" smtClean="0"/>
          </a:p>
        </p:txBody>
      </p:sp>
      <p:sp>
        <p:nvSpPr>
          <p:cNvPr id="8" name="TextBox 7"/>
          <p:cNvSpPr txBox="1"/>
          <p:nvPr/>
        </p:nvSpPr>
        <p:spPr>
          <a:xfrm>
            <a:off x="457200" y="2122555"/>
            <a:ext cx="2055909" cy="2400657"/>
          </a:xfrm>
          <a:prstGeom prst="rect">
            <a:avLst/>
          </a:prstGeom>
          <a:noFill/>
        </p:spPr>
        <p:txBody>
          <a:bodyPr wrap="none" rtlCol="0">
            <a:spAutoFit/>
          </a:bodyPr>
          <a:lstStyle/>
          <a:p>
            <a:r>
              <a:rPr lang="en-US" sz="15000" b="1"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3</a:t>
            </a:r>
            <a:r>
              <a:rPr lang="en-US" sz="9600" b="1" baseline="30000"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a:t>
            </a:r>
            <a:endParaRPr lang="en-US" sz="9600" b="1" baseline="30000"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endParaRPr>
          </a:p>
        </p:txBody>
      </p:sp>
      <p:sp>
        <p:nvSpPr>
          <p:cNvPr id="5"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33</a:t>
            </a:fld>
            <a:endParaRPr lang="en-US" dirty="0"/>
          </a:p>
        </p:txBody>
      </p:sp>
    </p:spTree>
    <p:extLst>
      <p:ext uri="{BB962C8B-B14F-4D97-AF65-F5344CB8AC3E}">
        <p14:creationId xmlns:p14="http://schemas.microsoft.com/office/powerpoint/2010/main" val="13993882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Butterfly Project – Hope for Survivors in the Community</a:t>
            </a:r>
            <a:endParaRPr lang="en-US" dirty="0"/>
          </a:p>
        </p:txBody>
      </p:sp>
      <p:pic>
        <p:nvPicPr>
          <p:cNvPr id="5" name="Picture 4"/>
          <p:cNvPicPr>
            <a:picLocks noChangeAspect="1"/>
          </p:cNvPicPr>
          <p:nvPr/>
        </p:nvPicPr>
        <p:blipFill>
          <a:blip r:embed="rId2"/>
          <a:srcRect t="11163"/>
          <a:stretch>
            <a:fillRect/>
          </a:stretch>
        </p:blipFill>
        <p:spPr>
          <a:xfrm>
            <a:off x="1391700" y="1490363"/>
            <a:ext cx="6336960" cy="5096242"/>
          </a:xfrm>
          <a:prstGeom prst="rect">
            <a:avLst/>
          </a:prstGeom>
        </p:spPr>
      </p:pic>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34</a:t>
            </a:fld>
            <a:endParaRPr lang="en-US" dirty="0"/>
          </a:p>
        </p:txBody>
      </p:sp>
    </p:spTree>
    <p:extLst>
      <p:ext uri="{BB962C8B-B14F-4D97-AF65-F5344CB8AC3E}">
        <p14:creationId xmlns:p14="http://schemas.microsoft.com/office/powerpoint/2010/main" val="4180676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jobs in Cambodia?</a:t>
            </a:r>
            <a:endParaRPr lang="en-US" dirty="0"/>
          </a:p>
        </p:txBody>
      </p:sp>
      <p:sp>
        <p:nvSpPr>
          <p:cNvPr id="3" name="Content Placeholder 2"/>
          <p:cNvSpPr>
            <a:spLocks noGrp="1"/>
          </p:cNvSpPr>
          <p:nvPr>
            <p:ph idx="1"/>
          </p:nvPr>
        </p:nvSpPr>
        <p:spPr/>
        <p:txBody>
          <a:bodyPr>
            <a:normAutofit/>
          </a:bodyPr>
          <a:lstStyle/>
          <a:p>
            <a:pPr lvl="0"/>
            <a:r>
              <a:rPr lang="en-US" dirty="0" smtClean="0"/>
              <a:t>Most participants that indicate they are earning enough money to meet their family needs are employed by NGOs </a:t>
            </a:r>
          </a:p>
          <a:p>
            <a:pPr lvl="0"/>
            <a:r>
              <a:rPr lang="en-US" dirty="0" smtClean="0"/>
              <a:t>Two survivors have their own business (family shop/restaurant and sewing business)</a:t>
            </a:r>
          </a:p>
          <a:p>
            <a:pPr lvl="0"/>
            <a:r>
              <a:rPr lang="en-US" dirty="0" smtClean="0"/>
              <a:t>Cleaning/hospitality services and supervisors in the garment industry are two positions in private industry</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35</a:t>
            </a:fld>
            <a:endParaRPr lang="en-US" dirty="0"/>
          </a:p>
        </p:txBody>
      </p:sp>
    </p:spTree>
    <p:extLst>
      <p:ext uri="{BB962C8B-B14F-4D97-AF65-F5344CB8AC3E}">
        <p14:creationId xmlns:p14="http://schemas.microsoft.com/office/powerpoint/2010/main" val="32024349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job training is useful?</a:t>
            </a:r>
            <a:endParaRPr lang="en-US" dirty="0"/>
          </a:p>
        </p:txBody>
      </p:sp>
      <p:sp>
        <p:nvSpPr>
          <p:cNvPr id="3" name="Content Placeholder 2"/>
          <p:cNvSpPr>
            <a:spLocks noGrp="1"/>
          </p:cNvSpPr>
          <p:nvPr>
            <p:ph idx="1"/>
          </p:nvPr>
        </p:nvSpPr>
        <p:spPr/>
        <p:txBody>
          <a:bodyPr>
            <a:normAutofit lnSpcReduction="10000"/>
          </a:bodyPr>
          <a:lstStyle/>
          <a:p>
            <a:r>
              <a:rPr lang="en-US" dirty="0" smtClean="0"/>
              <a:t>Rural development studies in Cambodia suggest that people who diversify job strategies improve their standard of living and are more resilient (Nuorteva 2009; Marschke and Berkes 2006)</a:t>
            </a:r>
          </a:p>
          <a:p>
            <a:r>
              <a:rPr lang="en-US" dirty="0" smtClean="0"/>
              <a:t>Should we train and encourage people to diversify their livelihood in rural or urban settings? </a:t>
            </a:r>
          </a:p>
          <a:p>
            <a:pPr>
              <a:buNone/>
            </a:pPr>
            <a:r>
              <a:rPr lang="en-US" sz="1800" dirty="0" smtClean="0"/>
              <a:t> </a:t>
            </a:r>
            <a:endParaRPr lang="en-US" sz="1800" dirty="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36</a:t>
            </a:fld>
            <a:endParaRPr lang="en-US" dirty="0"/>
          </a:p>
        </p:txBody>
      </p:sp>
      <p:sp>
        <p:nvSpPr>
          <p:cNvPr id="5" name="TextBox 4"/>
          <p:cNvSpPr txBox="1"/>
          <p:nvPr/>
        </p:nvSpPr>
        <p:spPr>
          <a:xfrm>
            <a:off x="863600" y="5821369"/>
            <a:ext cx="6976533" cy="1169551"/>
          </a:xfrm>
          <a:prstGeom prst="rect">
            <a:avLst/>
          </a:prstGeom>
          <a:noFill/>
        </p:spPr>
        <p:txBody>
          <a:bodyPr wrap="square" rtlCol="0">
            <a:spAutoFit/>
          </a:bodyPr>
          <a:lstStyle/>
          <a:p>
            <a:r>
              <a:rPr lang="en-US" sz="1000" dirty="0" smtClean="0"/>
              <a:t>Marschke, M. J., and F. Berkes. 2006. Exploring strategies that build livelihood resilience: a case from Cambodia. </a:t>
            </a:r>
            <a:r>
              <a:rPr lang="en-US" sz="1000" i="1" dirty="0" smtClean="0"/>
              <a:t>Ecology and Society </a:t>
            </a:r>
            <a:r>
              <a:rPr lang="en-US" sz="1000" b="1" i="1" dirty="0" smtClean="0"/>
              <a:t>11(1): 42. [online] URL: </a:t>
            </a:r>
            <a:r>
              <a:rPr lang="en-US" sz="1000" b="1" i="1" dirty="0" smtClean="0">
                <a:hlinkClick r:id="rId2"/>
              </a:rPr>
              <a:t>http://www.ecologyandsociety.org/vol11/iss1/art42/</a:t>
            </a:r>
            <a:endParaRPr lang="en-US" sz="1000" b="1" i="1" dirty="0" smtClean="0"/>
          </a:p>
          <a:p>
            <a:endParaRPr lang="en-US" sz="1000" b="1" i="1" dirty="0" smtClean="0"/>
          </a:p>
          <a:p>
            <a:r>
              <a:rPr lang="en-US" sz="1000" dirty="0" smtClean="0"/>
              <a:t>Nuorteva, P. (2009). </a:t>
            </a:r>
            <a:r>
              <a:rPr lang="en-US" sz="1000" i="1" dirty="0" smtClean="0"/>
              <a:t>Resilience and Adaptation Strategies of Rural Livelihoods in Tonle Sap area, Cambodia</a:t>
            </a:r>
            <a:r>
              <a:rPr lang="en-US" sz="1000" dirty="0" smtClean="0"/>
              <a:t> (Doctoral dissertation, Master’s Thesis. Department of Geography, University of Helsinki).</a:t>
            </a:r>
          </a:p>
          <a:p>
            <a:endParaRPr lang="en-US" sz="1000" b="1" i="1" dirty="0" smtClean="0"/>
          </a:p>
          <a:p>
            <a:endParaRPr lang="en-US" sz="1000" dirty="0"/>
          </a:p>
        </p:txBody>
      </p:sp>
    </p:spTree>
    <p:extLst>
      <p:ext uri="{BB962C8B-B14F-4D97-AF65-F5344CB8AC3E}">
        <p14:creationId xmlns:p14="http://schemas.microsoft.com/office/powerpoint/2010/main" val="25489524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think about livelihood strategies?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Training and education for select family members not just survivors is the best livelihood strategy for family units.</a:t>
            </a:r>
          </a:p>
          <a:p>
            <a:pPr marL="0" indent="0">
              <a:buNone/>
            </a:pPr>
            <a:endParaRPr lang="en-US" dirty="0" smtClean="0"/>
          </a:p>
          <a:p>
            <a:pPr marL="0" indent="0">
              <a:buNone/>
            </a:pPr>
            <a:r>
              <a:rPr lang="en-US" dirty="0" smtClean="0"/>
              <a:t>Personal Strategies:</a:t>
            </a:r>
          </a:p>
          <a:p>
            <a:pPr marL="514350" indent="-514350">
              <a:buFont typeface="+mj-lt"/>
              <a:buAutoNum type="arabicPeriod"/>
            </a:pPr>
            <a:r>
              <a:rPr lang="en-US" dirty="0" smtClean="0"/>
              <a:t>Rice &amp; Fishing &amp; Collecting Recycling – man in a rural fishing village in Cambodia</a:t>
            </a:r>
          </a:p>
          <a:p>
            <a:pPr marL="514350" indent="-514350">
              <a:buFont typeface="+mj-lt"/>
              <a:buAutoNum type="arabicPeriod"/>
            </a:pPr>
            <a:r>
              <a:rPr lang="en-US" dirty="0" smtClean="0"/>
              <a:t>Woodworking &amp; Collecting Recycling – transgender man in NGO work program Phnom Penh</a:t>
            </a:r>
          </a:p>
          <a:p>
            <a:pPr marL="514350" indent="-514350">
              <a:buFont typeface="+mj-lt"/>
              <a:buAutoNum type="arabicPeriod"/>
            </a:pPr>
            <a:r>
              <a:rPr lang="en-US" dirty="0" smtClean="0"/>
              <a:t>School &amp; Selling Lottery Tickets – boy and girl reintegrated in community in Cambodia</a:t>
            </a:r>
          </a:p>
          <a:p>
            <a:pPr>
              <a:buNone/>
            </a:pPr>
            <a:r>
              <a:rPr lang="en-US" sz="1800" dirty="0" smtClean="0"/>
              <a:t> </a:t>
            </a:r>
            <a:endParaRPr lang="en-US" sz="1800" dirty="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37</a:t>
            </a:fld>
            <a:endParaRPr lang="en-US" dirty="0"/>
          </a:p>
        </p:txBody>
      </p:sp>
    </p:spTree>
    <p:extLst>
      <p:ext uri="{BB962C8B-B14F-4D97-AF65-F5344CB8AC3E}">
        <p14:creationId xmlns:p14="http://schemas.microsoft.com/office/powerpoint/2010/main" val="226198681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9003E"/>
                </a:solidFill>
              </a:rPr>
              <a:t>Ten Considerations in Successful Reintegration</a:t>
            </a:r>
            <a:endParaRPr lang="en-US" sz="3600" b="1" dirty="0">
              <a:solidFill>
                <a:srgbClr val="49003E"/>
              </a:solidFill>
            </a:endParaRPr>
          </a:p>
        </p:txBody>
      </p:sp>
      <p:sp>
        <p:nvSpPr>
          <p:cNvPr id="7" name="Content Placeholder 2"/>
          <p:cNvSpPr txBox="1">
            <a:spLocks/>
          </p:cNvSpPr>
          <p:nvPr/>
        </p:nvSpPr>
        <p:spPr>
          <a:xfrm>
            <a:off x="725747" y="2699990"/>
            <a:ext cx="7961053" cy="4525963"/>
          </a:xfrm>
          <a:prstGeom prst="rect">
            <a:avLst/>
          </a:prstGeom>
        </p:spPr>
        <p:txBody>
          <a:bodyPr vert="horz" lIns="91440" tIns="45720" rIns="91440" bIns="45720" rtlCol="0">
            <a:normAutofit/>
          </a:bodyPr>
          <a:lstStyle/>
          <a:p>
            <a:pPr marL="1995488" lvl="0">
              <a:spcBef>
                <a:spcPct val="20000"/>
              </a:spcBef>
            </a:pPr>
            <a:r>
              <a:rPr lang="en-US" sz="3200" dirty="0" smtClean="0">
                <a:solidFill>
                  <a:srgbClr val="333333"/>
                </a:solidFill>
              </a:rPr>
              <a:t>Healthy encouraging relationships are the most important factor in sustaining successful reintegration </a:t>
            </a:r>
          </a:p>
          <a:p>
            <a:pPr marL="1995488" lvl="0">
              <a:spcBef>
                <a:spcPct val="20000"/>
              </a:spcBef>
            </a:pPr>
            <a:endParaRPr lang="en-US" sz="3200" dirty="0" smtClean="0"/>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457200" y="2122555"/>
            <a:ext cx="2055909" cy="2400657"/>
          </a:xfrm>
          <a:prstGeom prst="rect">
            <a:avLst/>
          </a:prstGeom>
          <a:noFill/>
        </p:spPr>
        <p:txBody>
          <a:bodyPr wrap="none" rtlCol="0">
            <a:spAutoFit/>
          </a:bodyPr>
          <a:lstStyle/>
          <a:p>
            <a:r>
              <a:rPr lang="en-US" sz="15000" b="1"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4</a:t>
            </a:r>
            <a:r>
              <a:rPr lang="en-US" sz="9600" b="1" baseline="30000"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a:t>
            </a:r>
            <a:endParaRPr lang="en-US" sz="9600" b="1" baseline="30000"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endParaRPr>
          </a:p>
        </p:txBody>
      </p:sp>
      <p:sp>
        <p:nvSpPr>
          <p:cNvPr id="6"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38</a:t>
            </a:fld>
            <a:endParaRPr lang="en-US" dirty="0"/>
          </a:p>
        </p:txBody>
      </p:sp>
    </p:spTree>
    <p:extLst>
      <p:ext uri="{BB962C8B-B14F-4D97-AF65-F5344CB8AC3E}">
        <p14:creationId xmlns:p14="http://schemas.microsoft.com/office/powerpoint/2010/main" val="128711168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Family Relationships</a:t>
            </a:r>
            <a:endParaRPr lang="en-US" dirty="0"/>
          </a:p>
        </p:txBody>
      </p:sp>
      <p:sp>
        <p:nvSpPr>
          <p:cNvPr id="3" name="Content Placeholder 2"/>
          <p:cNvSpPr>
            <a:spLocks noGrp="1"/>
          </p:cNvSpPr>
          <p:nvPr>
            <p:ph idx="1"/>
          </p:nvPr>
        </p:nvSpPr>
        <p:spPr/>
        <p:txBody>
          <a:bodyPr>
            <a:normAutofit fontScale="92500"/>
          </a:bodyPr>
          <a:lstStyle/>
          <a:p>
            <a:r>
              <a:rPr lang="en-US" dirty="0" smtClean="0"/>
              <a:t>One of the most important indicators of the possibility of successful reintegration is the overall quality of relationships within the family </a:t>
            </a:r>
            <a:r>
              <a:rPr lang="en-US" sz="1765" dirty="0" smtClean="0">
                <a:solidFill>
                  <a:srgbClr val="000000"/>
                </a:solidFill>
              </a:rPr>
              <a:t>(Mann 2014) </a:t>
            </a:r>
            <a:endParaRPr lang="en-US" sz="1765" dirty="0" smtClean="0"/>
          </a:p>
          <a:p>
            <a:endParaRPr lang="en-US" dirty="0" smtClean="0"/>
          </a:p>
          <a:p>
            <a:pPr>
              <a:spcBef>
                <a:spcPts val="0"/>
              </a:spcBef>
            </a:pPr>
            <a:r>
              <a:rPr lang="en-US" dirty="0" smtClean="0"/>
              <a:t>Relationships are the most influential factor facilitating recovery  </a:t>
            </a:r>
            <a:r>
              <a:rPr lang="en-US" sz="1800" dirty="0" smtClean="0"/>
              <a:t>(Theresa Nowak-Carter 2012) </a:t>
            </a:r>
          </a:p>
          <a:p>
            <a:pPr>
              <a:spcBef>
                <a:spcPts val="0"/>
              </a:spcBef>
              <a:buNone/>
            </a:pPr>
            <a:endParaRPr lang="en-US" sz="1800" dirty="0" smtClean="0"/>
          </a:p>
          <a:p>
            <a:r>
              <a:rPr lang="en-US" dirty="0" smtClean="0"/>
              <a:t>Healthy family relationships foster resilience in children  </a:t>
            </a:r>
            <a:r>
              <a:rPr lang="en-US" sz="1800" dirty="0" smtClean="0"/>
              <a:t>(Noltemeyer and Bush 2013) </a:t>
            </a:r>
          </a:p>
          <a:p>
            <a:endParaRPr lang="en-US" dirty="0" smtClean="0"/>
          </a:p>
          <a:p>
            <a:endParaRPr lang="en-US" dirty="0" smtClean="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39</a:t>
            </a:fld>
            <a:endParaRPr lang="en-US" dirty="0"/>
          </a:p>
        </p:txBody>
      </p:sp>
    </p:spTree>
    <p:extLst>
      <p:ext uri="{BB962C8B-B14F-4D97-AF65-F5344CB8AC3E}">
        <p14:creationId xmlns:p14="http://schemas.microsoft.com/office/powerpoint/2010/main" val="21001757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Trafficking –</a:t>
            </a:r>
            <a:r>
              <a:rPr lang="en-US" sz="2800" dirty="0"/>
              <a:t>B</a:t>
            </a:r>
            <a:r>
              <a:rPr lang="en-US" sz="2800" dirty="0" smtClean="0"/>
              <a:t>ackground-1</a:t>
            </a:r>
            <a:endParaRPr lang="en-US" sz="2800" dirty="0"/>
          </a:p>
        </p:txBody>
      </p:sp>
      <p:sp>
        <p:nvSpPr>
          <p:cNvPr id="3" name="Content Placeholder 2"/>
          <p:cNvSpPr>
            <a:spLocks noGrp="1"/>
          </p:cNvSpPr>
          <p:nvPr>
            <p:ph idx="1"/>
          </p:nvPr>
        </p:nvSpPr>
        <p:spPr/>
        <p:txBody>
          <a:bodyPr>
            <a:normAutofit/>
          </a:bodyPr>
          <a:lstStyle/>
          <a:p>
            <a:r>
              <a:rPr lang="en-US" dirty="0" smtClean="0"/>
              <a:t>Since the 1990’s  increasing global attention</a:t>
            </a:r>
          </a:p>
          <a:p>
            <a:r>
              <a:rPr lang="en-US" dirty="0" smtClean="0"/>
              <a:t>End of Cold war</a:t>
            </a:r>
          </a:p>
          <a:p>
            <a:r>
              <a:rPr lang="en-US" dirty="0" smtClean="0"/>
              <a:t>Increased Migration across Europe and rest of of world, </a:t>
            </a:r>
          </a:p>
          <a:p>
            <a:r>
              <a:rPr lang="en-US" dirty="0" smtClean="0"/>
              <a:t>First world concerned about border control/security</a:t>
            </a:r>
          </a:p>
        </p:txBody>
      </p:sp>
    </p:spTree>
    <p:extLst>
      <p:ext uri="{BB962C8B-B14F-4D97-AF65-F5344CB8AC3E}">
        <p14:creationId xmlns:p14="http://schemas.microsoft.com/office/powerpoint/2010/main" val="325554160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t="12587" r="12632"/>
          <a:stretch>
            <a:fillRect/>
          </a:stretch>
        </p:blipFill>
        <p:spPr>
          <a:xfrm>
            <a:off x="4719392" y="1577053"/>
            <a:ext cx="3952302" cy="4791997"/>
          </a:xfrm>
          <a:prstGeom prst="rect">
            <a:avLst/>
          </a:prstGeom>
        </p:spPr>
      </p:pic>
      <p:sp>
        <p:nvSpPr>
          <p:cNvPr id="2" name="Title 1"/>
          <p:cNvSpPr>
            <a:spLocks noGrp="1"/>
          </p:cNvSpPr>
          <p:nvPr>
            <p:ph type="title"/>
          </p:nvPr>
        </p:nvSpPr>
        <p:spPr>
          <a:xfrm>
            <a:off x="376129" y="223839"/>
            <a:ext cx="8392921" cy="1351644"/>
          </a:xfrm>
          <a:noFill/>
        </p:spPr>
        <p:txBody>
          <a:bodyPr>
            <a:normAutofit fontScale="90000"/>
          </a:bodyPr>
          <a:lstStyle/>
          <a:p>
            <a:r>
              <a:rPr lang="en-US" dirty="0" smtClean="0"/>
              <a:t>Butterfly Study:  Impact of Family and Close Relationships</a:t>
            </a:r>
            <a:endParaRPr lang="en-US" dirty="0"/>
          </a:p>
        </p:txBody>
      </p:sp>
      <p:sp>
        <p:nvSpPr>
          <p:cNvPr id="3" name="Content Placeholder 2"/>
          <p:cNvSpPr>
            <a:spLocks noGrp="1"/>
          </p:cNvSpPr>
          <p:nvPr>
            <p:ph idx="1"/>
          </p:nvPr>
        </p:nvSpPr>
        <p:spPr>
          <a:xfrm>
            <a:off x="457201" y="1562785"/>
            <a:ext cx="4342627" cy="4806267"/>
          </a:xfrm>
        </p:spPr>
        <p:txBody>
          <a:bodyPr>
            <a:normAutofit fontScale="85000" lnSpcReduction="10000"/>
          </a:bodyPr>
          <a:lstStyle/>
          <a:p>
            <a:r>
              <a:rPr lang="en-US" dirty="0" smtClean="0"/>
              <a:t>Study included 77 individuals and 165 assessment years in the community</a:t>
            </a:r>
          </a:p>
          <a:p>
            <a:r>
              <a:rPr lang="en-US" dirty="0" smtClean="0"/>
              <a:t>Families provided acceptance, support, balance, safety</a:t>
            </a:r>
          </a:p>
          <a:p>
            <a:r>
              <a:rPr lang="en-US" sz="4000" b="1" dirty="0" smtClean="0"/>
              <a:t>No</a:t>
            </a:r>
            <a:r>
              <a:rPr lang="en-US" b="1" dirty="0" smtClean="0"/>
              <a:t> </a:t>
            </a:r>
            <a:r>
              <a:rPr lang="en-US" dirty="0" smtClean="0"/>
              <a:t>participant described feelings of well being (satisfied and happy) when there was </a:t>
            </a:r>
            <a:r>
              <a:rPr lang="en-US" b="1" dirty="0" smtClean="0"/>
              <a:t>no</a:t>
            </a:r>
            <a:r>
              <a:rPr lang="en-US" dirty="0" smtClean="0"/>
              <a:t> positive family relationship present in his or her life </a:t>
            </a:r>
          </a:p>
        </p:txBody>
      </p:sp>
      <p:sp>
        <p:nvSpPr>
          <p:cNvPr id="10" name="Slide Number Placeholder 3"/>
          <p:cNvSpPr>
            <a:spLocks noGrp="1"/>
          </p:cNvSpPr>
          <p:nvPr>
            <p:ph type="sldNum" sz="quarter" idx="12"/>
          </p:nvPr>
        </p:nvSpPr>
        <p:spPr/>
        <p:txBody>
          <a:bodyPr/>
          <a:lstStyle/>
          <a:p>
            <a:pPr algn="r"/>
            <a:fld id="{10855540-2684-6A4A-9E97-950CC10FBEEA}" type="slidenum">
              <a:rPr lang="en-US" smtClean="0"/>
              <a:pPr algn="r"/>
              <a:t>40</a:t>
            </a:fld>
            <a:endParaRPr lang="en-US" dirty="0"/>
          </a:p>
        </p:txBody>
      </p:sp>
    </p:spTree>
    <p:extLst>
      <p:ext uri="{BB962C8B-B14F-4D97-AF65-F5344CB8AC3E}">
        <p14:creationId xmlns:p14="http://schemas.microsoft.com/office/powerpoint/2010/main" val="351511628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Butterfly Project – Family Relationships</a:t>
            </a:r>
            <a:endParaRPr lang="en-US" dirty="0"/>
          </a:p>
        </p:txBody>
      </p:sp>
      <p:pic>
        <p:nvPicPr>
          <p:cNvPr id="4" name="Picture 3"/>
          <p:cNvPicPr>
            <a:picLocks noChangeAspect="1"/>
          </p:cNvPicPr>
          <p:nvPr/>
        </p:nvPicPr>
        <p:blipFill>
          <a:blip r:embed="rId2"/>
          <a:stretch>
            <a:fillRect/>
          </a:stretch>
        </p:blipFill>
        <p:spPr>
          <a:xfrm>
            <a:off x="698290" y="1746249"/>
            <a:ext cx="7747419" cy="4666059"/>
          </a:xfrm>
          <a:prstGeom prst="rect">
            <a:avLst/>
          </a:prstGeom>
        </p:spPr>
      </p:pic>
      <p:sp>
        <p:nvSpPr>
          <p:cNvPr id="5"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41</a:t>
            </a:fld>
            <a:endParaRPr lang="en-US" dirty="0"/>
          </a:p>
        </p:txBody>
      </p:sp>
    </p:spTree>
    <p:extLst>
      <p:ext uri="{BB962C8B-B14F-4D97-AF65-F5344CB8AC3E}">
        <p14:creationId xmlns:p14="http://schemas.microsoft.com/office/powerpoint/2010/main" val="12693555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and The Ugly</a:t>
            </a:r>
            <a:endParaRPr lang="en-US" dirty="0"/>
          </a:p>
        </p:txBody>
      </p:sp>
      <p:sp>
        <p:nvSpPr>
          <p:cNvPr id="3" name="Content Placeholder 2"/>
          <p:cNvSpPr>
            <a:spLocks noGrp="1"/>
          </p:cNvSpPr>
          <p:nvPr>
            <p:ph idx="1"/>
          </p:nvPr>
        </p:nvSpPr>
        <p:spPr/>
        <p:txBody>
          <a:bodyPr>
            <a:normAutofit fontScale="62500" lnSpcReduction="20000"/>
          </a:bodyPr>
          <a:lstStyle/>
          <a:p>
            <a:r>
              <a:rPr lang="en-US" i="1" dirty="0" smtClean="0"/>
              <a:t>I </a:t>
            </a:r>
            <a:r>
              <a:rPr lang="en-US" sz="3429" i="1" dirty="0" smtClean="0"/>
              <a:t>feel comfort when I live with my family. -Female Survivor, Age 17, 2013</a:t>
            </a:r>
          </a:p>
          <a:p>
            <a:r>
              <a:rPr lang="en-US" sz="3429" i="1" dirty="0" smtClean="0"/>
              <a:t>Every time I have a problem my mother always comforts me. I trust my parents the most.  -Female Survivor, Age 16, 2013</a:t>
            </a:r>
          </a:p>
          <a:p>
            <a:r>
              <a:rPr lang="en-US" sz="3429" i="1" dirty="0" smtClean="0"/>
              <a:t>I am not so happy to live with my family because my mother does not allow me to go for a walk outside. When I have problem, I do not know who I can turn to /talk to. If I tell my mother, she will insult me very much. -Male Survivor, Age 13, 2013</a:t>
            </a:r>
          </a:p>
          <a:p>
            <a:r>
              <a:rPr lang="en-US" sz="3429" i="1" dirty="0" smtClean="0"/>
              <a:t>My mother hits and curses me and my younger sister a lot...I don’t have anyone that I can trust even my mother because she always curses me every day and she doesn't allow me to go to school anymore.   -Female Survivor, Age 15, 2013</a:t>
            </a:r>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42</a:t>
            </a:fld>
            <a:endParaRPr lang="en-US" dirty="0"/>
          </a:p>
        </p:txBody>
      </p:sp>
    </p:spTree>
    <p:extLst>
      <p:ext uri="{BB962C8B-B14F-4D97-AF65-F5344CB8AC3E}">
        <p14:creationId xmlns:p14="http://schemas.microsoft.com/office/powerpoint/2010/main" val="19195577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“Focus on the Family”</a:t>
            </a:r>
            <a:endParaRPr lang="en-US" dirty="0"/>
          </a:p>
        </p:txBody>
      </p:sp>
      <p:sp>
        <p:nvSpPr>
          <p:cNvPr id="7" name="Content Placeholder 6"/>
          <p:cNvSpPr>
            <a:spLocks noGrp="1"/>
          </p:cNvSpPr>
          <p:nvPr>
            <p:ph idx="1"/>
          </p:nvPr>
        </p:nvSpPr>
        <p:spPr/>
        <p:txBody>
          <a:bodyPr>
            <a:normAutofit lnSpcReduction="10000"/>
          </a:bodyPr>
          <a:lstStyle/>
          <a:p>
            <a:r>
              <a:rPr lang="en-US" dirty="0" smtClean="0"/>
              <a:t>Support is needed to nurture family relationships</a:t>
            </a:r>
          </a:p>
          <a:p>
            <a:r>
              <a:rPr lang="en-US" dirty="0" smtClean="0"/>
              <a:t>Poverty, distance, and work make facilitating relationships a difficult objective</a:t>
            </a:r>
          </a:p>
          <a:p>
            <a:r>
              <a:rPr lang="en-US" dirty="0" smtClean="0"/>
              <a:t>Not all families want to unite</a:t>
            </a:r>
          </a:p>
          <a:p>
            <a:r>
              <a:rPr lang="en-US" dirty="0" smtClean="0"/>
              <a:t>Time spent understanding the quality of family relationships is time well spent guiding reintegration plans</a:t>
            </a:r>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43</a:t>
            </a:fld>
            <a:endParaRPr lang="en-US" dirty="0"/>
          </a:p>
        </p:txBody>
      </p:sp>
    </p:spTree>
    <p:extLst>
      <p:ext uri="{BB962C8B-B14F-4D97-AF65-F5344CB8AC3E}">
        <p14:creationId xmlns:p14="http://schemas.microsoft.com/office/powerpoint/2010/main" val="351570553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9003E"/>
                </a:solidFill>
              </a:rPr>
              <a:t>Ten Considerations in Successful Reintegration</a:t>
            </a:r>
            <a:endParaRPr lang="en-US" sz="3600" b="1" dirty="0">
              <a:solidFill>
                <a:srgbClr val="49003E"/>
              </a:solidFill>
            </a:endParaRPr>
          </a:p>
        </p:txBody>
      </p:sp>
      <p:sp>
        <p:nvSpPr>
          <p:cNvPr id="7" name="Content Placeholder 2"/>
          <p:cNvSpPr txBox="1">
            <a:spLocks/>
          </p:cNvSpPr>
          <p:nvPr/>
        </p:nvSpPr>
        <p:spPr>
          <a:xfrm>
            <a:off x="725747" y="2343720"/>
            <a:ext cx="7961053" cy="4525963"/>
          </a:xfrm>
          <a:prstGeom prst="rect">
            <a:avLst/>
          </a:prstGeom>
        </p:spPr>
        <p:txBody>
          <a:bodyPr vert="horz" lIns="91440" tIns="320040" rIns="91440" bIns="45720" rtlCol="0">
            <a:normAutofit/>
          </a:bodyPr>
          <a:lstStyle/>
          <a:p>
            <a:pPr marL="1995488" lvl="0">
              <a:spcBef>
                <a:spcPts val="1968"/>
              </a:spcBef>
            </a:pPr>
            <a:r>
              <a:rPr lang="en-US" sz="3200" dirty="0" smtClean="0">
                <a:solidFill>
                  <a:srgbClr val="333333"/>
                </a:solidFill>
              </a:rPr>
              <a:t>Survivors may have difficulty forming and sustaining healthy marriages</a:t>
            </a:r>
          </a:p>
          <a:p>
            <a:pPr marL="1995488" lvl="0">
              <a:spcBef>
                <a:spcPct val="20000"/>
              </a:spcBef>
            </a:pPr>
            <a:endParaRPr lang="en-US" sz="3200" dirty="0" smtClean="0"/>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457200" y="2122555"/>
            <a:ext cx="2055909" cy="2400657"/>
          </a:xfrm>
          <a:prstGeom prst="rect">
            <a:avLst/>
          </a:prstGeom>
          <a:noFill/>
        </p:spPr>
        <p:txBody>
          <a:bodyPr wrap="none" rtlCol="0">
            <a:spAutoFit/>
          </a:bodyPr>
          <a:lstStyle/>
          <a:p>
            <a:r>
              <a:rPr lang="en-US" sz="15000" b="1"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5</a:t>
            </a:r>
            <a:r>
              <a:rPr lang="en-US" sz="9600" b="1" baseline="30000"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a:t>
            </a:r>
            <a:endParaRPr lang="en-US" sz="9600" b="1" baseline="30000"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endParaRPr>
          </a:p>
        </p:txBody>
      </p:sp>
      <p:sp>
        <p:nvSpPr>
          <p:cNvPr id="6"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44</a:t>
            </a:fld>
            <a:endParaRPr lang="en-US" dirty="0"/>
          </a:p>
        </p:txBody>
      </p:sp>
    </p:spTree>
    <p:extLst>
      <p:ext uri="{BB962C8B-B14F-4D97-AF65-F5344CB8AC3E}">
        <p14:creationId xmlns:p14="http://schemas.microsoft.com/office/powerpoint/2010/main" val="336422496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638"/>
            <a:ext cx="8229600" cy="1143000"/>
          </a:xfrm>
        </p:spPr>
        <p:txBody>
          <a:bodyPr/>
          <a:lstStyle/>
          <a:p>
            <a:r>
              <a:rPr lang="en-US" dirty="0" smtClean="0"/>
              <a:t>Envisioning Life After Reintegration</a:t>
            </a:r>
            <a:endParaRPr lang="en-US" dirty="0"/>
          </a:p>
        </p:txBody>
      </p:sp>
      <p:sp>
        <p:nvSpPr>
          <p:cNvPr id="3" name="Content Placeholder 2"/>
          <p:cNvSpPr>
            <a:spLocks noGrp="1"/>
          </p:cNvSpPr>
          <p:nvPr>
            <p:ph idx="1"/>
          </p:nvPr>
        </p:nvSpPr>
        <p:spPr>
          <a:xfrm>
            <a:off x="457200" y="1417638"/>
            <a:ext cx="8229600" cy="4716462"/>
          </a:xfrm>
        </p:spPr>
        <p:txBody>
          <a:bodyPr tIns="457200">
            <a:normAutofit/>
          </a:bodyPr>
          <a:lstStyle/>
          <a:p>
            <a:pPr marL="49213" lvl="0">
              <a:buNone/>
            </a:pPr>
            <a:r>
              <a:rPr lang="en-US" dirty="0" smtClean="0"/>
              <a:t>The degree to which survivors can foster supportive and encouraging relationships with spouses will likely determine for many whether this milestone becomes a major positive or negative turning point in their lives going forward. </a:t>
            </a:r>
          </a:p>
        </p:txBody>
      </p:sp>
      <p:sp>
        <p:nvSpPr>
          <p:cNvPr id="6"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45</a:t>
            </a:fld>
            <a:endParaRPr lang="en-US" dirty="0"/>
          </a:p>
        </p:txBody>
      </p:sp>
    </p:spTree>
    <p:extLst>
      <p:ext uri="{BB962C8B-B14F-4D97-AF65-F5344CB8AC3E}">
        <p14:creationId xmlns:p14="http://schemas.microsoft.com/office/powerpoint/2010/main" val="400417148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638"/>
            <a:ext cx="8229600" cy="1143000"/>
          </a:xfrm>
        </p:spPr>
        <p:txBody>
          <a:bodyPr/>
          <a:lstStyle/>
          <a:p>
            <a:r>
              <a:rPr lang="en-US" dirty="0" smtClean="0"/>
              <a:t>What’s Love Got To Do With It?</a:t>
            </a:r>
            <a:endParaRPr lang="en-US" dirty="0"/>
          </a:p>
        </p:txBody>
      </p:sp>
      <p:sp>
        <p:nvSpPr>
          <p:cNvPr id="3" name="Content Placeholder 2"/>
          <p:cNvSpPr>
            <a:spLocks noGrp="1"/>
          </p:cNvSpPr>
          <p:nvPr>
            <p:ph idx="1"/>
          </p:nvPr>
        </p:nvSpPr>
        <p:spPr>
          <a:xfrm>
            <a:off x="457200" y="1417638"/>
            <a:ext cx="8229600" cy="4716462"/>
          </a:xfrm>
        </p:spPr>
        <p:txBody>
          <a:bodyPr tIns="457200">
            <a:normAutofit/>
          </a:bodyPr>
          <a:lstStyle/>
          <a:p>
            <a:r>
              <a:rPr lang="en-US" dirty="0" smtClean="0"/>
              <a:t>The vast majority of survivors in the Butterfly Project have yet to get married (75%)</a:t>
            </a:r>
          </a:p>
          <a:p>
            <a:r>
              <a:rPr lang="en-US" dirty="0" smtClean="0"/>
              <a:t>Among the oldest age group Female RC 54% (15 of 28) indicated they have                negative family relationships                           and </a:t>
            </a:r>
            <a:r>
              <a:rPr lang="en-US" b="1" u="sng" dirty="0" smtClean="0"/>
              <a:t>almost all</a:t>
            </a:r>
            <a:r>
              <a:rPr lang="en-US" b="1" dirty="0" smtClean="0"/>
              <a:t> </a:t>
            </a:r>
            <a:r>
              <a:rPr lang="en-US" dirty="0" smtClean="0"/>
              <a:t>(14) are                           attributed to husbands                                     and/or parents-in-law</a:t>
            </a:r>
            <a:endParaRPr lang="en-US" dirty="0"/>
          </a:p>
        </p:txBody>
      </p:sp>
      <p:sp>
        <p:nvSpPr>
          <p:cNvPr id="5" name="Heart 4"/>
          <p:cNvSpPr/>
          <p:nvPr/>
        </p:nvSpPr>
        <p:spPr>
          <a:xfrm>
            <a:off x="3840928" y="5039093"/>
            <a:ext cx="1929508" cy="1682381"/>
          </a:xfrm>
          <a:prstGeom prst="heart">
            <a:avLst/>
          </a:prstGeom>
          <a:solidFill>
            <a:srgbClr val="FF0000"/>
          </a:solidFill>
          <a:ln>
            <a:noFill/>
          </a:ln>
          <a:effectLst>
            <a:outerShdw blurRad="40000" dist="23000" dir="5400000" rotWithShape="0">
              <a:srgbClr val="FF0000">
                <a:alpha val="35000"/>
              </a:srgbClr>
            </a:outerShdw>
          </a:effectLst>
          <a:scene3d>
            <a:camera prst="perspectiveFront" fov="4260000">
              <a:rot lat="1200000" lon="10140000" rev="900000"/>
            </a:camera>
            <a:lightRig rig="threePt" dir="t"/>
          </a:scene3d>
          <a:sp3d z="133350">
            <a:bevelT w="0" h="571500" prst="convex"/>
            <a:bevelB w="304800" h="222250" prst="convex"/>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46</a:t>
            </a:fld>
            <a:endParaRPr lang="en-US" dirty="0"/>
          </a:p>
        </p:txBody>
      </p:sp>
    </p:spTree>
    <p:extLst>
      <p:ext uri="{BB962C8B-B14F-4D97-AF65-F5344CB8AC3E}">
        <p14:creationId xmlns:p14="http://schemas.microsoft.com/office/powerpoint/2010/main" val="277894144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situation was too common…</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Wingdings" charset="2"/>
              <a:buAutoNum type="arabicPlain"/>
            </a:pPr>
            <a:r>
              <a:rPr lang="en-US" i="1" dirty="0" smtClean="0"/>
              <a:t>I have had many arguments with my mother. So, I have decided to marry a man who lives not so far from my mother’s house. After I got married I moved to live with him and my parents-in-law.  They let us live in a small shack behind their house. It does not have a roof or stairs or 4 walls. -Female Survivor, Age 18, 2012</a:t>
            </a:r>
          </a:p>
          <a:p>
            <a:pPr marL="514350" indent="-514350">
              <a:buFont typeface="Wingdings" charset="2"/>
              <a:buAutoNum type="arabicPlain"/>
            </a:pPr>
            <a:r>
              <a:rPr lang="en-US" i="1" dirty="0" smtClean="0"/>
              <a:t>I have lots of arguments with my husband. He gets very drunk and is emotionally and physically violent towards me. I am very sad to born into a poor family. My life is so miserable. -Female Survivor, Age 19, 2013</a:t>
            </a:r>
          </a:p>
          <a:p>
            <a:pPr marL="514350" indent="-514350">
              <a:buFont typeface="Wingdings" charset="2"/>
              <a:buAutoNum type="arabicPlain"/>
            </a:pPr>
            <a:r>
              <a:rPr lang="en-US" i="1" dirty="0" smtClean="0"/>
              <a:t>I have never experienced happiness since I married my husband. He never takes care of me. He never gives me any money to support our family. I have to find food to eat by picking vegetables from around the house….  I want to separate from my husband and take my child with me but my husband and family in law have said I can go but I must leave our child with them. -Female Survivor, Age 20, 2014</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47</a:t>
            </a:fld>
            <a:endParaRPr lang="en-US" dirty="0"/>
          </a:p>
        </p:txBody>
      </p:sp>
    </p:spTree>
    <p:extLst>
      <p:ext uri="{BB962C8B-B14F-4D97-AF65-F5344CB8AC3E}">
        <p14:creationId xmlns:p14="http://schemas.microsoft.com/office/powerpoint/2010/main" val="361317598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situation was too rare…</a:t>
            </a:r>
            <a:endParaRPr lang="en-US" dirty="0"/>
          </a:p>
        </p:txBody>
      </p:sp>
      <p:sp>
        <p:nvSpPr>
          <p:cNvPr id="3" name="Content Placeholder 2"/>
          <p:cNvSpPr>
            <a:spLocks noGrp="1"/>
          </p:cNvSpPr>
          <p:nvPr>
            <p:ph idx="1"/>
          </p:nvPr>
        </p:nvSpPr>
        <p:spPr/>
        <p:txBody>
          <a:bodyPr>
            <a:normAutofit/>
          </a:bodyPr>
          <a:lstStyle/>
          <a:p>
            <a:pPr marL="0" indent="0" algn="ctr">
              <a:buNone/>
            </a:pPr>
            <a:r>
              <a:rPr lang="en-US" i="1" dirty="0" smtClean="0"/>
              <a:t>I decided to get married to my second husband in 2012. My husband actually pursued me all along. He never got married to another woman, he wanted to marry me, so I agreed to take him.   In fact, we've known each other since we were very young because we lived in the same village. Although my husband knows about my past story, he still loves me and has compassion for me.   -Female Survivor, Age 29, 2012</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48</a:t>
            </a:fld>
            <a:endParaRPr lang="en-US" dirty="0"/>
          </a:p>
        </p:txBody>
      </p:sp>
    </p:spTree>
    <p:extLst>
      <p:ext uri="{BB962C8B-B14F-4D97-AF65-F5344CB8AC3E}">
        <p14:creationId xmlns:p14="http://schemas.microsoft.com/office/powerpoint/2010/main" val="3866948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Practical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Marriage and relationship training – </a:t>
            </a:r>
            <a:r>
              <a:rPr lang="en-US" b="1" dirty="0" smtClean="0"/>
              <a:t>cannot be overstated</a:t>
            </a:r>
          </a:p>
          <a:p>
            <a:r>
              <a:rPr lang="en-US" dirty="0" smtClean="0"/>
              <a:t>Many women who come out of the sex industry struggle building healthy relationships with men</a:t>
            </a:r>
          </a:p>
          <a:p>
            <a:r>
              <a:rPr lang="en-US" dirty="0" smtClean="0"/>
              <a:t>Women in the Butterfly Project expressed fears that they wouldn’t be able to find a good spouse and if they did they would have to keep their past a secret</a:t>
            </a:r>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49</a:t>
            </a:fld>
            <a:endParaRPr lang="en-US" dirty="0"/>
          </a:p>
        </p:txBody>
      </p:sp>
    </p:spTree>
    <p:extLst>
      <p:ext uri="{BB962C8B-B14F-4D97-AF65-F5344CB8AC3E}">
        <p14:creationId xmlns:p14="http://schemas.microsoft.com/office/powerpoint/2010/main" val="36918124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Trafficking –How developed </a:t>
            </a:r>
            <a:r>
              <a:rPr lang="en-US" dirty="0" smtClean="0"/>
              <a:t>-2</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Influencers and players</a:t>
            </a:r>
          </a:p>
          <a:p>
            <a:r>
              <a:rPr lang="en-US" dirty="0"/>
              <a:t>Radical Feminist (Abolitionist Feminists) in USA</a:t>
            </a:r>
          </a:p>
          <a:p>
            <a:pPr lvl="1"/>
            <a:r>
              <a:rPr lang="en-US" dirty="0"/>
              <a:t>White slave </a:t>
            </a:r>
            <a:r>
              <a:rPr lang="en-US" dirty="0" smtClean="0"/>
              <a:t>trade</a:t>
            </a:r>
          </a:p>
          <a:p>
            <a:pPr lvl="1"/>
            <a:r>
              <a:rPr lang="en-US" dirty="0" smtClean="0"/>
              <a:t>Against Male patriarchy-violence</a:t>
            </a:r>
            <a:endParaRPr lang="en-US" dirty="0"/>
          </a:p>
          <a:p>
            <a:r>
              <a:rPr lang="en-US" dirty="0"/>
              <a:t>(Neo-) Abolitionists (Faith based)- </a:t>
            </a:r>
            <a:r>
              <a:rPr lang="en-US" dirty="0" smtClean="0"/>
              <a:t>Slavery</a:t>
            </a:r>
          </a:p>
          <a:p>
            <a:pPr lvl="1"/>
            <a:r>
              <a:rPr lang="en-US" dirty="0" smtClean="0"/>
              <a:t>Kevin Bales, </a:t>
            </a:r>
            <a:endParaRPr lang="en-US" dirty="0"/>
          </a:p>
          <a:p>
            <a:r>
              <a:rPr lang="en-US" dirty="0"/>
              <a:t>USA-1990’s -Clinton, 2000 Bush</a:t>
            </a:r>
          </a:p>
          <a:p>
            <a:pPr lvl="1"/>
            <a:r>
              <a:rPr lang="en-US" dirty="0"/>
              <a:t>Definition of Human </a:t>
            </a:r>
            <a:r>
              <a:rPr lang="en-US" dirty="0" smtClean="0"/>
              <a:t>Trafficking (Palermo)</a:t>
            </a:r>
          </a:p>
          <a:p>
            <a:pPr lvl="1"/>
            <a:r>
              <a:rPr lang="en-US" dirty="0" smtClean="0"/>
              <a:t>TIP Report</a:t>
            </a:r>
            <a:endParaRPr lang="en-US" dirty="0"/>
          </a:p>
        </p:txBody>
      </p:sp>
    </p:spTree>
    <p:extLst>
      <p:ext uri="{BB962C8B-B14F-4D97-AF65-F5344CB8AC3E}">
        <p14:creationId xmlns:p14="http://schemas.microsoft.com/office/powerpoint/2010/main" val="67409818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9003E"/>
                </a:solidFill>
              </a:rPr>
              <a:t>Ten Considerations in Successful Reintegration</a:t>
            </a:r>
            <a:endParaRPr lang="en-US" sz="3600" b="1" dirty="0">
              <a:solidFill>
                <a:srgbClr val="49003E"/>
              </a:solidFill>
            </a:endParaRPr>
          </a:p>
        </p:txBody>
      </p:sp>
      <p:sp>
        <p:nvSpPr>
          <p:cNvPr id="7" name="Content Placeholder 2"/>
          <p:cNvSpPr txBox="1">
            <a:spLocks/>
          </p:cNvSpPr>
          <p:nvPr/>
        </p:nvSpPr>
        <p:spPr>
          <a:xfrm>
            <a:off x="725747" y="1808552"/>
            <a:ext cx="7961053" cy="5417401"/>
          </a:xfrm>
          <a:prstGeom prst="rect">
            <a:avLst/>
          </a:prstGeom>
        </p:spPr>
        <p:txBody>
          <a:bodyPr vert="horz" lIns="91440" tIns="45720" rIns="91440" bIns="45720" rtlCol="0">
            <a:normAutofit/>
          </a:bodyPr>
          <a:lstStyle/>
          <a:p>
            <a:pPr marL="1995488" lvl="0">
              <a:spcBef>
                <a:spcPts val="1968"/>
              </a:spcBef>
            </a:pPr>
            <a:r>
              <a:rPr lang="en-US" sz="3200" dirty="0" smtClean="0">
                <a:solidFill>
                  <a:srgbClr val="333333"/>
                </a:solidFill>
              </a:rPr>
              <a:t>Teach coping strategies to handle discrimination and domestic violence, if (when) it arises in life</a:t>
            </a:r>
          </a:p>
          <a:p>
            <a:pPr marL="1995488" lvl="0">
              <a:spcBef>
                <a:spcPct val="20000"/>
              </a:spcBef>
            </a:pPr>
            <a:endParaRPr lang="en-US" sz="3200" dirty="0" smtClean="0"/>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207074" y="1452283"/>
            <a:ext cx="2306036" cy="2400657"/>
          </a:xfrm>
          <a:prstGeom prst="rect">
            <a:avLst/>
          </a:prstGeom>
          <a:noFill/>
        </p:spPr>
        <p:txBody>
          <a:bodyPr wrap="square" rtlCol="0">
            <a:spAutoFit/>
          </a:bodyPr>
          <a:lstStyle/>
          <a:p>
            <a:r>
              <a:rPr lang="en-US" sz="15000" b="1"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6</a:t>
            </a:r>
            <a:r>
              <a:rPr lang="en-US" sz="9600" b="1" baseline="30000"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a:t>
            </a:r>
            <a:endParaRPr lang="en-US" sz="9600" b="1" baseline="30000"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endParaRPr>
          </a:p>
        </p:txBody>
      </p:sp>
      <p:sp>
        <p:nvSpPr>
          <p:cNvPr id="6"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50</a:t>
            </a:fld>
            <a:endParaRPr lang="en-US" dirty="0"/>
          </a:p>
        </p:txBody>
      </p:sp>
    </p:spTree>
    <p:extLst>
      <p:ext uri="{BB962C8B-B14F-4D97-AF65-F5344CB8AC3E}">
        <p14:creationId xmlns:p14="http://schemas.microsoft.com/office/powerpoint/2010/main" val="143981657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9316"/>
            <a:ext cx="8229600" cy="400366"/>
          </a:xfrm>
        </p:spPr>
        <p:txBody>
          <a:bodyPr>
            <a:noAutofit/>
          </a:bodyPr>
          <a:lstStyle/>
          <a:p>
            <a:r>
              <a:rPr lang="en-US" sz="2000" dirty="0"/>
              <a:t>Butterfly Project – Verbal and/or Physical Abuse Among Survivors</a:t>
            </a:r>
            <a:br>
              <a:rPr lang="en-US" sz="2000" dirty="0"/>
            </a:br>
            <a:r>
              <a:rPr lang="en-US" sz="2000" dirty="0" smtClean="0"/>
              <a:t/>
            </a:r>
            <a:br>
              <a:rPr lang="en-US" sz="2000" dirty="0" smtClean="0"/>
            </a:br>
            <a:r>
              <a:rPr lang="en-US" sz="2000" dirty="0" smtClean="0"/>
              <a:t>Cambodian Domestic Violence National Average (22.5%)</a:t>
            </a:r>
            <a:endParaRPr lang="en-US" sz="2000" dirty="0"/>
          </a:p>
        </p:txBody>
      </p:sp>
      <p:graphicFrame>
        <p:nvGraphicFramePr>
          <p:cNvPr id="44035" name="Object 3"/>
          <p:cNvGraphicFramePr>
            <a:graphicFrameLocks noChangeAspect="1"/>
          </p:cNvGraphicFramePr>
          <p:nvPr/>
        </p:nvGraphicFramePr>
        <p:xfrm>
          <a:off x="457201" y="2127882"/>
          <a:ext cx="8229600" cy="4354396"/>
        </p:xfrm>
        <a:graphic>
          <a:graphicData uri="http://schemas.openxmlformats.org/presentationml/2006/ole">
            <mc:AlternateContent xmlns:mc="http://schemas.openxmlformats.org/markup-compatibility/2006">
              <mc:Choice xmlns:v="urn:schemas-microsoft-com:vml" Requires="v">
                <p:oleObj spid="_x0000_s3083" name="Worksheet" r:id="rId3" imgW="5016500" imgH="2654300" progId="Excel.Sheet.12">
                  <p:embed/>
                </p:oleObj>
              </mc:Choice>
              <mc:Fallback>
                <p:oleObj name="Worksheet" r:id="rId3" imgW="5016500" imgH="2654300"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2127882"/>
                        <a:ext cx="8229600" cy="435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Slide Number Placeholder 3"/>
          <p:cNvSpPr>
            <a:spLocks noGrp="1"/>
          </p:cNvSpPr>
          <p:nvPr>
            <p:ph type="sldNum" sz="quarter" idx="12"/>
          </p:nvPr>
        </p:nvSpPr>
        <p:spPr>
          <a:xfrm>
            <a:off x="6553200" y="6464780"/>
            <a:ext cx="2133600" cy="365125"/>
          </a:xfrm>
        </p:spPr>
        <p:txBody>
          <a:bodyPr/>
          <a:lstStyle/>
          <a:p>
            <a:fld id="{93DB3FDE-A0A5-40AF-B979-D5218152E323}" type="slidenum">
              <a:rPr lang="en-US" smtClean="0"/>
              <a:pPr/>
              <a:t>51</a:t>
            </a:fld>
            <a:endParaRPr lang="en-US" dirty="0"/>
          </a:p>
        </p:txBody>
      </p:sp>
    </p:spTree>
    <p:extLst>
      <p:ext uri="{BB962C8B-B14F-4D97-AF65-F5344CB8AC3E}">
        <p14:creationId xmlns:p14="http://schemas.microsoft.com/office/powerpoint/2010/main" val="149552620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Domestic Violence is Entrenched in Cambodia</a:t>
            </a:r>
            <a:endParaRPr lang="en-US" sz="3600" dirty="0"/>
          </a:p>
        </p:txBody>
      </p:sp>
      <p:pic>
        <p:nvPicPr>
          <p:cNvPr id="4" name="Picture 3"/>
          <p:cNvPicPr>
            <a:picLocks noChangeAspect="1"/>
          </p:cNvPicPr>
          <p:nvPr/>
        </p:nvPicPr>
        <p:blipFill>
          <a:blip r:embed="rId2"/>
          <a:stretch>
            <a:fillRect/>
          </a:stretch>
        </p:blipFill>
        <p:spPr>
          <a:xfrm>
            <a:off x="610292" y="1722118"/>
            <a:ext cx="7958733" cy="4851720"/>
          </a:xfrm>
          <a:prstGeom prst="rect">
            <a:avLst/>
          </a:prstGeom>
        </p:spPr>
      </p:pic>
      <p:sp>
        <p:nvSpPr>
          <p:cNvPr id="5"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52</a:t>
            </a:fld>
            <a:endParaRPr lang="en-US" dirty="0"/>
          </a:p>
        </p:txBody>
      </p:sp>
    </p:spTree>
    <p:extLst>
      <p:ext uri="{BB962C8B-B14F-4D97-AF65-F5344CB8AC3E}">
        <p14:creationId xmlns:p14="http://schemas.microsoft.com/office/powerpoint/2010/main" val="130280061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813"/>
            <a:ext cx="8229600" cy="1143000"/>
          </a:xfrm>
        </p:spPr>
        <p:txBody>
          <a:bodyPr>
            <a:noAutofit/>
          </a:bodyPr>
          <a:lstStyle/>
          <a:p>
            <a:r>
              <a:rPr lang="en-US" sz="3200" dirty="0" smtClean="0"/>
              <a:t>Butterfly Project: Discrimination Following Reintegration</a:t>
            </a:r>
            <a:endParaRPr lang="en-US" sz="3200" dirty="0"/>
          </a:p>
        </p:txBody>
      </p:sp>
      <p:sp>
        <p:nvSpPr>
          <p:cNvPr id="3" name="Content Placeholder 2"/>
          <p:cNvSpPr>
            <a:spLocks noGrp="1"/>
          </p:cNvSpPr>
          <p:nvPr>
            <p:ph idx="1"/>
          </p:nvPr>
        </p:nvSpPr>
        <p:spPr>
          <a:xfrm>
            <a:off x="457200" y="1614113"/>
            <a:ext cx="8229600" cy="4526338"/>
          </a:xfrm>
        </p:spPr>
        <p:txBody>
          <a:bodyPr tIns="457200">
            <a:normAutofit/>
          </a:bodyPr>
          <a:lstStyle/>
          <a:p>
            <a:r>
              <a:rPr lang="en-US" dirty="0" smtClean="0"/>
              <a:t>Female survivors reported discrimination from families and the communities (about 30-50% of individuals)</a:t>
            </a:r>
          </a:p>
          <a:p>
            <a:r>
              <a:rPr lang="en-US" dirty="0" smtClean="0"/>
              <a:t>No male survivors expressed discrimination as a result of their background</a:t>
            </a:r>
          </a:p>
          <a:p>
            <a:r>
              <a:rPr lang="en-US" dirty="0" smtClean="0"/>
              <a:t>“Shelter kid” and “Poor family” were common expressions among younger female survivors in schools</a:t>
            </a:r>
            <a:endParaRPr lang="en-US" dirty="0"/>
          </a:p>
        </p:txBody>
      </p:sp>
      <p:sp>
        <p:nvSpPr>
          <p:cNvPr id="6" name="Slide Number Placeholder 3"/>
          <p:cNvSpPr>
            <a:spLocks noGrp="1"/>
          </p:cNvSpPr>
          <p:nvPr>
            <p:ph type="sldNum" sz="quarter" idx="12"/>
          </p:nvPr>
        </p:nvSpPr>
        <p:spPr/>
        <p:txBody>
          <a:bodyPr/>
          <a:lstStyle/>
          <a:p>
            <a:pPr algn="r"/>
            <a:fld id="{10855540-2684-6A4A-9E97-950CC10FBEEA}" type="slidenum">
              <a:rPr lang="en-US" smtClean="0"/>
              <a:pPr algn="r"/>
              <a:t>53</a:t>
            </a:fld>
            <a:endParaRPr lang="en-US" dirty="0"/>
          </a:p>
        </p:txBody>
      </p:sp>
    </p:spTree>
    <p:extLst>
      <p:ext uri="{BB962C8B-B14F-4D97-AF65-F5344CB8AC3E}">
        <p14:creationId xmlns:p14="http://schemas.microsoft.com/office/powerpoint/2010/main" val="368650101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839"/>
            <a:ext cx="8229600" cy="1143000"/>
          </a:xfrm>
        </p:spPr>
        <p:txBody>
          <a:bodyPr>
            <a:normAutofit/>
          </a:bodyPr>
          <a:lstStyle/>
          <a:p>
            <a:r>
              <a:rPr lang="en-US" dirty="0" smtClean="0"/>
              <a:t>Discrimination</a:t>
            </a:r>
            <a:endParaRPr lang="en-US" dirty="0"/>
          </a:p>
        </p:txBody>
      </p:sp>
      <p:sp>
        <p:nvSpPr>
          <p:cNvPr id="6" name="Slide Number Placeholder 3"/>
          <p:cNvSpPr>
            <a:spLocks noGrp="1"/>
          </p:cNvSpPr>
          <p:nvPr>
            <p:ph type="sldNum" sz="quarter" idx="12"/>
          </p:nvPr>
        </p:nvSpPr>
        <p:spPr/>
        <p:txBody>
          <a:bodyPr/>
          <a:lstStyle/>
          <a:p>
            <a:pPr algn="r"/>
            <a:fld id="{10855540-2684-6A4A-9E97-950CC10FBEEA}" type="slidenum">
              <a:rPr lang="en-US" smtClean="0"/>
              <a:pPr algn="r"/>
              <a:t>54</a:t>
            </a:fld>
            <a:endParaRPr lang="en-US" dirty="0"/>
          </a:p>
        </p:txBody>
      </p:sp>
      <p:pic>
        <p:nvPicPr>
          <p:cNvPr id="7" name="Picture 6"/>
          <p:cNvPicPr>
            <a:picLocks noChangeAspect="1"/>
          </p:cNvPicPr>
          <p:nvPr/>
        </p:nvPicPr>
        <p:blipFill>
          <a:blip r:embed="rId2"/>
          <a:stretch>
            <a:fillRect/>
          </a:stretch>
        </p:blipFill>
        <p:spPr>
          <a:xfrm>
            <a:off x="988349" y="1271033"/>
            <a:ext cx="7167301" cy="5238750"/>
          </a:xfrm>
          <a:prstGeom prst="rect">
            <a:avLst/>
          </a:prstGeom>
        </p:spPr>
      </p:pic>
    </p:spTree>
    <p:extLst>
      <p:ext uri="{BB962C8B-B14F-4D97-AF65-F5344CB8AC3E}">
        <p14:creationId xmlns:p14="http://schemas.microsoft.com/office/powerpoint/2010/main" val="345134351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Strategies</a:t>
            </a:r>
            <a:endParaRPr lang="en-US" dirty="0"/>
          </a:p>
        </p:txBody>
      </p:sp>
      <p:sp>
        <p:nvSpPr>
          <p:cNvPr id="3" name="Content Placeholder 2"/>
          <p:cNvSpPr>
            <a:spLocks noGrp="1"/>
          </p:cNvSpPr>
          <p:nvPr>
            <p:ph idx="1"/>
          </p:nvPr>
        </p:nvSpPr>
        <p:spPr/>
        <p:txBody>
          <a:bodyPr/>
          <a:lstStyle/>
          <a:p>
            <a:pPr marL="0" indent="0" algn="ctr">
              <a:buNone/>
            </a:pPr>
            <a:r>
              <a:rPr lang="en-US" i="1" dirty="0" smtClean="0"/>
              <a:t>Every night I cannot sleep unless I drink alcohol because I feel depressed with my husband, as he often does not come home and when he does he is violent toward me.                                                   –Female Survivor, Age 33, 2012</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55</a:t>
            </a:fld>
            <a:endParaRPr lang="en-US" dirty="0"/>
          </a:p>
        </p:txBody>
      </p:sp>
    </p:spTree>
    <p:extLst>
      <p:ext uri="{BB962C8B-B14F-4D97-AF65-F5344CB8AC3E}">
        <p14:creationId xmlns:p14="http://schemas.microsoft.com/office/powerpoint/2010/main" val="4585028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457200" y="1417638"/>
            <a:ext cx="8229600" cy="4938712"/>
          </a:xfrm>
        </p:spPr>
        <p:txBody>
          <a:bodyPr tIns="457200">
            <a:normAutofit/>
          </a:bodyPr>
          <a:lstStyle/>
          <a:p>
            <a:pPr>
              <a:buNone/>
            </a:pPr>
            <a:endParaRPr lang="en-US" dirty="0" smtClean="0"/>
          </a:p>
          <a:p>
            <a:endParaRPr lang="en-US" dirty="0"/>
          </a:p>
        </p:txBody>
      </p:sp>
      <p:sp>
        <p:nvSpPr>
          <p:cNvPr id="2" name="Title 1"/>
          <p:cNvSpPr>
            <a:spLocks noGrp="1"/>
          </p:cNvSpPr>
          <p:nvPr>
            <p:ph type="title"/>
          </p:nvPr>
        </p:nvSpPr>
        <p:spPr>
          <a:xfrm>
            <a:off x="457200" y="234698"/>
            <a:ext cx="8229600" cy="1182940"/>
          </a:xfrm>
        </p:spPr>
        <p:txBody>
          <a:bodyPr>
            <a:noAutofit/>
          </a:bodyPr>
          <a:lstStyle/>
          <a:p>
            <a:r>
              <a:rPr lang="en-US" sz="2800" dirty="0" smtClean="0"/>
              <a:t>Butterfly Project - Greater Decision Making in the Community</a:t>
            </a:r>
            <a:endParaRPr lang="en-US" sz="2800" dirty="0"/>
          </a:p>
        </p:txBody>
      </p:sp>
      <p:sp>
        <p:nvSpPr>
          <p:cNvPr id="9" name="Slide Number Placeholder 3"/>
          <p:cNvSpPr>
            <a:spLocks noGrp="1"/>
          </p:cNvSpPr>
          <p:nvPr>
            <p:ph type="sldNum" sz="quarter" idx="12"/>
          </p:nvPr>
        </p:nvSpPr>
        <p:spPr/>
        <p:txBody>
          <a:bodyPr/>
          <a:lstStyle/>
          <a:p>
            <a:pPr algn="r"/>
            <a:fld id="{10855540-2684-6A4A-9E97-950CC10FBEEA}" type="slidenum">
              <a:rPr lang="en-US" smtClean="0"/>
              <a:pPr algn="r"/>
              <a:t>56</a:t>
            </a:fld>
            <a:endParaRPr lang="en-US" dirty="0"/>
          </a:p>
        </p:txBody>
      </p:sp>
      <p:pic>
        <p:nvPicPr>
          <p:cNvPr id="8" name="Picture 7"/>
          <p:cNvPicPr>
            <a:picLocks noChangeAspect="1"/>
          </p:cNvPicPr>
          <p:nvPr/>
        </p:nvPicPr>
        <p:blipFill>
          <a:blip r:embed="rId2"/>
          <a:stretch>
            <a:fillRect/>
          </a:stretch>
        </p:blipFill>
        <p:spPr>
          <a:xfrm>
            <a:off x="1209754" y="1810854"/>
            <a:ext cx="6724491" cy="4468439"/>
          </a:xfrm>
          <a:prstGeom prst="rect">
            <a:avLst/>
          </a:prstGeom>
        </p:spPr>
      </p:pic>
    </p:spTree>
    <p:extLst>
      <p:ext uri="{BB962C8B-B14F-4D97-AF65-F5344CB8AC3E}">
        <p14:creationId xmlns:p14="http://schemas.microsoft.com/office/powerpoint/2010/main" val="79721236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1143000"/>
          </a:xfrm>
        </p:spPr>
        <p:txBody>
          <a:bodyPr>
            <a:normAutofit/>
          </a:bodyPr>
          <a:lstStyle/>
          <a:p>
            <a:r>
              <a:rPr lang="en-US" sz="3200" dirty="0" smtClean="0"/>
              <a:t>“High” Risk Decisions in Relationships</a:t>
            </a:r>
            <a:endParaRPr lang="en-US" sz="3200" dirty="0"/>
          </a:p>
        </p:txBody>
      </p:sp>
      <p:sp>
        <p:nvSpPr>
          <p:cNvPr id="3" name="Content Placeholder 2"/>
          <p:cNvSpPr>
            <a:spLocks noGrp="1"/>
          </p:cNvSpPr>
          <p:nvPr>
            <p:ph idx="1"/>
          </p:nvPr>
        </p:nvSpPr>
        <p:spPr>
          <a:xfrm>
            <a:off x="457200" y="1595440"/>
            <a:ext cx="8229600" cy="4386263"/>
          </a:xfrm>
        </p:spPr>
        <p:txBody>
          <a:bodyPr tIns="365760"/>
          <a:lstStyle/>
          <a:p>
            <a:r>
              <a:rPr lang="en-US" dirty="0" smtClean="0"/>
              <a:t>Keeping secrets about the past creates distance in close personal relationships – “no one really knows me and how I feel”</a:t>
            </a:r>
          </a:p>
          <a:p>
            <a:r>
              <a:rPr lang="en-US" dirty="0" smtClean="0"/>
              <a:t>Pursuing intimate relationships with partner without family support </a:t>
            </a:r>
          </a:p>
          <a:p>
            <a:r>
              <a:rPr lang="en-US" dirty="0" smtClean="0"/>
              <a:t>Outside of marriage, pregnancy is often a significant and difficult situation</a:t>
            </a:r>
            <a:endParaRPr lang="en-US" dirty="0"/>
          </a:p>
        </p:txBody>
      </p:sp>
      <p:sp>
        <p:nvSpPr>
          <p:cNvPr id="6" name="Slide Number Placeholder 3"/>
          <p:cNvSpPr>
            <a:spLocks noGrp="1"/>
          </p:cNvSpPr>
          <p:nvPr>
            <p:ph type="sldNum" sz="quarter" idx="12"/>
          </p:nvPr>
        </p:nvSpPr>
        <p:spPr>
          <a:xfrm>
            <a:off x="6553200" y="6356352"/>
            <a:ext cx="2133600" cy="365125"/>
          </a:xfrm>
        </p:spPr>
        <p:txBody>
          <a:bodyPr/>
          <a:lstStyle/>
          <a:p>
            <a:pPr algn="r"/>
            <a:fld id="{10855540-2684-6A4A-9E97-950CC10FBEEA}" type="slidenum">
              <a:rPr lang="en-US" smtClean="0"/>
              <a:pPr algn="r"/>
              <a:t>57</a:t>
            </a:fld>
            <a:endParaRPr lang="en-US" dirty="0"/>
          </a:p>
        </p:txBody>
      </p:sp>
    </p:spTree>
    <p:extLst>
      <p:ext uri="{BB962C8B-B14F-4D97-AF65-F5344CB8AC3E}">
        <p14:creationId xmlns:p14="http://schemas.microsoft.com/office/powerpoint/2010/main" val="193792198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She Walked Through an Abortion Alone</a:t>
            </a:r>
            <a:endParaRPr lang="en-US" sz="3600" dirty="0"/>
          </a:p>
        </p:txBody>
      </p:sp>
      <p:sp>
        <p:nvSpPr>
          <p:cNvPr id="3" name="Content Placeholder 2"/>
          <p:cNvSpPr>
            <a:spLocks noGrp="1"/>
          </p:cNvSpPr>
          <p:nvPr>
            <p:ph idx="1"/>
          </p:nvPr>
        </p:nvSpPr>
        <p:spPr/>
        <p:txBody>
          <a:bodyPr>
            <a:normAutofit lnSpcReduction="10000"/>
          </a:bodyPr>
          <a:lstStyle/>
          <a:p>
            <a:pPr marL="0" indent="0" algn="ctr">
              <a:buNone/>
            </a:pPr>
            <a:r>
              <a:rPr lang="en-US" i="1" dirty="0" smtClean="0"/>
              <a:t>I am pregnant with my boyfriend. My boyfriend’s family knows and they refused to accept our unborn baby and me. They wanted me to abort our child. I feel very broken-hearted and at the same time afraid of my parents. My parents will physically beat me if they know that I am pregnant. Moreover, if my neighbors know that I am pregnant they will look down on me because this brings shame to my family.                               -Female Survivor, Age 22, 2012</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58</a:t>
            </a:fld>
            <a:endParaRPr lang="en-US" dirty="0"/>
          </a:p>
        </p:txBody>
      </p:sp>
    </p:spTree>
    <p:extLst>
      <p:ext uri="{BB962C8B-B14F-4D97-AF65-F5344CB8AC3E}">
        <p14:creationId xmlns:p14="http://schemas.microsoft.com/office/powerpoint/2010/main" val="208420983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Practical Considerations</a:t>
            </a:r>
            <a:endParaRPr lang="en-US" dirty="0"/>
          </a:p>
        </p:txBody>
      </p:sp>
      <p:sp>
        <p:nvSpPr>
          <p:cNvPr id="3" name="Content Placeholder 2"/>
          <p:cNvSpPr>
            <a:spLocks noGrp="1"/>
          </p:cNvSpPr>
          <p:nvPr>
            <p:ph idx="1"/>
          </p:nvPr>
        </p:nvSpPr>
        <p:spPr/>
        <p:txBody>
          <a:bodyPr>
            <a:normAutofit/>
          </a:bodyPr>
          <a:lstStyle/>
          <a:p>
            <a:r>
              <a:rPr lang="en-US" dirty="0" smtClean="0"/>
              <a:t>Survivors need to learn healthy coping strategies for discrimination and domestic violence</a:t>
            </a:r>
            <a:endParaRPr lang="en-US" b="1" dirty="0" smtClean="0"/>
          </a:p>
          <a:p>
            <a:r>
              <a:rPr lang="en-US" dirty="0" smtClean="0"/>
              <a:t>Link survivors with resources and support for domestic violence before they reintegrate (keychain, moto sticker, bookmark)</a:t>
            </a:r>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59</a:t>
            </a:fld>
            <a:endParaRPr lang="en-US" dirty="0"/>
          </a:p>
        </p:txBody>
      </p:sp>
    </p:spTree>
    <p:extLst>
      <p:ext uri="{BB962C8B-B14F-4D97-AF65-F5344CB8AC3E}">
        <p14:creationId xmlns:p14="http://schemas.microsoft.com/office/powerpoint/2010/main" val="11181032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3"/>
          <p:cNvGrpSpPr>
            <a:grpSpLocks noChangeAspect="1"/>
          </p:cNvGrpSpPr>
          <p:nvPr/>
        </p:nvGrpSpPr>
        <p:grpSpPr bwMode="auto">
          <a:xfrm>
            <a:off x="810249" y="980423"/>
            <a:ext cx="7487592" cy="5747145"/>
            <a:chOff x="2043" y="2135"/>
            <a:chExt cx="9403" cy="7219"/>
          </a:xfrm>
        </p:grpSpPr>
        <p:pic>
          <p:nvPicPr>
            <p:cNvPr id="14340" name="Picture 4"/>
            <p:cNvPicPr>
              <a:picLocks noChangeAspect="1" noChangeArrowheads="1"/>
            </p:cNvPicPr>
            <p:nvPr/>
          </p:nvPicPr>
          <p:blipFill>
            <a:blip r:embed="rId2"/>
            <a:srcRect/>
            <a:stretch>
              <a:fillRect/>
            </a:stretch>
          </p:blipFill>
          <p:spPr bwMode="auto">
            <a:xfrm>
              <a:off x="2069" y="2135"/>
              <a:ext cx="9377" cy="7219"/>
            </a:xfrm>
            <a:prstGeom prst="rect">
              <a:avLst/>
            </a:prstGeom>
            <a:noFill/>
          </p:spPr>
        </p:pic>
        <p:pic>
          <p:nvPicPr>
            <p:cNvPr id="14341" name="Picture 5"/>
            <p:cNvPicPr>
              <a:picLocks noChangeAspect="1" noChangeArrowheads="1"/>
            </p:cNvPicPr>
            <p:nvPr/>
          </p:nvPicPr>
          <p:blipFill>
            <a:blip r:embed="rId3"/>
            <a:srcRect/>
            <a:stretch>
              <a:fillRect/>
            </a:stretch>
          </p:blipFill>
          <p:spPr bwMode="auto">
            <a:xfrm>
              <a:off x="2043" y="7312"/>
              <a:ext cx="8611" cy="1469"/>
            </a:xfrm>
            <a:prstGeom prst="rect">
              <a:avLst/>
            </a:prstGeom>
            <a:noFill/>
          </p:spPr>
        </p:pic>
      </p:grpSp>
      <p:sp>
        <p:nvSpPr>
          <p:cNvPr id="9" name="Title 8"/>
          <p:cNvSpPr>
            <a:spLocks noGrp="1"/>
          </p:cNvSpPr>
          <p:nvPr>
            <p:ph type="title"/>
          </p:nvPr>
        </p:nvSpPr>
        <p:spPr>
          <a:xfrm>
            <a:off x="0" y="40341"/>
            <a:ext cx="9028384" cy="1411941"/>
          </a:xfrm>
        </p:spPr>
        <p:txBody>
          <a:bodyPr>
            <a:normAutofit fontScale="90000"/>
          </a:bodyPr>
          <a:lstStyle/>
          <a:p>
            <a:r>
              <a:rPr lang="en-US" dirty="0" smtClean="0"/>
              <a:t>Modern Day Human Trafficking</a:t>
            </a:r>
            <a:br>
              <a:rPr lang="en-US" dirty="0" smtClean="0"/>
            </a:br>
            <a:endParaRPr lang="en-US" dirty="0"/>
          </a:p>
        </p:txBody>
      </p:sp>
    </p:spTree>
    <p:extLst>
      <p:ext uri="{BB962C8B-B14F-4D97-AF65-F5344CB8AC3E}">
        <p14:creationId xmlns:p14="http://schemas.microsoft.com/office/powerpoint/2010/main" val="798291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9003E"/>
                </a:solidFill>
              </a:rPr>
              <a:t>Ten Considerations in Successful Reintegration</a:t>
            </a:r>
            <a:endParaRPr lang="en-US" sz="3600" b="1" dirty="0">
              <a:solidFill>
                <a:srgbClr val="49003E"/>
              </a:solidFill>
            </a:endParaRPr>
          </a:p>
        </p:txBody>
      </p:sp>
      <p:sp>
        <p:nvSpPr>
          <p:cNvPr id="7" name="Content Placeholder 2"/>
          <p:cNvSpPr txBox="1">
            <a:spLocks/>
          </p:cNvSpPr>
          <p:nvPr/>
        </p:nvSpPr>
        <p:spPr>
          <a:xfrm>
            <a:off x="725747" y="1600200"/>
            <a:ext cx="7961053" cy="4525963"/>
          </a:xfrm>
          <a:prstGeom prst="rect">
            <a:avLst/>
          </a:prstGeom>
        </p:spPr>
        <p:txBody>
          <a:bodyPr vert="horz" lIns="91440" tIns="320040" rIns="91440" bIns="45720" rtlCol="0">
            <a:normAutofit/>
          </a:bodyPr>
          <a:lstStyle/>
          <a:p>
            <a:pPr marL="1995488" lvl="0">
              <a:spcBef>
                <a:spcPts val="1968"/>
              </a:spcBef>
            </a:pPr>
            <a:r>
              <a:rPr lang="en-US" sz="3200" dirty="0" smtClean="0">
                <a:solidFill>
                  <a:srgbClr val="333333"/>
                </a:solidFill>
              </a:rPr>
              <a:t>Strong work ethic / perseverance are especially important traits for survivors reintegrating into challenging situations and environments</a:t>
            </a:r>
          </a:p>
          <a:p>
            <a:pPr marL="1995488" lvl="0">
              <a:spcBef>
                <a:spcPct val="20000"/>
              </a:spcBef>
            </a:pPr>
            <a:endParaRPr lang="en-US" sz="3200" dirty="0" smtClean="0"/>
          </a:p>
        </p:txBody>
      </p:sp>
      <p:sp>
        <p:nvSpPr>
          <p:cNvPr id="8" name="TextBox 7"/>
          <p:cNvSpPr txBox="1"/>
          <p:nvPr/>
        </p:nvSpPr>
        <p:spPr>
          <a:xfrm>
            <a:off x="457200" y="1022765"/>
            <a:ext cx="2055909" cy="2400657"/>
          </a:xfrm>
          <a:prstGeom prst="rect">
            <a:avLst/>
          </a:prstGeom>
          <a:noFill/>
        </p:spPr>
        <p:txBody>
          <a:bodyPr wrap="none" rtlCol="0">
            <a:spAutoFit/>
          </a:bodyPr>
          <a:lstStyle/>
          <a:p>
            <a:r>
              <a:rPr lang="en-US" sz="15000" b="1"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7</a:t>
            </a:r>
            <a:r>
              <a:rPr lang="en-US" sz="9600" b="1" baseline="30000"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a:t>
            </a:r>
            <a:endParaRPr lang="en-US" sz="9600" b="1" baseline="30000"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endParaRPr>
          </a:p>
        </p:txBody>
      </p:sp>
      <p:sp>
        <p:nvSpPr>
          <p:cNvPr id="5"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60</a:t>
            </a:fld>
            <a:endParaRPr lang="en-US" dirty="0"/>
          </a:p>
        </p:txBody>
      </p:sp>
    </p:spTree>
    <p:extLst>
      <p:ext uri="{BB962C8B-B14F-4D97-AF65-F5344CB8AC3E}">
        <p14:creationId xmlns:p14="http://schemas.microsoft.com/office/powerpoint/2010/main" val="242949908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In their Own Words</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I have to work very hard picking coconuts because I am afraid that the money lender will come to take their money back and we don’t have money for them.                                                   -Male Survivor, Age 16, 2013</a:t>
            </a:r>
          </a:p>
          <a:p>
            <a:r>
              <a:rPr lang="en-US" i="1" dirty="0" smtClean="0"/>
              <a:t>Running my own store is not easy work because I have to wake up early in the morning and prepare the foods to sell and spend the whole day in the store and look after the children.  -Female Survivor, Age 30, 2013</a:t>
            </a:r>
          </a:p>
          <a:p>
            <a:r>
              <a:rPr lang="en-US" i="1" dirty="0" smtClean="0"/>
              <a:t>I feel tired because I work as garment worker and also help my mother’s small business.  -Female Survivor, Age 15, 2013</a:t>
            </a:r>
            <a:endParaRPr lang="en-US" i="1" dirty="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61</a:t>
            </a:fld>
            <a:endParaRPr lang="en-US" dirty="0"/>
          </a:p>
        </p:txBody>
      </p:sp>
    </p:spTree>
    <p:extLst>
      <p:ext uri="{BB962C8B-B14F-4D97-AF65-F5344CB8AC3E}">
        <p14:creationId xmlns:p14="http://schemas.microsoft.com/office/powerpoint/2010/main" val="217948604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Practical Considerations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Hard Work / Perseverance is teachable </a:t>
            </a:r>
          </a:p>
          <a:p>
            <a:r>
              <a:rPr lang="en-US" dirty="0" smtClean="0"/>
              <a:t>Many survivors are reintegrating into hard core poverty and other challenging situations</a:t>
            </a:r>
          </a:p>
          <a:p>
            <a:r>
              <a:rPr lang="en-US" dirty="0" smtClean="0"/>
              <a:t>Strong work ethic is a key trait in almost all if not all survivors that now have high paying jobs</a:t>
            </a:r>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62</a:t>
            </a:fld>
            <a:endParaRPr lang="en-US" dirty="0"/>
          </a:p>
        </p:txBody>
      </p:sp>
    </p:spTree>
    <p:extLst>
      <p:ext uri="{BB962C8B-B14F-4D97-AF65-F5344CB8AC3E}">
        <p14:creationId xmlns:p14="http://schemas.microsoft.com/office/powerpoint/2010/main" val="153169208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9003E"/>
                </a:solidFill>
              </a:rPr>
              <a:t>Ten Considerations in Successful Reintegration</a:t>
            </a:r>
            <a:endParaRPr lang="en-US" sz="3600" b="1" dirty="0">
              <a:solidFill>
                <a:srgbClr val="49003E"/>
              </a:solidFill>
            </a:endParaRPr>
          </a:p>
        </p:txBody>
      </p:sp>
      <p:sp>
        <p:nvSpPr>
          <p:cNvPr id="7" name="Content Placeholder 2"/>
          <p:cNvSpPr txBox="1">
            <a:spLocks/>
          </p:cNvSpPr>
          <p:nvPr/>
        </p:nvSpPr>
        <p:spPr>
          <a:xfrm>
            <a:off x="725747" y="1780940"/>
            <a:ext cx="7961053" cy="5445013"/>
          </a:xfrm>
          <a:prstGeom prst="rect">
            <a:avLst/>
          </a:prstGeom>
        </p:spPr>
        <p:txBody>
          <a:bodyPr vert="horz" lIns="91440" tIns="0" rIns="91440" bIns="45720" rtlCol="0">
            <a:normAutofit/>
          </a:bodyPr>
          <a:lstStyle/>
          <a:p>
            <a:pPr marL="1936750" lvl="0">
              <a:spcBef>
                <a:spcPct val="20000"/>
              </a:spcBef>
            </a:pPr>
            <a:r>
              <a:rPr lang="en-US" sz="3200" dirty="0" smtClean="0">
                <a:solidFill>
                  <a:srgbClr val="333333"/>
                </a:solidFill>
              </a:rPr>
              <a:t>Young people from marginalized backgrounds or those who are not accepted or active in mainstream society may lack social capital </a:t>
            </a:r>
          </a:p>
          <a:p>
            <a:pPr marL="1936750">
              <a:spcBef>
                <a:spcPct val="20000"/>
              </a:spcBef>
            </a:pPr>
            <a:r>
              <a:rPr lang="en-US" sz="1200" dirty="0" smtClean="0">
                <a:solidFill>
                  <a:srgbClr val="333333"/>
                </a:solidFill>
              </a:rPr>
              <a:t>Source:  Reimer, J. K. What do we think we know about... education and training for children affected by sexual exploitation and related trafficking? Working Paper. http://www.childrecovery.info</a:t>
            </a:r>
          </a:p>
          <a:p>
            <a:pPr marL="1936750">
              <a:spcBef>
                <a:spcPct val="20000"/>
              </a:spcBef>
            </a:pPr>
            <a:endParaRPr lang="en-US" sz="1200" dirty="0" smtClean="0"/>
          </a:p>
          <a:p>
            <a:pPr marL="1936750" lvl="0">
              <a:spcBef>
                <a:spcPct val="20000"/>
              </a:spcBef>
            </a:pPr>
            <a:endParaRPr lang="en-US" sz="3200" dirty="0" smtClean="0"/>
          </a:p>
        </p:txBody>
      </p:sp>
      <p:sp>
        <p:nvSpPr>
          <p:cNvPr id="8" name="TextBox 7"/>
          <p:cNvSpPr txBox="1"/>
          <p:nvPr/>
        </p:nvSpPr>
        <p:spPr>
          <a:xfrm>
            <a:off x="138050" y="1452283"/>
            <a:ext cx="2375060" cy="2400657"/>
          </a:xfrm>
          <a:prstGeom prst="rect">
            <a:avLst/>
          </a:prstGeom>
          <a:noFill/>
        </p:spPr>
        <p:txBody>
          <a:bodyPr wrap="square" rtlCol="0">
            <a:spAutoFit/>
          </a:bodyPr>
          <a:lstStyle/>
          <a:p>
            <a:r>
              <a:rPr lang="en-US" sz="15000" b="1"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8</a:t>
            </a:r>
            <a:r>
              <a:rPr lang="en-US" sz="9600" b="1" baseline="30000"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a:t>
            </a:r>
            <a:endParaRPr lang="en-US" sz="9600" b="1" baseline="30000"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endParaRPr>
          </a:p>
        </p:txBody>
      </p:sp>
      <p:sp>
        <p:nvSpPr>
          <p:cNvPr id="5"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63</a:t>
            </a:fld>
            <a:endParaRPr lang="en-US" dirty="0"/>
          </a:p>
        </p:txBody>
      </p:sp>
    </p:spTree>
    <p:extLst>
      <p:ext uri="{BB962C8B-B14F-4D97-AF65-F5344CB8AC3E}">
        <p14:creationId xmlns:p14="http://schemas.microsoft.com/office/powerpoint/2010/main" val="426618890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The Definition</a:t>
            </a:r>
            <a:endParaRPr lang="en-US" sz="3600" dirty="0"/>
          </a:p>
        </p:txBody>
      </p:sp>
      <p:sp>
        <p:nvSpPr>
          <p:cNvPr id="3" name="Content Placeholder 2"/>
          <p:cNvSpPr>
            <a:spLocks noGrp="1"/>
          </p:cNvSpPr>
          <p:nvPr>
            <p:ph idx="1"/>
          </p:nvPr>
        </p:nvSpPr>
        <p:spPr/>
        <p:txBody>
          <a:bodyPr>
            <a:normAutofit fontScale="85000" lnSpcReduction="10000"/>
          </a:bodyPr>
          <a:lstStyle/>
          <a:p>
            <a:pPr marL="465138" indent="-465138"/>
            <a:r>
              <a:rPr lang="en-CA" dirty="0" smtClean="0"/>
              <a:t>Social capital is about the value of social networks, bonding similar people and bridging between diverse people, with norms of reciprocity</a:t>
            </a:r>
            <a:r>
              <a:rPr lang="en-US" dirty="0" smtClean="0"/>
              <a:t> </a:t>
            </a:r>
          </a:p>
          <a:p>
            <a:pPr marL="465138" indent="-465138"/>
            <a:r>
              <a:rPr lang="en-US" dirty="0" smtClean="0"/>
              <a:t>The goodwill that others have toward us is a valuable resource</a:t>
            </a:r>
          </a:p>
          <a:p>
            <a:pPr marL="465138" indent="-465138"/>
            <a:r>
              <a:rPr lang="en-US" dirty="0" smtClean="0"/>
              <a:t>The number of people who can be expected to provide support and the resources those people have at their disposal</a:t>
            </a:r>
          </a:p>
          <a:p>
            <a:pPr marL="465138" indent="-465138">
              <a:buNone/>
            </a:pPr>
            <a:endParaRPr lang="en-US" sz="1200" dirty="0" smtClean="0"/>
          </a:p>
          <a:p>
            <a:pPr marL="465138" indent="-465138">
              <a:buNone/>
            </a:pPr>
            <a:r>
              <a:rPr lang="en-US" sz="1200" dirty="0" smtClean="0"/>
              <a:t>http://www.socialcapitalresearch.com/literature/definition.html</a:t>
            </a:r>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64</a:t>
            </a:fld>
            <a:endParaRPr lang="en-US" dirty="0"/>
          </a:p>
        </p:txBody>
      </p:sp>
    </p:spTree>
    <p:extLst>
      <p:ext uri="{BB962C8B-B14F-4D97-AF65-F5344CB8AC3E}">
        <p14:creationId xmlns:p14="http://schemas.microsoft.com/office/powerpoint/2010/main" val="76187291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What does it look like in the Community?</a:t>
            </a:r>
            <a:endParaRPr lang="en-US" sz="3600" dirty="0"/>
          </a:p>
        </p:txBody>
      </p:sp>
      <p:sp>
        <p:nvSpPr>
          <p:cNvPr id="3" name="Content Placeholder 2"/>
          <p:cNvSpPr>
            <a:spLocks noGrp="1"/>
          </p:cNvSpPr>
          <p:nvPr>
            <p:ph idx="1"/>
          </p:nvPr>
        </p:nvSpPr>
        <p:spPr/>
        <p:txBody>
          <a:bodyPr>
            <a:normAutofit/>
          </a:bodyPr>
          <a:lstStyle/>
          <a:p>
            <a:r>
              <a:rPr lang="en-US" i="1" dirty="0" smtClean="0"/>
              <a:t>My neighbors and landlord are kind to me. I have been living alone in a rental room since I left my fiancé.  -Female Survivor, Age 21, 2013</a:t>
            </a:r>
          </a:p>
          <a:p>
            <a:r>
              <a:rPr lang="en-US" i="1" dirty="0" smtClean="0"/>
              <a:t>Most of the people in this community, especially the children, they like me. The village chief asked me to teach other kids here (english).   -Female Survivor, Age 14, 2014</a:t>
            </a:r>
          </a:p>
          <a:p>
            <a:pPr marL="465138" indent="-465138"/>
            <a:endParaRPr lang="en-US" dirty="0" smtClean="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65</a:t>
            </a:fld>
            <a:endParaRPr lang="en-US" dirty="0"/>
          </a:p>
        </p:txBody>
      </p:sp>
    </p:spTree>
    <p:extLst>
      <p:ext uri="{BB962C8B-B14F-4D97-AF65-F5344CB8AC3E}">
        <p14:creationId xmlns:p14="http://schemas.microsoft.com/office/powerpoint/2010/main" val="207272020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t>Demonstrated Benefits of Incorporating Social Capital in Life Skills</a:t>
            </a:r>
            <a:endParaRPr lang="en-US" sz="3200" dirty="0"/>
          </a:p>
        </p:txBody>
      </p:sp>
      <p:sp>
        <p:nvSpPr>
          <p:cNvPr id="3" name="Content Placeholder 2"/>
          <p:cNvSpPr>
            <a:spLocks noGrp="1"/>
          </p:cNvSpPr>
          <p:nvPr>
            <p:ph idx="1"/>
          </p:nvPr>
        </p:nvSpPr>
        <p:spPr/>
        <p:txBody>
          <a:bodyPr>
            <a:normAutofit fontScale="92500" lnSpcReduction="10000"/>
          </a:bodyPr>
          <a:lstStyle/>
          <a:p>
            <a:pPr marL="465138" indent="-465138"/>
            <a:r>
              <a:rPr lang="en-CA" dirty="0" smtClean="0"/>
              <a:t>higher levels of trust between individuals</a:t>
            </a:r>
          </a:p>
          <a:p>
            <a:pPr marL="465138" indent="-465138"/>
            <a:r>
              <a:rPr lang="en-CA" dirty="0" smtClean="0"/>
              <a:t>less sexual harassment towards girls from males at school</a:t>
            </a:r>
          </a:p>
          <a:p>
            <a:pPr marL="465138" indent="-465138"/>
            <a:r>
              <a:rPr lang="en-CA" dirty="0" smtClean="0"/>
              <a:t>better self-esteem and attitude toward gender norms</a:t>
            </a:r>
          </a:p>
          <a:p>
            <a:pPr marL="465138" indent="-465138"/>
            <a:r>
              <a:rPr lang="en-CA" dirty="0" smtClean="0"/>
              <a:t>girls being more likely to develop future goals for their lives </a:t>
            </a:r>
          </a:p>
          <a:p>
            <a:pPr marL="465138" indent="-465138">
              <a:buNone/>
            </a:pPr>
            <a:r>
              <a:rPr lang="en-US" sz="1412" dirty="0" smtClean="0"/>
              <a:t>Source:  Reimer, J. K. What do we think we know about... education and training for children affected by sexual exploitation and related trafficking? Working Paper. http://www.childrecovery.info</a:t>
            </a:r>
          </a:p>
          <a:p>
            <a:pPr marL="465138" indent="-465138">
              <a:buNone/>
            </a:pPr>
            <a:endParaRPr lang="en-CA" dirty="0" smtClean="0"/>
          </a:p>
          <a:p>
            <a:pPr marL="465138" indent="-465138"/>
            <a:endParaRPr lang="en-US" dirty="0" smtClean="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66</a:t>
            </a:fld>
            <a:endParaRPr lang="en-US" dirty="0"/>
          </a:p>
        </p:txBody>
      </p:sp>
    </p:spTree>
    <p:extLst>
      <p:ext uri="{BB962C8B-B14F-4D97-AF65-F5344CB8AC3E}">
        <p14:creationId xmlns:p14="http://schemas.microsoft.com/office/powerpoint/2010/main" val="292180333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Butterfly Project:  Many Survivors Show Signs of Lacking Social Capital</a:t>
            </a:r>
            <a:endParaRPr lang="en-US" sz="3600" dirty="0"/>
          </a:p>
        </p:txBody>
      </p:sp>
      <p:sp>
        <p:nvSpPr>
          <p:cNvPr id="3" name="Content Placeholder 2"/>
          <p:cNvSpPr>
            <a:spLocks noGrp="1"/>
          </p:cNvSpPr>
          <p:nvPr>
            <p:ph idx="1"/>
          </p:nvPr>
        </p:nvSpPr>
        <p:spPr/>
        <p:txBody>
          <a:bodyPr>
            <a:normAutofit/>
          </a:bodyPr>
          <a:lstStyle/>
          <a:p>
            <a:pPr marL="0" lvl="0" indent="0">
              <a:buNone/>
            </a:pPr>
            <a:r>
              <a:rPr lang="en-US" dirty="0" smtClean="0"/>
              <a:t>In many instances NGO programs are helpful in connecting survivors with religious institutions and even other NGOs in the local community.  </a:t>
            </a:r>
            <a:r>
              <a:rPr lang="en-US" b="1" dirty="0" smtClean="0"/>
              <a:t>However</a:t>
            </a:r>
            <a:r>
              <a:rPr lang="en-US" dirty="0" smtClean="0"/>
              <a:t>, based on the assessment most survivors themselves were not knowledgeable enough or skilled enough to develop their own networks (outside their immediate neighbors).  </a:t>
            </a:r>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67</a:t>
            </a:fld>
            <a:endParaRPr lang="en-US" dirty="0"/>
          </a:p>
        </p:txBody>
      </p:sp>
    </p:spTree>
    <p:extLst>
      <p:ext uri="{BB962C8B-B14F-4D97-AF65-F5344CB8AC3E}">
        <p14:creationId xmlns:p14="http://schemas.microsoft.com/office/powerpoint/2010/main" val="158744195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My Opinions on Social Capital</a:t>
            </a:r>
            <a:endParaRPr lang="en-US" sz="3600" dirty="0"/>
          </a:p>
        </p:txBody>
      </p:sp>
      <p:sp>
        <p:nvSpPr>
          <p:cNvPr id="3" name="Content Placeholder 2"/>
          <p:cNvSpPr>
            <a:spLocks noGrp="1"/>
          </p:cNvSpPr>
          <p:nvPr>
            <p:ph idx="1"/>
          </p:nvPr>
        </p:nvSpPr>
        <p:spPr/>
        <p:txBody>
          <a:bodyPr>
            <a:normAutofit fontScale="92500" lnSpcReduction="20000"/>
          </a:bodyPr>
          <a:lstStyle/>
          <a:p>
            <a:pPr marL="465138" indent="-465138"/>
            <a:r>
              <a:rPr lang="en-US" dirty="0" smtClean="0"/>
              <a:t>This takes time to develop after reintegration</a:t>
            </a:r>
          </a:p>
          <a:p>
            <a:pPr marL="465138" indent="-465138"/>
            <a:r>
              <a:rPr lang="en-US" dirty="0" smtClean="0"/>
              <a:t>It is sometimes more difficult for people that move around frequently</a:t>
            </a:r>
          </a:p>
          <a:p>
            <a:pPr marL="465138" indent="-465138"/>
            <a:r>
              <a:rPr lang="en-US" dirty="0" smtClean="0"/>
              <a:t>Difficulty trusting and discrimination and stigma negatively affect the growth of social capital</a:t>
            </a:r>
          </a:p>
          <a:p>
            <a:pPr marL="465138" indent="-465138"/>
            <a:r>
              <a:rPr lang="en-US" dirty="0" smtClean="0"/>
              <a:t>It appears that many survivors rely on the significant network/capital they come to realize in the aftercare program but don’t understand how to do this themselves once they’re in the community</a:t>
            </a:r>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68</a:t>
            </a:fld>
            <a:endParaRPr lang="en-US" dirty="0"/>
          </a:p>
        </p:txBody>
      </p:sp>
    </p:spTree>
    <p:extLst>
      <p:ext uri="{BB962C8B-B14F-4D97-AF65-F5344CB8AC3E}">
        <p14:creationId xmlns:p14="http://schemas.microsoft.com/office/powerpoint/2010/main" val="393185468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Considerations</a:t>
            </a:r>
            <a:endParaRPr lang="en-US" dirty="0"/>
          </a:p>
        </p:txBody>
      </p:sp>
      <p:sp>
        <p:nvSpPr>
          <p:cNvPr id="3" name="Content Placeholder 2"/>
          <p:cNvSpPr>
            <a:spLocks noGrp="1"/>
          </p:cNvSpPr>
          <p:nvPr>
            <p:ph idx="1"/>
          </p:nvPr>
        </p:nvSpPr>
        <p:spPr/>
        <p:txBody>
          <a:bodyPr>
            <a:normAutofit/>
          </a:bodyPr>
          <a:lstStyle/>
          <a:p>
            <a:pPr marL="0" lvl="0" indent="0">
              <a:buNone/>
            </a:pPr>
            <a:r>
              <a:rPr lang="en-US" dirty="0" smtClean="0"/>
              <a:t>Fostering survivors’ abilities to develop positive social capital strengthens resilience. </a:t>
            </a:r>
          </a:p>
          <a:p>
            <a:pPr marL="0" lvl="0" indent="0">
              <a:buNone/>
            </a:pPr>
            <a:r>
              <a:rPr lang="en-US" dirty="0" smtClean="0"/>
              <a:t>They garner their own external support and resources pertaining to health, residence, employment opportunities and community support structures, such as religious institutions and other NGOs. </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69</a:t>
            </a:fld>
            <a:endParaRPr lang="en-US" dirty="0"/>
          </a:p>
        </p:txBody>
      </p:sp>
    </p:spTree>
    <p:extLst>
      <p:ext uri="{BB962C8B-B14F-4D97-AF65-F5344CB8AC3E}">
        <p14:creationId xmlns:p14="http://schemas.microsoft.com/office/powerpoint/2010/main" val="27089326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853" y="110446"/>
            <a:ext cx="4127655" cy="3023456"/>
          </a:xfrm>
        </p:spPr>
        <p:txBody>
          <a:bodyPr/>
          <a:lstStyle/>
          <a:p>
            <a:r>
              <a:rPr lang="en-US" sz="2000" b="1" dirty="0"/>
              <a:t>Protocol to Prevent, Suppress and Punish Trafficking in Persons Especially Women and Children, </a:t>
            </a:r>
            <a:r>
              <a:rPr lang="en-US" sz="2000" b="1" u="sng" dirty="0"/>
              <a:t>supplementing</a:t>
            </a:r>
            <a:r>
              <a:rPr lang="en-US" sz="2000" b="1" dirty="0"/>
              <a:t> the </a:t>
            </a:r>
            <a:br>
              <a:rPr lang="en-US" sz="2000" b="1" dirty="0"/>
            </a:br>
            <a:r>
              <a:rPr lang="en-US" sz="2000" b="1" dirty="0"/>
              <a:t>United Nations Convention against Transnational Organized </a:t>
            </a:r>
            <a:r>
              <a:rPr lang="en-US" sz="2000" b="1" dirty="0" smtClean="0"/>
              <a:t>Crime </a:t>
            </a:r>
            <a:br>
              <a:rPr lang="en-US" sz="2000" b="1" dirty="0" smtClean="0"/>
            </a:br>
            <a:r>
              <a:rPr lang="en-US" sz="2000" b="1" dirty="0" smtClean="0"/>
              <a:t>Palermo Protocol-</a:t>
            </a:r>
            <a:br>
              <a:rPr lang="en-US" sz="2000" b="1" dirty="0" smtClean="0"/>
            </a:br>
            <a:r>
              <a:rPr lang="en-US" sz="2000" b="1" dirty="0" smtClean="0"/>
              <a:t>2000</a:t>
            </a:r>
            <a:endParaRPr lang="en-US" sz="2000" dirty="0"/>
          </a:p>
        </p:txBody>
      </p:sp>
      <p:sp>
        <p:nvSpPr>
          <p:cNvPr id="5" name="Content Placeholder 4"/>
          <p:cNvSpPr>
            <a:spLocks noGrp="1"/>
          </p:cNvSpPr>
          <p:nvPr>
            <p:ph idx="1"/>
          </p:nvPr>
        </p:nvSpPr>
        <p:spPr>
          <a:xfrm>
            <a:off x="4472778" y="110446"/>
            <a:ext cx="4514192" cy="6626753"/>
          </a:xfrm>
        </p:spPr>
        <p:txBody>
          <a:bodyPr>
            <a:normAutofit fontScale="62500" lnSpcReduction="20000"/>
          </a:bodyPr>
          <a:lstStyle/>
          <a:p>
            <a:r>
              <a:rPr lang="en-US" dirty="0"/>
              <a:t>(a) </a:t>
            </a:r>
            <a:r>
              <a:rPr lang="en-US" b="1" dirty="0"/>
              <a:t>"Trafficking in persons"</a:t>
            </a:r>
            <a:r>
              <a:rPr lang="en-US" dirty="0"/>
              <a:t> shall </a:t>
            </a:r>
            <a:r>
              <a:rPr lang="en-US" b="1" dirty="0"/>
              <a:t>mean the recruitment, transportation, transfer, harbouring or receipt</a:t>
            </a:r>
            <a:r>
              <a:rPr lang="en-US" dirty="0"/>
              <a:t> of persons, by </a:t>
            </a:r>
            <a:r>
              <a:rPr lang="en-US" b="1" dirty="0"/>
              <a:t>means</a:t>
            </a:r>
            <a:r>
              <a:rPr lang="en-US" dirty="0"/>
              <a:t> of the </a:t>
            </a:r>
            <a:r>
              <a:rPr lang="en-US" b="1" dirty="0"/>
              <a:t>threat</a:t>
            </a:r>
            <a:r>
              <a:rPr lang="en-US" dirty="0"/>
              <a:t> or use of </a:t>
            </a:r>
            <a:r>
              <a:rPr lang="en-US" b="1" dirty="0"/>
              <a:t>force</a:t>
            </a:r>
            <a:r>
              <a:rPr lang="en-US" dirty="0"/>
              <a:t> or other </a:t>
            </a:r>
            <a:r>
              <a:rPr lang="en-US" b="1" dirty="0"/>
              <a:t>forms of coercion</a:t>
            </a:r>
            <a:r>
              <a:rPr lang="en-US" dirty="0"/>
              <a:t>, of abduction, of fraud, of deception, of the </a:t>
            </a:r>
            <a:r>
              <a:rPr lang="en-US" b="1" dirty="0"/>
              <a:t>abuse of power</a:t>
            </a:r>
            <a:r>
              <a:rPr lang="en-US" dirty="0"/>
              <a:t> or of a position of vulnerability or of the giving or receiving of payments or benefits to achieve the consent of a person having control over another person, for the </a:t>
            </a:r>
            <a:r>
              <a:rPr lang="en-US" b="1" dirty="0"/>
              <a:t>purpose of exploitation</a:t>
            </a:r>
            <a:r>
              <a:rPr lang="en-US" dirty="0"/>
              <a:t>. </a:t>
            </a:r>
            <a:r>
              <a:rPr lang="en-US" b="1" dirty="0"/>
              <a:t>Exploitation</a:t>
            </a:r>
            <a:r>
              <a:rPr lang="en-US" dirty="0"/>
              <a:t> shall include, at a minimum, the exploitation of the </a:t>
            </a:r>
            <a:r>
              <a:rPr lang="en-US" b="1" dirty="0"/>
              <a:t>prostitution</a:t>
            </a:r>
            <a:r>
              <a:rPr lang="en-US" dirty="0"/>
              <a:t> of others or </a:t>
            </a:r>
            <a:r>
              <a:rPr lang="en-US" b="1" dirty="0"/>
              <a:t>other forms of sexual exploitation</a:t>
            </a:r>
            <a:r>
              <a:rPr lang="en-US" dirty="0"/>
              <a:t>, </a:t>
            </a:r>
            <a:r>
              <a:rPr lang="en-US" b="1" dirty="0"/>
              <a:t>forced labour</a:t>
            </a:r>
            <a:r>
              <a:rPr lang="en-US" dirty="0"/>
              <a:t> or services, </a:t>
            </a:r>
            <a:r>
              <a:rPr lang="en-US" b="1" dirty="0"/>
              <a:t>slavery</a:t>
            </a:r>
            <a:r>
              <a:rPr lang="en-US" dirty="0"/>
              <a:t> or practices similar to slavery, servitude or the </a:t>
            </a:r>
            <a:r>
              <a:rPr lang="en-US" b="1" dirty="0"/>
              <a:t>removal of organs</a:t>
            </a:r>
            <a:r>
              <a:rPr lang="en-US" dirty="0"/>
              <a:t>;</a:t>
            </a:r>
          </a:p>
          <a:p>
            <a:r>
              <a:rPr lang="en-US" dirty="0"/>
              <a:t>(b) The </a:t>
            </a:r>
            <a:r>
              <a:rPr lang="en-US" b="1" dirty="0"/>
              <a:t>consent </a:t>
            </a:r>
            <a:r>
              <a:rPr lang="en-US" dirty="0"/>
              <a:t>of a victim of trafficking in persons to the intended exploitation set forth in subparagraph (a) of this article </a:t>
            </a:r>
            <a:r>
              <a:rPr lang="en-US" b="1" dirty="0"/>
              <a:t>shall be irrelevant where any of the means</a:t>
            </a:r>
            <a:r>
              <a:rPr lang="en-US" dirty="0"/>
              <a:t> set forth in subparagraph (a) have been used;</a:t>
            </a:r>
          </a:p>
          <a:p>
            <a:r>
              <a:rPr lang="en-US" dirty="0"/>
              <a:t>(c) The recruitment, transportation, transfer, harbouring or receipt of a </a:t>
            </a:r>
            <a:r>
              <a:rPr lang="en-US" b="1" dirty="0"/>
              <a:t>child</a:t>
            </a:r>
            <a:r>
              <a:rPr lang="en-US" dirty="0"/>
              <a:t> for the purpose of exploitation shall be considered "trafficking in persons" </a:t>
            </a:r>
            <a:r>
              <a:rPr lang="en-US" b="1" dirty="0"/>
              <a:t>even if this does not involve any of the means</a:t>
            </a:r>
            <a:r>
              <a:rPr lang="en-US" dirty="0"/>
              <a:t> set forth in subparagraph (a) of this article;</a:t>
            </a:r>
          </a:p>
          <a:p>
            <a:r>
              <a:rPr lang="en-US" dirty="0"/>
              <a:t>(d) "Child" shall mean any person under eighteen years of age.</a:t>
            </a:r>
          </a:p>
          <a:p>
            <a:endParaRPr lang="en-US" dirty="0"/>
          </a:p>
        </p:txBody>
      </p:sp>
      <p:sp>
        <p:nvSpPr>
          <p:cNvPr id="6" name="Text Placeholder 5"/>
          <p:cNvSpPr>
            <a:spLocks noGrp="1"/>
          </p:cNvSpPr>
          <p:nvPr>
            <p:ph type="body" sz="half" idx="2"/>
          </p:nvPr>
        </p:nvSpPr>
        <p:spPr>
          <a:xfrm>
            <a:off x="381000" y="3354794"/>
            <a:ext cx="3612776" cy="3382405"/>
          </a:xfrm>
        </p:spPr>
        <p:txBody>
          <a:bodyPr/>
          <a:lstStyle/>
          <a:p>
            <a:pPr algn="l"/>
            <a:r>
              <a:rPr lang="en-US" b="1" dirty="0" smtClean="0">
                <a:solidFill>
                  <a:srgbClr val="0000FF"/>
                </a:solidFill>
              </a:rPr>
              <a:t>Means</a:t>
            </a:r>
            <a:r>
              <a:rPr lang="en-US" dirty="0" smtClean="0">
                <a:solidFill>
                  <a:srgbClr val="0000FF"/>
                </a:solidFill>
              </a:rPr>
              <a:t>- threat, force, coercion, abduction, fraud, deception, abuse of power</a:t>
            </a:r>
          </a:p>
          <a:p>
            <a:pPr algn="l"/>
            <a:endParaRPr lang="en-US" dirty="0" smtClean="0">
              <a:solidFill>
                <a:srgbClr val="0000FF"/>
              </a:solidFill>
            </a:endParaRPr>
          </a:p>
          <a:p>
            <a:pPr algn="l"/>
            <a:r>
              <a:rPr lang="en-US" b="1" dirty="0" smtClean="0">
                <a:solidFill>
                  <a:srgbClr val="0000FF"/>
                </a:solidFill>
              </a:rPr>
              <a:t>Exploitation</a:t>
            </a:r>
            <a:r>
              <a:rPr lang="en-US" dirty="0" smtClean="0">
                <a:solidFill>
                  <a:srgbClr val="0000FF"/>
                </a:solidFill>
              </a:rPr>
              <a:t>-prostitution, sexual exploitation, forced labour, removal of organs</a:t>
            </a:r>
          </a:p>
          <a:p>
            <a:pPr algn="l"/>
            <a:endParaRPr lang="en-US" dirty="0" smtClean="0">
              <a:solidFill>
                <a:srgbClr val="0000FF"/>
              </a:solidFill>
            </a:endParaRPr>
          </a:p>
          <a:p>
            <a:pPr algn="l"/>
            <a:r>
              <a:rPr lang="en-US" b="1" dirty="0" smtClean="0">
                <a:solidFill>
                  <a:srgbClr val="0000FF"/>
                </a:solidFill>
              </a:rPr>
              <a:t>Consent irrelevant </a:t>
            </a:r>
            <a:r>
              <a:rPr lang="en-US" dirty="0" smtClean="0">
                <a:solidFill>
                  <a:srgbClr val="0000FF"/>
                </a:solidFill>
              </a:rPr>
              <a:t>if above means</a:t>
            </a:r>
          </a:p>
          <a:p>
            <a:pPr algn="l"/>
            <a:r>
              <a:rPr lang="en-US" dirty="0" smtClean="0">
                <a:solidFill>
                  <a:srgbClr val="0000FF"/>
                </a:solidFill>
              </a:rPr>
              <a:t>Or a Child &lt;18</a:t>
            </a:r>
          </a:p>
          <a:p>
            <a:endParaRPr lang="en-US" dirty="0" smtClean="0"/>
          </a:p>
          <a:p>
            <a:endParaRPr lang="en-US" dirty="0"/>
          </a:p>
        </p:txBody>
      </p:sp>
    </p:spTree>
    <p:extLst>
      <p:ext uri="{BB962C8B-B14F-4D97-AF65-F5344CB8AC3E}">
        <p14:creationId xmlns:p14="http://schemas.microsoft.com/office/powerpoint/2010/main" val="411351038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9003E"/>
                </a:solidFill>
              </a:rPr>
              <a:t>Ten Considerations in Successful Reintegration</a:t>
            </a:r>
            <a:endParaRPr lang="en-US" sz="3600" b="1" dirty="0">
              <a:solidFill>
                <a:srgbClr val="49003E"/>
              </a:solidFill>
            </a:endParaRPr>
          </a:p>
        </p:txBody>
      </p:sp>
      <p:sp>
        <p:nvSpPr>
          <p:cNvPr id="7" name="Content Placeholder 2"/>
          <p:cNvSpPr txBox="1">
            <a:spLocks/>
          </p:cNvSpPr>
          <p:nvPr/>
        </p:nvSpPr>
        <p:spPr>
          <a:xfrm>
            <a:off x="725747" y="1863776"/>
            <a:ext cx="7961053" cy="5424138"/>
          </a:xfrm>
          <a:prstGeom prst="rect">
            <a:avLst/>
          </a:prstGeom>
        </p:spPr>
        <p:txBody>
          <a:bodyPr vert="horz" lIns="91440" tIns="320040" rIns="91440" bIns="45720" rtlCol="0">
            <a:normAutofit/>
          </a:bodyPr>
          <a:lstStyle/>
          <a:p>
            <a:pPr marL="1768475" lvl="0">
              <a:spcBef>
                <a:spcPct val="20000"/>
              </a:spcBef>
            </a:pPr>
            <a:r>
              <a:rPr lang="en-US" sz="3600" dirty="0" smtClean="0">
                <a:solidFill>
                  <a:srgbClr val="333333"/>
                </a:solidFill>
              </a:rPr>
              <a:t>Engage </a:t>
            </a:r>
            <a:r>
              <a:rPr lang="en-US" sz="3600" dirty="0" smtClean="0">
                <a:solidFill>
                  <a:srgbClr val="333333"/>
                </a:solidFill>
              </a:rPr>
              <a:t>their </a:t>
            </a:r>
            <a:r>
              <a:rPr lang="en-US" sz="3600" dirty="0" smtClean="0">
                <a:solidFill>
                  <a:srgbClr val="333333"/>
                </a:solidFill>
              </a:rPr>
              <a:t>spiritual support</a:t>
            </a:r>
            <a:endParaRPr lang="en-US" sz="3600" dirty="0" smtClean="0">
              <a:solidFill>
                <a:srgbClr val="333333"/>
              </a:solidFill>
            </a:endParaRPr>
          </a:p>
          <a:p>
            <a:pPr marL="49213" lvl="0">
              <a:spcBef>
                <a:spcPct val="20000"/>
              </a:spcBef>
            </a:pPr>
            <a:endParaRPr lang="en-US" sz="3200" dirty="0" smtClean="0"/>
          </a:p>
          <a:p>
            <a:pPr marL="49213" lvl="0">
              <a:spcBef>
                <a:spcPct val="20000"/>
              </a:spcBef>
            </a:pPr>
            <a:endParaRPr lang="en-US" sz="3200" dirty="0" smtClean="0"/>
          </a:p>
        </p:txBody>
      </p:sp>
      <p:sp>
        <p:nvSpPr>
          <p:cNvPr id="8" name="TextBox 7"/>
          <p:cNvSpPr txBox="1"/>
          <p:nvPr/>
        </p:nvSpPr>
        <p:spPr>
          <a:xfrm>
            <a:off x="138050" y="1132071"/>
            <a:ext cx="2526290" cy="2400657"/>
          </a:xfrm>
          <a:prstGeom prst="rect">
            <a:avLst/>
          </a:prstGeom>
          <a:noFill/>
        </p:spPr>
        <p:txBody>
          <a:bodyPr wrap="square" rtlCol="0">
            <a:spAutoFit/>
          </a:bodyPr>
          <a:lstStyle/>
          <a:p>
            <a:r>
              <a:rPr lang="en-US" sz="15000" b="1"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9</a:t>
            </a:r>
            <a:r>
              <a:rPr lang="en-US" sz="9600" b="1" baseline="30000"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a:t>
            </a:r>
            <a:endParaRPr lang="en-US" sz="9600" b="1" baseline="30000"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endParaRPr>
          </a:p>
        </p:txBody>
      </p:sp>
      <p:sp>
        <p:nvSpPr>
          <p:cNvPr id="5"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70</a:t>
            </a:fld>
            <a:endParaRPr lang="en-US" dirty="0"/>
          </a:p>
        </p:txBody>
      </p:sp>
    </p:spTree>
    <p:extLst>
      <p:ext uri="{BB962C8B-B14F-4D97-AF65-F5344CB8AC3E}">
        <p14:creationId xmlns:p14="http://schemas.microsoft.com/office/powerpoint/2010/main" val="404876519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29600" cy="1143000"/>
          </a:xfrm>
        </p:spPr>
        <p:txBody>
          <a:bodyPr>
            <a:normAutofit fontScale="90000"/>
          </a:bodyPr>
          <a:lstStyle/>
          <a:p>
            <a:r>
              <a:rPr lang="en-US" sz="4000" dirty="0" smtClean="0"/>
              <a:t>Butterfly Project - Study </a:t>
            </a:r>
            <a:r>
              <a:rPr lang="en-US" sz="4000" dirty="0" smtClean="0"/>
              <a:t>Conclusions 2015</a:t>
            </a:r>
            <a:endParaRPr lang="en-US" sz="4000" dirty="0"/>
          </a:p>
        </p:txBody>
      </p:sp>
      <p:sp>
        <p:nvSpPr>
          <p:cNvPr id="3" name="Content Placeholder 2"/>
          <p:cNvSpPr>
            <a:spLocks noGrp="1"/>
          </p:cNvSpPr>
          <p:nvPr>
            <p:ph idx="1"/>
          </p:nvPr>
        </p:nvSpPr>
        <p:spPr>
          <a:xfrm>
            <a:off x="457200" y="2333170"/>
            <a:ext cx="8229600" cy="4023180"/>
          </a:xfrm>
        </p:spPr>
        <p:txBody>
          <a:bodyPr>
            <a:normAutofit/>
          </a:bodyPr>
          <a:lstStyle/>
          <a:p>
            <a:pPr marL="49213" lvl="0">
              <a:buNone/>
            </a:pPr>
            <a:r>
              <a:rPr lang="en-US" dirty="0" smtClean="0"/>
              <a:t>Educating and raising up leaders and networks within </a:t>
            </a:r>
            <a:r>
              <a:rPr lang="en-US" dirty="0" smtClean="0"/>
              <a:t>their spiritual  </a:t>
            </a:r>
            <a:r>
              <a:rPr lang="en-US" dirty="0" smtClean="0"/>
              <a:t>communities to provide a greater role in supporting and reaching out to survivors will provide survivors more opportunities to connect into healthy and supportive communities.  </a:t>
            </a:r>
          </a:p>
        </p:txBody>
      </p:sp>
      <p:sp>
        <p:nvSpPr>
          <p:cNvPr id="6" name="Slide Number Placeholder 3"/>
          <p:cNvSpPr>
            <a:spLocks noGrp="1"/>
          </p:cNvSpPr>
          <p:nvPr>
            <p:ph type="sldNum" sz="quarter" idx="12"/>
          </p:nvPr>
        </p:nvSpPr>
        <p:spPr/>
        <p:txBody>
          <a:bodyPr/>
          <a:lstStyle/>
          <a:p>
            <a:pPr algn="r"/>
            <a:fld id="{10855540-2684-6A4A-9E97-950CC10FBEEA}" type="slidenum">
              <a:rPr lang="en-US" smtClean="0"/>
              <a:pPr algn="r"/>
              <a:t>71</a:t>
            </a:fld>
            <a:endParaRPr lang="en-US" dirty="0"/>
          </a:p>
        </p:txBody>
      </p:sp>
    </p:spTree>
    <p:extLst>
      <p:ext uri="{BB962C8B-B14F-4D97-AF65-F5344CB8AC3E}">
        <p14:creationId xmlns:p14="http://schemas.microsoft.com/office/powerpoint/2010/main" val="429052431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9003E"/>
                </a:solidFill>
              </a:rPr>
              <a:t>Ten Considerations in Successful Reintegration</a:t>
            </a:r>
            <a:endParaRPr lang="en-US" sz="3600" b="1" dirty="0">
              <a:solidFill>
                <a:srgbClr val="49003E"/>
              </a:solidFill>
            </a:endParaRPr>
          </a:p>
        </p:txBody>
      </p:sp>
      <p:sp>
        <p:nvSpPr>
          <p:cNvPr id="7" name="Content Placeholder 2"/>
          <p:cNvSpPr txBox="1">
            <a:spLocks/>
          </p:cNvSpPr>
          <p:nvPr/>
        </p:nvSpPr>
        <p:spPr>
          <a:xfrm>
            <a:off x="725747" y="1769530"/>
            <a:ext cx="7961053" cy="4525963"/>
          </a:xfrm>
          <a:prstGeom prst="rect">
            <a:avLst/>
          </a:prstGeom>
        </p:spPr>
        <p:txBody>
          <a:bodyPr vert="horz" lIns="91440" tIns="320040" rIns="91440" bIns="45720" rtlCol="0">
            <a:normAutofit/>
          </a:bodyPr>
          <a:lstStyle/>
          <a:p>
            <a:pPr marL="1995488" lvl="0">
              <a:spcBef>
                <a:spcPts val="1968"/>
              </a:spcBef>
            </a:pPr>
            <a:endParaRPr lang="en-US" sz="3200" dirty="0" smtClean="0"/>
          </a:p>
          <a:p>
            <a:pPr marL="3209925" lvl="0">
              <a:spcBef>
                <a:spcPct val="20000"/>
              </a:spcBef>
            </a:pPr>
            <a:r>
              <a:rPr lang="en-US" sz="3200" dirty="0" smtClean="0">
                <a:solidFill>
                  <a:srgbClr val="333333"/>
                </a:solidFill>
              </a:rPr>
              <a:t>Follow-up with survivors in the community and have a clear plan in place for various types of intervention – “interventions” provide hope for the future</a:t>
            </a:r>
          </a:p>
          <a:p>
            <a:pPr marL="49213" lvl="0">
              <a:spcBef>
                <a:spcPct val="20000"/>
              </a:spcBef>
            </a:pPr>
            <a:endParaRPr lang="en-US" sz="3200" dirty="0" smtClean="0"/>
          </a:p>
          <a:p>
            <a:pPr marL="49213" lvl="0">
              <a:spcBef>
                <a:spcPct val="20000"/>
              </a:spcBef>
            </a:pPr>
            <a:endParaRPr lang="en-US" sz="3200" dirty="0" smtClean="0"/>
          </a:p>
          <a:p>
            <a:pPr marL="49213" lvl="0">
              <a:spcBef>
                <a:spcPct val="20000"/>
              </a:spcBef>
            </a:pPr>
            <a:endParaRPr lang="en-US" sz="3200" dirty="0" smtClean="0"/>
          </a:p>
        </p:txBody>
      </p:sp>
      <p:sp>
        <p:nvSpPr>
          <p:cNvPr id="8" name="TextBox 7"/>
          <p:cNvSpPr txBox="1"/>
          <p:nvPr/>
        </p:nvSpPr>
        <p:spPr>
          <a:xfrm>
            <a:off x="457200" y="2140343"/>
            <a:ext cx="3439438" cy="2400657"/>
          </a:xfrm>
          <a:prstGeom prst="rect">
            <a:avLst/>
          </a:prstGeom>
          <a:noFill/>
        </p:spPr>
        <p:txBody>
          <a:bodyPr wrap="none" rtlCol="0">
            <a:spAutoFit/>
          </a:bodyPr>
          <a:lstStyle/>
          <a:p>
            <a:r>
              <a:rPr lang="en-US" sz="15000" b="1"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10</a:t>
            </a:r>
            <a:r>
              <a:rPr lang="en-US" sz="9600" b="1" baseline="30000"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rPr>
              <a:t>-</a:t>
            </a:r>
            <a:endParaRPr lang="en-US" sz="9600" b="1" baseline="30000"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Engravers MT"/>
              <a:cs typeface="Engravers MT"/>
            </a:endParaRPr>
          </a:p>
        </p:txBody>
      </p:sp>
      <p:sp>
        <p:nvSpPr>
          <p:cNvPr id="5" name="Slide Number Placeholder 3"/>
          <p:cNvSpPr>
            <a:spLocks noGrp="1"/>
          </p:cNvSpPr>
          <p:nvPr>
            <p:ph type="sldNum" sz="quarter" idx="12"/>
          </p:nvPr>
        </p:nvSpPr>
        <p:spPr>
          <a:xfrm>
            <a:off x="6553200" y="6356350"/>
            <a:ext cx="2133600" cy="365125"/>
          </a:xfrm>
        </p:spPr>
        <p:txBody>
          <a:bodyPr/>
          <a:lstStyle/>
          <a:p>
            <a:fld id="{93DB3FDE-A0A5-40AF-B979-D5218152E323}" type="slidenum">
              <a:rPr lang="en-US" smtClean="0"/>
              <a:pPr/>
              <a:t>72</a:t>
            </a:fld>
            <a:endParaRPr lang="en-US" dirty="0"/>
          </a:p>
        </p:txBody>
      </p:sp>
    </p:spTree>
    <p:extLst>
      <p:ext uri="{BB962C8B-B14F-4D97-AF65-F5344CB8AC3E}">
        <p14:creationId xmlns:p14="http://schemas.microsoft.com/office/powerpoint/2010/main" val="415361111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307"/>
            <a:ext cx="8229600" cy="1143000"/>
          </a:xfrm>
        </p:spPr>
        <p:txBody>
          <a:bodyPr>
            <a:normAutofit fontScale="90000"/>
          </a:bodyPr>
          <a:lstStyle/>
          <a:p>
            <a:r>
              <a:rPr lang="en-US" b="1" dirty="0" smtClean="0">
                <a:solidFill>
                  <a:srgbClr val="49003E"/>
                </a:solidFill>
              </a:rPr>
              <a:t>Ten Considerations in Successful Reintegration</a:t>
            </a:r>
            <a:endParaRPr lang="en-US" dirty="0"/>
          </a:p>
        </p:txBody>
      </p:sp>
      <p:sp>
        <p:nvSpPr>
          <p:cNvPr id="3" name="Content Placeholder 2"/>
          <p:cNvSpPr>
            <a:spLocks noGrp="1"/>
          </p:cNvSpPr>
          <p:nvPr>
            <p:ph idx="1"/>
          </p:nvPr>
        </p:nvSpPr>
        <p:spPr>
          <a:xfrm>
            <a:off x="457200" y="1799163"/>
            <a:ext cx="8229600" cy="4525963"/>
          </a:xfrm>
        </p:spPr>
        <p:txBody>
          <a:bodyPr>
            <a:normAutofit fontScale="92500" lnSpcReduction="20000"/>
          </a:bodyPr>
          <a:lstStyle/>
          <a:p>
            <a:pPr marL="514350" indent="-514350">
              <a:buFont typeface="+mj-lt"/>
              <a:buAutoNum type="arabicPeriod"/>
            </a:pPr>
            <a:r>
              <a:rPr lang="en-US" dirty="0" smtClean="0"/>
              <a:t>Effective programming and resources “envision” a survivor’s life after reintegration</a:t>
            </a:r>
          </a:p>
          <a:p>
            <a:pPr marL="514350" indent="-514350">
              <a:buFont typeface="+mj-lt"/>
              <a:buAutoNum type="arabicPeriod"/>
            </a:pPr>
            <a:r>
              <a:rPr lang="en-US" dirty="0" smtClean="0"/>
              <a:t>Effective programming and care targets three levels – individual, family, and community</a:t>
            </a:r>
          </a:p>
          <a:p>
            <a:pPr marL="514350" lvl="0" indent="-514350">
              <a:buFont typeface="+mj-lt"/>
              <a:buAutoNum type="arabicPeriod"/>
            </a:pPr>
            <a:r>
              <a:rPr lang="en-US" dirty="0" smtClean="0"/>
              <a:t>Education and training programs provide hope for the future</a:t>
            </a:r>
          </a:p>
          <a:p>
            <a:pPr marL="514350" indent="-514350">
              <a:buFont typeface="+mj-lt"/>
              <a:buAutoNum type="arabicPeriod"/>
            </a:pPr>
            <a:r>
              <a:rPr lang="en-US" dirty="0" smtClean="0"/>
              <a:t>Healthy encouraging relationships are the most important factor in sustaining successful reintegration </a:t>
            </a:r>
          </a:p>
          <a:p>
            <a:pPr marL="514350" indent="-514350">
              <a:buFont typeface="+mj-lt"/>
              <a:buAutoNum type="arabicPeriod"/>
            </a:pPr>
            <a:r>
              <a:rPr lang="en-US" dirty="0" smtClean="0"/>
              <a:t>Survivors may have difficulty forming and sustaining healthy marriages</a:t>
            </a:r>
          </a:p>
        </p:txBody>
      </p:sp>
      <p:sp>
        <p:nvSpPr>
          <p:cNvPr id="6" name="Slide Number Placeholder 3"/>
          <p:cNvSpPr>
            <a:spLocks noGrp="1"/>
          </p:cNvSpPr>
          <p:nvPr>
            <p:ph type="sldNum" sz="quarter" idx="12"/>
          </p:nvPr>
        </p:nvSpPr>
        <p:spPr/>
        <p:txBody>
          <a:bodyPr/>
          <a:lstStyle/>
          <a:p>
            <a:pPr algn="r"/>
            <a:fld id="{10855540-2684-6A4A-9E97-950CC10FBEEA}" type="slidenum">
              <a:rPr lang="en-US" smtClean="0"/>
              <a:pPr algn="r"/>
              <a:t>73</a:t>
            </a:fld>
            <a:endParaRPr lang="en-US" dirty="0"/>
          </a:p>
        </p:txBody>
      </p:sp>
    </p:spTree>
    <p:extLst>
      <p:ext uri="{BB962C8B-B14F-4D97-AF65-F5344CB8AC3E}">
        <p14:creationId xmlns:p14="http://schemas.microsoft.com/office/powerpoint/2010/main" val="347371512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374"/>
            <a:ext cx="8229600" cy="1143000"/>
          </a:xfrm>
        </p:spPr>
        <p:txBody>
          <a:bodyPr>
            <a:normAutofit fontScale="90000"/>
          </a:bodyPr>
          <a:lstStyle/>
          <a:p>
            <a:r>
              <a:rPr lang="en-US" b="1" dirty="0" smtClean="0">
                <a:solidFill>
                  <a:srgbClr val="49003E"/>
                </a:solidFill>
              </a:rPr>
              <a:t>Ten Considerations in Successful Reintegration</a:t>
            </a:r>
            <a:endParaRPr lang="en-US" dirty="0"/>
          </a:p>
        </p:txBody>
      </p:sp>
      <p:sp>
        <p:nvSpPr>
          <p:cNvPr id="3" name="Content Placeholder 2"/>
          <p:cNvSpPr>
            <a:spLocks noGrp="1"/>
          </p:cNvSpPr>
          <p:nvPr>
            <p:ph idx="1"/>
          </p:nvPr>
        </p:nvSpPr>
        <p:spPr>
          <a:xfrm>
            <a:off x="457200" y="1883828"/>
            <a:ext cx="8229600" cy="4525963"/>
          </a:xfrm>
        </p:spPr>
        <p:txBody>
          <a:bodyPr>
            <a:normAutofit fontScale="92500"/>
          </a:bodyPr>
          <a:lstStyle/>
          <a:p>
            <a:pPr marL="693738" indent="-693738">
              <a:buFont typeface="+mj-lt"/>
              <a:buAutoNum type="arabicPeriod" startAt="6"/>
            </a:pPr>
            <a:r>
              <a:rPr lang="en-US" dirty="0" smtClean="0"/>
              <a:t>Teach coping strategies to handle discrimination and domestic violence</a:t>
            </a:r>
          </a:p>
          <a:p>
            <a:pPr marL="693738" indent="-693738">
              <a:buFont typeface="+mj-lt"/>
              <a:buAutoNum type="arabicPeriod" startAt="6"/>
            </a:pPr>
            <a:r>
              <a:rPr lang="en-US" dirty="0" smtClean="0"/>
              <a:t>Strong work ethic / perseverance are important traits for survivors</a:t>
            </a:r>
          </a:p>
          <a:p>
            <a:pPr marL="693738" indent="-693738">
              <a:buFont typeface="+mj-lt"/>
              <a:buAutoNum type="arabicPeriod" startAt="6"/>
            </a:pPr>
            <a:r>
              <a:rPr lang="en-US" dirty="0" smtClean="0"/>
              <a:t>Survivors may lack social capital </a:t>
            </a:r>
            <a:endParaRPr lang="en-US" b="1" dirty="0" smtClean="0"/>
          </a:p>
          <a:p>
            <a:pPr marL="693738" indent="-693738">
              <a:buFont typeface="+mj-lt"/>
              <a:buAutoNum type="arabicPeriod" startAt="6"/>
            </a:pPr>
            <a:r>
              <a:rPr lang="en-US" dirty="0" smtClean="0"/>
              <a:t>Engage the local Church</a:t>
            </a:r>
          </a:p>
          <a:p>
            <a:pPr marL="693738" indent="-693738">
              <a:buFont typeface="+mj-lt"/>
              <a:buAutoNum type="arabicPeriod" startAt="6"/>
            </a:pPr>
            <a:r>
              <a:rPr lang="en-US" dirty="0" smtClean="0"/>
              <a:t>Follow-up with survivors in the community and have a clear plan in place for various types of intervention.</a:t>
            </a:r>
          </a:p>
        </p:txBody>
      </p:sp>
      <p:sp>
        <p:nvSpPr>
          <p:cNvPr id="6" name="Slide Number Placeholder 3"/>
          <p:cNvSpPr>
            <a:spLocks noGrp="1"/>
          </p:cNvSpPr>
          <p:nvPr>
            <p:ph type="sldNum" sz="quarter" idx="12"/>
          </p:nvPr>
        </p:nvSpPr>
        <p:spPr/>
        <p:txBody>
          <a:bodyPr/>
          <a:lstStyle/>
          <a:p>
            <a:pPr algn="r"/>
            <a:fld id="{10855540-2684-6A4A-9E97-950CC10FBEEA}" type="slidenum">
              <a:rPr lang="en-US" smtClean="0"/>
              <a:pPr algn="r"/>
              <a:t>74</a:t>
            </a:fld>
            <a:endParaRPr lang="en-US" dirty="0"/>
          </a:p>
        </p:txBody>
      </p:sp>
    </p:spTree>
    <p:extLst>
      <p:ext uri="{BB962C8B-B14F-4D97-AF65-F5344CB8AC3E}">
        <p14:creationId xmlns:p14="http://schemas.microsoft.com/office/powerpoint/2010/main" val="221635885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3840"/>
            <a:ext cx="3247187" cy="3154362"/>
          </a:xfrm>
        </p:spPr>
        <p:txBody>
          <a:bodyPr>
            <a:normAutofit fontScale="90000"/>
          </a:bodyPr>
          <a:lstStyle/>
          <a:p>
            <a:r>
              <a:rPr lang="en-US" dirty="0" smtClean="0"/>
              <a:t>If Life is Complex, “Success” is Complex</a:t>
            </a:r>
            <a:br>
              <a:rPr lang="en-US" dirty="0" smtClean="0"/>
            </a:br>
            <a:r>
              <a:rPr lang="en-US" dirty="0" smtClean="0"/>
              <a:t/>
            </a:r>
            <a:br>
              <a:rPr lang="en-US" dirty="0" smtClean="0"/>
            </a:br>
            <a:r>
              <a:rPr lang="en-US" sz="2667" dirty="0" smtClean="0"/>
              <a:t>Butterfly Project</a:t>
            </a:r>
            <a:endParaRPr lang="en-US" sz="2667" dirty="0"/>
          </a:p>
        </p:txBody>
      </p:sp>
      <p:pic>
        <p:nvPicPr>
          <p:cNvPr id="6" name="Content Placeholder 5" descr="Screen shot 2015-03-12 at 10.11.47 PM.png"/>
          <p:cNvPicPr>
            <a:picLocks noGrp="1" noChangeAspect="1"/>
          </p:cNvPicPr>
          <p:nvPr>
            <p:ph idx="1"/>
          </p:nvPr>
        </p:nvPicPr>
        <p:blipFill>
          <a:blip r:embed="rId2">
            <a:lum contrast="17000"/>
          </a:blip>
          <a:srcRect l="32569" t="15300" r="30881" b="10800"/>
          <a:stretch>
            <a:fillRect/>
          </a:stretch>
        </p:blipFill>
        <p:spPr>
          <a:xfrm>
            <a:off x="3704387" y="45305"/>
            <a:ext cx="5439613" cy="6873907"/>
          </a:xfrm>
        </p:spPr>
      </p:pic>
      <p:sp>
        <p:nvSpPr>
          <p:cNvPr id="7" name="Slide Number Placeholder 3"/>
          <p:cNvSpPr>
            <a:spLocks noGrp="1"/>
          </p:cNvSpPr>
          <p:nvPr>
            <p:ph type="sldNum" sz="quarter" idx="12"/>
          </p:nvPr>
        </p:nvSpPr>
        <p:spPr>
          <a:xfrm>
            <a:off x="325248" y="6356350"/>
            <a:ext cx="2133600" cy="365125"/>
          </a:xfrm>
        </p:spPr>
        <p:txBody>
          <a:bodyPr/>
          <a:lstStyle/>
          <a:p>
            <a:pPr algn="l"/>
            <a:fld id="{93DB3FDE-A0A5-40AF-B979-D5218152E323}" type="slidenum">
              <a:rPr lang="en-US" smtClean="0"/>
              <a:pPr algn="l"/>
              <a:t>75</a:t>
            </a:fld>
            <a:endParaRPr lang="en-US" dirty="0"/>
          </a:p>
        </p:txBody>
      </p:sp>
    </p:spTree>
    <p:extLst>
      <p:ext uri="{BB962C8B-B14F-4D97-AF65-F5344CB8AC3E}">
        <p14:creationId xmlns:p14="http://schemas.microsoft.com/office/powerpoint/2010/main" val="177769679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a:t>
            </a:r>
            <a:r>
              <a:rPr lang="en-US" dirty="0" smtClean="0"/>
              <a:t>Research in Cambodian and SEA</a:t>
            </a:r>
            <a:endParaRPr lang="en-US" dirty="0"/>
          </a:p>
        </p:txBody>
      </p:sp>
      <p:sp>
        <p:nvSpPr>
          <p:cNvPr id="3" name="Content Placeholder 2"/>
          <p:cNvSpPr>
            <a:spLocks noGrp="1"/>
          </p:cNvSpPr>
          <p:nvPr>
            <p:ph idx="1"/>
          </p:nvPr>
        </p:nvSpPr>
        <p:spPr>
          <a:xfrm>
            <a:off x="549275" y="1600200"/>
            <a:ext cx="8042276" cy="5062105"/>
          </a:xfrm>
        </p:spPr>
        <p:txBody>
          <a:bodyPr>
            <a:normAutofit fontScale="77500" lnSpcReduction="20000"/>
          </a:bodyPr>
          <a:lstStyle/>
          <a:p>
            <a:r>
              <a:rPr lang="en-US" dirty="0" smtClean="0">
                <a:solidFill>
                  <a:srgbClr val="333333"/>
                </a:solidFill>
              </a:rPr>
              <a:t>Derks et al. (2006) Review of a Decade of Research on Trafficking in Persons, Cambodia, Phnom Penh.</a:t>
            </a:r>
          </a:p>
          <a:p>
            <a:r>
              <a:rPr lang="en-US" dirty="0" smtClean="0">
                <a:solidFill>
                  <a:srgbClr val="333333"/>
                </a:solidFill>
              </a:rPr>
              <a:t> Reimer et al. (2007) The </a:t>
            </a:r>
            <a:r>
              <a:rPr lang="en-US" dirty="0">
                <a:solidFill>
                  <a:srgbClr val="333333"/>
                </a:solidFill>
              </a:rPr>
              <a:t>R</a:t>
            </a:r>
            <a:r>
              <a:rPr lang="en-US" dirty="0" smtClean="0">
                <a:solidFill>
                  <a:srgbClr val="333333"/>
                </a:solidFill>
              </a:rPr>
              <a:t>oad Home: Toward a Model of “Reintegration” and Considerations for Alternative Care for Children Trafficked for Sexual Exploitation in Cambodia.” Hagar &amp; World Vision</a:t>
            </a:r>
          </a:p>
          <a:p>
            <a:r>
              <a:rPr lang="en-US" dirty="0" smtClean="0">
                <a:solidFill>
                  <a:srgbClr val="333333"/>
                </a:solidFill>
              </a:rPr>
              <a:t>Sandy (2009) Just choices: Rep  (2009) Debt-Bonded Sex Workers in Sihanoukville, Cambodia. </a:t>
            </a:r>
          </a:p>
          <a:p>
            <a:r>
              <a:rPr lang="en-US" dirty="0" smtClean="0">
                <a:solidFill>
                  <a:srgbClr val="333333"/>
                </a:solidFill>
              </a:rPr>
              <a:t>Surtees (2013) After Trafficking: Experiences and Challenges in the (Re) integration of Trafficked Persons in the Greater Mekong Sub-region</a:t>
            </a:r>
          </a:p>
          <a:p>
            <a:r>
              <a:rPr lang="en-US" dirty="0" smtClean="0">
                <a:solidFill>
                  <a:srgbClr val="333333"/>
                </a:solidFill>
              </a:rPr>
              <a:t>Winrock (2012) Research Report on Sex and labor Trafficking Network and Pattern in Cambodia</a:t>
            </a:r>
            <a:endParaRPr lang="en-US" dirty="0">
              <a:solidFill>
                <a:srgbClr val="333333"/>
              </a:solidFill>
            </a:endParaRPr>
          </a:p>
        </p:txBody>
      </p:sp>
    </p:spTree>
    <p:extLst>
      <p:ext uri="{BB962C8B-B14F-4D97-AF65-F5344CB8AC3E}">
        <p14:creationId xmlns:p14="http://schemas.microsoft.com/office/powerpoint/2010/main" val="348667981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 Chabdai.org</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Miles</a:t>
            </a:r>
            <a:r>
              <a:rPr lang="en-US" dirty="0"/>
              <a:t>, G. and Miles, S. (2010). </a:t>
            </a:r>
            <a:r>
              <a:rPr lang="en-US" i="1" dirty="0"/>
              <a:t>The Butterfly Longitudinal Research Project: End of Year Progress Report 2010</a:t>
            </a:r>
            <a:r>
              <a:rPr lang="en-US" dirty="0"/>
              <a:t>, Chab Dai Coalition. </a:t>
            </a:r>
          </a:p>
          <a:p>
            <a:r>
              <a:rPr lang="en-US" dirty="0"/>
              <a:t>Miles, G. and Miles, S. (2011). </a:t>
            </a:r>
            <a:r>
              <a:rPr lang="en-US" i="1" dirty="0"/>
              <a:t>The Butterfly Longitudinal Research Project: End of Year Progress Report 2011</a:t>
            </a:r>
            <a:r>
              <a:rPr lang="en-US" dirty="0"/>
              <a:t>, Chab Dai Coalition. </a:t>
            </a:r>
          </a:p>
          <a:p>
            <a:r>
              <a:rPr lang="en-US" dirty="0"/>
              <a:t>Miles, S., </a:t>
            </a:r>
            <a:r>
              <a:rPr lang="en-US" dirty="0" err="1"/>
              <a:t>Heang</a:t>
            </a:r>
            <a:r>
              <a:rPr lang="en-US" dirty="0"/>
              <a:t>, S., Lim, V., </a:t>
            </a:r>
            <a:r>
              <a:rPr lang="en-US" dirty="0" err="1"/>
              <a:t>Orng</a:t>
            </a:r>
            <a:r>
              <a:rPr lang="en-US" dirty="0"/>
              <a:t> L. H., Smith-Brake, J. and Dane, S. (2012). </a:t>
            </a:r>
            <a:r>
              <a:rPr lang="en-US" i="1" dirty="0"/>
              <a:t>The Butterfly Longitudinal Research Project: End of Year Progress Report 2012, </a:t>
            </a:r>
            <a:r>
              <a:rPr lang="en-US" dirty="0"/>
              <a:t>Chab Dai Coalition. </a:t>
            </a:r>
          </a:p>
          <a:p>
            <a:r>
              <a:rPr lang="en-US" dirty="0"/>
              <a:t>Miles, S., </a:t>
            </a:r>
            <a:r>
              <a:rPr lang="en-US" dirty="0" err="1"/>
              <a:t>Heang</a:t>
            </a:r>
            <a:r>
              <a:rPr lang="en-US" dirty="0"/>
              <a:t>, S., Lim, V., </a:t>
            </a:r>
            <a:r>
              <a:rPr lang="en-US" dirty="0" err="1"/>
              <a:t>Sreang</a:t>
            </a:r>
            <a:r>
              <a:rPr lang="en-US" dirty="0"/>
              <a:t>, P. and Dane, S. (2013). </a:t>
            </a:r>
            <a:r>
              <a:rPr lang="en-US" i="1" dirty="0"/>
              <a:t>The Butterfly Longitudinal Research Project: End of Year Progress Report 2013</a:t>
            </a:r>
            <a:r>
              <a:rPr lang="en-US" dirty="0"/>
              <a:t>, Chab Dai Coalition. </a:t>
            </a:r>
            <a:endParaRPr lang="en-US" dirty="0" smtClean="0"/>
          </a:p>
          <a:p>
            <a:r>
              <a:rPr lang="en-US" dirty="0" smtClean="0"/>
              <a:t>Morrison, T., Miles, S. </a:t>
            </a:r>
            <a:r>
              <a:rPr lang="en-US" dirty="0" err="1" smtClean="0"/>
              <a:t>Heang</a:t>
            </a:r>
            <a:r>
              <a:rPr lang="en-US" dirty="0" smtClean="0"/>
              <a:t>, S. Lim, V. Etc. (2015) Resilience Thematic Paper 2014: Chab Dai. Coalition </a:t>
            </a:r>
          </a:p>
          <a:p>
            <a:endParaRPr lang="en-US" dirty="0"/>
          </a:p>
        </p:txBody>
      </p:sp>
    </p:spTree>
    <p:extLst>
      <p:ext uri="{BB962C8B-B14F-4D97-AF65-F5344CB8AC3E}">
        <p14:creationId xmlns:p14="http://schemas.microsoft.com/office/powerpoint/2010/main" val="240168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6641"/>
            <a:ext cx="8205628" cy="1063042"/>
          </a:xfrm>
        </p:spPr>
        <p:txBody>
          <a:bodyPr/>
          <a:lstStyle/>
          <a:p>
            <a:r>
              <a:rPr lang="en-US" dirty="0" smtClean="0"/>
              <a:t>Trafficking in Persons Report</a:t>
            </a:r>
            <a:br>
              <a:rPr lang="en-US" dirty="0" smtClean="0"/>
            </a:br>
            <a:r>
              <a:rPr lang="en-US" sz="3200" dirty="0" smtClean="0"/>
              <a:t>(TIP)</a:t>
            </a:r>
            <a:endParaRPr lang="en-US" sz="3200" dirty="0"/>
          </a:p>
        </p:txBody>
      </p:sp>
      <p:pic>
        <p:nvPicPr>
          <p:cNvPr id="5" name="Content Placeholder 4"/>
          <p:cNvPicPr>
            <a:picLocks noGrp="1" noChangeAspect="1"/>
          </p:cNvPicPr>
          <p:nvPr>
            <p:ph idx="1"/>
          </p:nvPr>
        </p:nvPicPr>
        <p:blipFill>
          <a:blip r:embed="rId3"/>
          <a:srcRect l="30537" r="30537"/>
          <a:stretch>
            <a:fillRect/>
          </a:stretch>
        </p:blipFill>
        <p:spPr>
          <a:xfrm>
            <a:off x="4885859" y="1863775"/>
            <a:ext cx="3813174" cy="4214763"/>
          </a:xfrm>
        </p:spPr>
      </p:pic>
      <p:sp>
        <p:nvSpPr>
          <p:cNvPr id="4" name="Text Placeholder 3"/>
          <p:cNvSpPr>
            <a:spLocks noGrp="1"/>
          </p:cNvSpPr>
          <p:nvPr>
            <p:ph type="body" sz="half" idx="2"/>
          </p:nvPr>
        </p:nvSpPr>
        <p:spPr>
          <a:xfrm>
            <a:off x="124244" y="1159683"/>
            <a:ext cx="4389948" cy="5410200"/>
          </a:xfrm>
        </p:spPr>
        <p:txBody>
          <a:bodyPr>
            <a:normAutofit lnSpcReduction="10000"/>
          </a:bodyPr>
          <a:lstStyle/>
          <a:p>
            <a:pPr algn="l"/>
            <a:r>
              <a:rPr lang="en-US" b="1" u="sng" dirty="0" smtClean="0"/>
              <a:t>Tier 1-</a:t>
            </a:r>
          </a:p>
          <a:p>
            <a:pPr algn="l"/>
            <a:r>
              <a:rPr lang="en-US" dirty="0" smtClean="0"/>
              <a:t> Fully comply with TVPA’s minimum standards</a:t>
            </a:r>
          </a:p>
          <a:p>
            <a:pPr algn="l"/>
            <a:r>
              <a:rPr lang="en-US" dirty="0" smtClean="0"/>
              <a:t>USA, UK, S. Korea</a:t>
            </a:r>
          </a:p>
          <a:p>
            <a:pPr algn="l"/>
            <a:endParaRPr lang="en-US" u="sng" dirty="0" smtClean="0"/>
          </a:p>
          <a:p>
            <a:pPr algn="l"/>
            <a:r>
              <a:rPr lang="en-US" b="1" u="sng" dirty="0" smtClean="0"/>
              <a:t>Tier 2-</a:t>
            </a:r>
          </a:p>
          <a:p>
            <a:pPr algn="l"/>
            <a:r>
              <a:rPr lang="en-US" dirty="0" smtClean="0"/>
              <a:t> Don’t fully comply but are making significant efforts</a:t>
            </a:r>
          </a:p>
          <a:p>
            <a:pPr algn="l"/>
            <a:r>
              <a:rPr lang="en-US" dirty="0" smtClean="0"/>
              <a:t>Indonesia, Vietnam, Singapore</a:t>
            </a:r>
          </a:p>
          <a:p>
            <a:pPr algn="l"/>
            <a:endParaRPr lang="en-US" dirty="0" smtClean="0"/>
          </a:p>
          <a:p>
            <a:pPr algn="l"/>
            <a:r>
              <a:rPr lang="en-US" b="1" u="sng" dirty="0" smtClean="0"/>
              <a:t>Tier 2-Watch list </a:t>
            </a:r>
          </a:p>
          <a:p>
            <a:pPr algn="l"/>
            <a:r>
              <a:rPr lang="en-US" dirty="0" smtClean="0"/>
              <a:t>Cambodia,  China,  Laos, Malaysia , Miramar</a:t>
            </a:r>
          </a:p>
          <a:p>
            <a:pPr algn="l"/>
            <a:endParaRPr lang="en-US" dirty="0" smtClean="0"/>
          </a:p>
          <a:p>
            <a:pPr algn="l"/>
            <a:r>
              <a:rPr lang="en-US" b="1" u="sng" dirty="0" smtClean="0"/>
              <a:t>Tier 3- </a:t>
            </a:r>
            <a:r>
              <a:rPr lang="en-US" b="1" dirty="0" smtClean="0"/>
              <a:t/>
            </a:r>
            <a:br>
              <a:rPr lang="en-US" b="1" dirty="0" smtClean="0"/>
            </a:br>
            <a:r>
              <a:rPr lang="en-US" dirty="0" smtClean="0"/>
              <a:t>Don’t comply and are not making significant efforts</a:t>
            </a:r>
          </a:p>
          <a:p>
            <a:pPr algn="l"/>
            <a:r>
              <a:rPr lang="en-US" dirty="0" smtClean="0"/>
              <a:t>Thailand</a:t>
            </a:r>
            <a:endParaRPr lang="en-US" dirty="0"/>
          </a:p>
        </p:txBody>
      </p:sp>
    </p:spTree>
    <p:extLst>
      <p:ext uri="{BB962C8B-B14F-4D97-AF65-F5344CB8AC3E}">
        <p14:creationId xmlns:p14="http://schemas.microsoft.com/office/powerpoint/2010/main" val="40127212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Palermo Protocol and TIP ratings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As of 2010 there were 117 state signatories to the Protocol and 141 parties</a:t>
            </a:r>
            <a:r>
              <a:rPr lang="en-US" dirty="0" smtClean="0"/>
              <a:t>.</a:t>
            </a:r>
          </a:p>
          <a:p>
            <a:r>
              <a:rPr lang="en-US" dirty="0" smtClean="0"/>
              <a:t>The </a:t>
            </a:r>
            <a:r>
              <a:rPr lang="en-US" dirty="0"/>
              <a:t>number of countries having anti-trafficking legislation more than doubled between 2003 and 2008; more than half of the responding States have established an anti-human trafficking police unit; and many have launched a national action plan</a:t>
            </a:r>
            <a:r>
              <a:rPr lang="en-US" dirty="0" smtClean="0"/>
              <a:t>.</a:t>
            </a:r>
          </a:p>
          <a:p>
            <a:r>
              <a:rPr lang="en-US" dirty="0" smtClean="0"/>
              <a:t>Cambodia: Law on the Suppression of Human Trafficking 2008</a:t>
            </a:r>
            <a:endParaRPr lang="en-US" dirty="0"/>
          </a:p>
          <a:p>
            <a:endParaRPr lang="en-US" dirty="0"/>
          </a:p>
        </p:txBody>
      </p:sp>
    </p:spTree>
    <p:extLst>
      <p:ext uri="{BB962C8B-B14F-4D97-AF65-F5344CB8AC3E}">
        <p14:creationId xmlns:p14="http://schemas.microsoft.com/office/powerpoint/2010/main" val="411592178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Custom 1">
      <a:dk1>
        <a:srgbClr val="5256E3"/>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2989</TotalTime>
  <Words>4767</Words>
  <Application>Microsoft Macintosh PowerPoint</Application>
  <PresentationFormat>On-screen Show (4:3)</PresentationFormat>
  <Paragraphs>427</Paragraphs>
  <Slides>77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Infusion</vt:lpstr>
      <vt:lpstr>Microsoft Excel Sheet</vt:lpstr>
      <vt:lpstr>The Butterfly Longitudinal Reintegration Research 2010-2020</vt:lpstr>
      <vt:lpstr>What is Human Trafficking?</vt:lpstr>
      <vt:lpstr>PowerPoint Presentation</vt:lpstr>
      <vt:lpstr>Human Trafficking –Background-1</vt:lpstr>
      <vt:lpstr>Trafficking –How developed -2</vt:lpstr>
      <vt:lpstr>Modern Day Human Trafficking </vt:lpstr>
      <vt:lpstr>Protocol to Prevent, Suppress and Punish Trafficking in Persons Especially Women and Children, supplementing the  United Nations Convention against Transnational Organized Crime  Palermo Protocol- 2000</vt:lpstr>
      <vt:lpstr>Trafficking in Persons Report (TIP)</vt:lpstr>
      <vt:lpstr>Palermo Protocol and TIP ratings</vt:lpstr>
      <vt:lpstr>Human Trafficking Estimates Vary widely-</vt:lpstr>
      <vt:lpstr>Cambodia</vt:lpstr>
      <vt:lpstr>Cambodian Context  since 2000’s</vt:lpstr>
      <vt:lpstr>Chab Dai (Hands Together) Coalition</vt:lpstr>
      <vt:lpstr>The Butterfly Longitudinal Research Project</vt:lpstr>
      <vt:lpstr>Definitions</vt:lpstr>
      <vt:lpstr>PowerPoint Presentation</vt:lpstr>
      <vt:lpstr>Butterfly Overarching Purposes </vt:lpstr>
      <vt:lpstr>Challenges with NGO partners (Access)</vt:lpstr>
      <vt:lpstr>Methodology and Cohort</vt:lpstr>
      <vt:lpstr>Ethics</vt:lpstr>
      <vt:lpstr>Methodology and Limitations/Lessons Learned</vt:lpstr>
      <vt:lpstr>Methodology and Limitations/Lessons Learned/Vulnerable group</vt:lpstr>
      <vt:lpstr>Surprises- Workshops</vt:lpstr>
      <vt:lpstr>Resilience -2014/2015</vt:lpstr>
      <vt:lpstr>Working definitions of Resilience</vt:lpstr>
      <vt:lpstr>PowerPoint Presentation</vt:lpstr>
      <vt:lpstr>Things to Keep in Mind Regarding Resilience</vt:lpstr>
      <vt:lpstr>Ten Considerations in Successful Reintegration</vt:lpstr>
      <vt:lpstr>Develop an Individual Plan</vt:lpstr>
      <vt:lpstr>Envisioning Fullness of Life</vt:lpstr>
      <vt:lpstr>Ten Considerations in Successful Reintegration</vt:lpstr>
      <vt:lpstr>Highest Functioning Survivors in Butterfly Project</vt:lpstr>
      <vt:lpstr>Ten Considerations in Successful Reintegration</vt:lpstr>
      <vt:lpstr>Butterfly Project – Hope for Survivors in the Community</vt:lpstr>
      <vt:lpstr>Where are the jobs in Cambodia?</vt:lpstr>
      <vt:lpstr>What kind of job training is useful?</vt:lpstr>
      <vt:lpstr>How do we think about livelihood strategies?</vt:lpstr>
      <vt:lpstr>Ten Considerations in Successful Reintegration</vt:lpstr>
      <vt:lpstr>Importance of Family Relationships</vt:lpstr>
      <vt:lpstr>Butterfly Study:  Impact of Family and Close Relationships</vt:lpstr>
      <vt:lpstr>Butterfly Project – Family Relationships</vt:lpstr>
      <vt:lpstr>The Good and The Ugly</vt:lpstr>
      <vt:lpstr>“Focus on the Family”</vt:lpstr>
      <vt:lpstr>Ten Considerations in Successful Reintegration</vt:lpstr>
      <vt:lpstr>Envisioning Life After Reintegration</vt:lpstr>
      <vt:lpstr>What’s Love Got To Do With It?</vt:lpstr>
      <vt:lpstr>This situation was too common…</vt:lpstr>
      <vt:lpstr>This situation was too rare…</vt:lpstr>
      <vt:lpstr>Practical Considerations</vt:lpstr>
      <vt:lpstr>Ten Considerations in Successful Reintegration</vt:lpstr>
      <vt:lpstr>Butterfly Project – Verbal and/or Physical Abuse Among Survivors  Cambodian Domestic Violence National Average (22.5%)</vt:lpstr>
      <vt:lpstr>Domestic Violence is Entrenched in Cambodia</vt:lpstr>
      <vt:lpstr>Butterfly Project: Discrimination Following Reintegration</vt:lpstr>
      <vt:lpstr>Discrimination</vt:lpstr>
      <vt:lpstr>Coping Strategies</vt:lpstr>
      <vt:lpstr>Butterfly Project - Greater Decision Making in the Community</vt:lpstr>
      <vt:lpstr>“High” Risk Decisions in Relationships</vt:lpstr>
      <vt:lpstr>She Walked Through an Abortion Alone</vt:lpstr>
      <vt:lpstr>Practical Considerations</vt:lpstr>
      <vt:lpstr>Ten Considerations in Successful Reintegration</vt:lpstr>
      <vt:lpstr>In their Own Words </vt:lpstr>
      <vt:lpstr>Practical Considerations  </vt:lpstr>
      <vt:lpstr>Ten Considerations in Successful Reintegration</vt:lpstr>
      <vt:lpstr>The Definition</vt:lpstr>
      <vt:lpstr>What does it look like in the Community?</vt:lpstr>
      <vt:lpstr>Demonstrated Benefits of Incorporating Social Capital in Life Skills</vt:lpstr>
      <vt:lpstr>Butterfly Project:  Many Survivors Show Signs of Lacking Social Capital</vt:lpstr>
      <vt:lpstr>My Opinions on Social Capital</vt:lpstr>
      <vt:lpstr>Practical Considerations</vt:lpstr>
      <vt:lpstr>Ten Considerations in Successful Reintegration</vt:lpstr>
      <vt:lpstr>Butterfly Project - Study Conclusions 2015</vt:lpstr>
      <vt:lpstr>Ten Considerations in Successful Reintegration</vt:lpstr>
      <vt:lpstr>Ten Considerations in Successful Reintegration</vt:lpstr>
      <vt:lpstr>Ten Considerations in Successful Reintegration</vt:lpstr>
      <vt:lpstr>If Life is Complex, “Success” is Complex  Butterfly Project</vt:lpstr>
      <vt:lpstr>Some Key Research in Cambodian and SEA</vt:lpstr>
      <vt:lpstr>www. Chabdai.org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Butterfly Longitudinal Reintegration Research</dc:title>
  <dc:creator>siobhan miles</dc:creator>
  <cp:lastModifiedBy>siobhan miles</cp:lastModifiedBy>
  <cp:revision>67</cp:revision>
  <dcterms:created xsi:type="dcterms:W3CDTF">2014-03-25T07:59:10Z</dcterms:created>
  <dcterms:modified xsi:type="dcterms:W3CDTF">2016-02-03T12:37:40Z</dcterms:modified>
</cp:coreProperties>
</file>