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8" r:id="rId8"/>
    <p:sldId id="269" r:id="rId9"/>
    <p:sldId id="270" r:id="rId10"/>
    <p:sldId id="272" r:id="rId11"/>
    <p:sldId id="273" r:id="rId12"/>
    <p:sldId id="260" r:id="rId13"/>
    <p:sldId id="275" r:id="rId14"/>
    <p:sldId id="276" r:id="rId15"/>
    <p:sldId id="279" r:id="rId16"/>
    <p:sldId id="280" r:id="rId17"/>
    <p:sldId id="281" r:id="rId18"/>
    <p:sldId id="282" r:id="rId19"/>
    <p:sldId id="284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5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80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7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309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6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53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4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453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7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5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4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6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2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8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5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9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14B9-7D6E-433A-B58E-3F1074C01C1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A02758-087C-4AE4-964E-3111526F9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2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24070" y="2068823"/>
            <a:ext cx="11714922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Reasons for and effect of migrating to Thailand on Cambodian young 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226" y="5202238"/>
            <a:ext cx="9144000" cy="1655762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Isaac Sampson &amp; Sokleap Tray</a:t>
            </a:r>
          </a:p>
          <a:p>
            <a:pPr algn="ctr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December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114" y="508623"/>
            <a:ext cx="4437242" cy="1969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879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115" y="339578"/>
            <a:ext cx="8596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/>
              <a:t>Results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-741074" y="1078480"/>
            <a:ext cx="6828714" cy="1230311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Illegal migration</a:t>
            </a: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412772" y="2050370"/>
            <a:ext cx="7359628" cy="201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Every respondent said the single biggest change which would make their migration safer would be having correct working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43% of respondents have had issues with not being paid fairly – problem compounded by lack of working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Can cause exacerbation of nativist sentiment from Thai people to Cambodians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1"/>
                </a:solidFill>
              </a:rPr>
              <a:t>Dimishes</a:t>
            </a:r>
            <a:r>
              <a:rPr lang="en-GB" dirty="0">
                <a:solidFill>
                  <a:schemeClr val="tx1"/>
                </a:solidFill>
              </a:rPr>
              <a:t> power of Cambodian and Thai authorities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4434"/>
              </p:ext>
            </p:extLst>
          </p:nvPr>
        </p:nvGraphicFramePr>
        <p:xfrm>
          <a:off x="412772" y="4251695"/>
          <a:ext cx="7359628" cy="1879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90">
                  <a:extLst>
                    <a:ext uri="{9D8B030D-6E8A-4147-A177-3AD203B41FA5}">
                      <a16:colId xmlns:a16="http://schemas.microsoft.com/office/drawing/2014/main" val="1190737799"/>
                    </a:ext>
                  </a:extLst>
                </a:gridCol>
                <a:gridCol w="1054115">
                  <a:extLst>
                    <a:ext uri="{9D8B030D-6E8A-4147-A177-3AD203B41FA5}">
                      <a16:colId xmlns:a16="http://schemas.microsoft.com/office/drawing/2014/main" val="2133349781"/>
                    </a:ext>
                  </a:extLst>
                </a:gridCol>
                <a:gridCol w="983788">
                  <a:extLst>
                    <a:ext uri="{9D8B030D-6E8A-4147-A177-3AD203B41FA5}">
                      <a16:colId xmlns:a16="http://schemas.microsoft.com/office/drawing/2014/main" val="1505819354"/>
                    </a:ext>
                  </a:extLst>
                </a:gridCol>
                <a:gridCol w="1006964">
                  <a:extLst>
                    <a:ext uri="{9D8B030D-6E8A-4147-A177-3AD203B41FA5}">
                      <a16:colId xmlns:a16="http://schemas.microsoft.com/office/drawing/2014/main" val="2990365160"/>
                    </a:ext>
                  </a:extLst>
                </a:gridCol>
                <a:gridCol w="897477">
                  <a:extLst>
                    <a:ext uri="{9D8B030D-6E8A-4147-A177-3AD203B41FA5}">
                      <a16:colId xmlns:a16="http://schemas.microsoft.com/office/drawing/2014/main" val="1204110777"/>
                    </a:ext>
                  </a:extLst>
                </a:gridCol>
                <a:gridCol w="900673">
                  <a:extLst>
                    <a:ext uri="{9D8B030D-6E8A-4147-A177-3AD203B41FA5}">
                      <a16:colId xmlns:a16="http://schemas.microsoft.com/office/drawing/2014/main" val="1270069276"/>
                    </a:ext>
                  </a:extLst>
                </a:gridCol>
                <a:gridCol w="983788">
                  <a:extLst>
                    <a:ext uri="{9D8B030D-6E8A-4147-A177-3AD203B41FA5}">
                      <a16:colId xmlns:a16="http://schemas.microsoft.com/office/drawing/2014/main" val="3857736120"/>
                    </a:ext>
                  </a:extLst>
                </a:gridCol>
                <a:gridCol w="1328233">
                  <a:extLst>
                    <a:ext uri="{9D8B030D-6E8A-4147-A177-3AD203B41FA5}">
                      <a16:colId xmlns:a16="http://schemas.microsoft.com/office/drawing/2014/main" val="1098707049"/>
                    </a:ext>
                  </a:extLst>
                </a:gridCol>
              </a:tblGrid>
              <a:tr h="210312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Table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63911"/>
                  </a:ext>
                </a:extLst>
              </a:tr>
              <a:tr h="210312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What problems do you face in Thailand?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995692"/>
                  </a:ext>
                </a:extLst>
              </a:tr>
              <a:tr h="617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 payed fairly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Arrested by police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Victim of abuse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problems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Excessive work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Respondents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678611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Frequency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31866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Percentage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42.9%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51.0%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02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8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98" y="336645"/>
            <a:ext cx="8596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/>
              <a:t>Results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-346513" y="1190323"/>
            <a:ext cx="6828714" cy="1230311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Lack of information</a:t>
            </a:r>
          </a:p>
          <a:p>
            <a:pPr marL="0" indent="0" algn="ctr">
              <a:buNone/>
            </a:pP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513782" y="2207514"/>
            <a:ext cx="5775377" cy="413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Throughout analysis one trend became clear in why people migrate, why children drop out of school &amp; prevalence of illegal 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That is an inaccurate perception of how it is to migrate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When asked what advice the respondents would give to a child considering stopping school 73% said remain in school and 69% said educate children on negatives of working in Thailand.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Problem is entrenched due to material deprivation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7608"/>
              </p:ext>
            </p:extLst>
          </p:nvPr>
        </p:nvGraphicFramePr>
        <p:xfrm>
          <a:off x="6482201" y="2207513"/>
          <a:ext cx="4521200" cy="3429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1274439449"/>
                    </a:ext>
                  </a:extLst>
                </a:gridCol>
                <a:gridCol w="2485591">
                  <a:extLst>
                    <a:ext uri="{9D8B030D-6E8A-4147-A177-3AD203B41FA5}">
                      <a16:colId xmlns:a16="http://schemas.microsoft.com/office/drawing/2014/main" val="2222802156"/>
                    </a:ext>
                  </a:extLst>
                </a:gridCol>
                <a:gridCol w="996287">
                  <a:extLst>
                    <a:ext uri="{9D8B030D-6E8A-4147-A177-3AD203B41FA5}">
                      <a16:colId xmlns:a16="http://schemas.microsoft.com/office/drawing/2014/main" val="2861631223"/>
                    </a:ext>
                  </a:extLst>
                </a:gridCol>
                <a:gridCol w="876762">
                  <a:extLst>
                    <a:ext uri="{9D8B030D-6E8A-4147-A177-3AD203B41FA5}">
                      <a16:colId xmlns:a16="http://schemas.microsoft.com/office/drawing/2014/main" val="2115614017"/>
                    </a:ext>
                  </a:extLst>
                </a:gridCol>
              </a:tblGrid>
              <a:tr h="201107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Table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439393"/>
                  </a:ext>
                </a:extLst>
              </a:tr>
              <a:tr h="6094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What advice would you give to a young person?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Frequency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Percent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9525190"/>
                  </a:ext>
                </a:extLst>
              </a:tr>
              <a:tr h="402885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 not stop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72.9%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940122"/>
                  </a:ext>
                </a:extLst>
              </a:tr>
              <a:tr h="402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Explain negatives of working in Thailand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68.8%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1495248"/>
                  </a:ext>
                </a:extLst>
              </a:tr>
              <a:tr h="402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 to Thailand to earn more money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136629"/>
                  </a:ext>
                </a:extLst>
              </a:tr>
              <a:tr h="402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Negative for Cambodia if you migrate?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124524"/>
                  </a:ext>
                </a:extLst>
              </a:tr>
              <a:tr h="402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Explain impact of dropping out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92256"/>
                  </a:ext>
                </a:extLst>
              </a:tr>
              <a:tr h="402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Don't know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879151"/>
                  </a:ext>
                </a:extLst>
              </a:tr>
              <a:tr h="20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46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0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8708"/>
            <a:ext cx="8596668" cy="97155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31917"/>
            <a:ext cx="8596668" cy="4783283"/>
          </a:xfrm>
        </p:spPr>
        <p:txBody>
          <a:bodyPr/>
          <a:lstStyle/>
          <a:p>
            <a:r>
              <a:rPr lang="en-GB" dirty="0"/>
              <a:t>Due to the strongest driving force being of migration being a push force policies should aim to create opportunities within Cambodia</a:t>
            </a:r>
          </a:p>
          <a:p>
            <a:r>
              <a:rPr lang="en-GB" dirty="0"/>
              <a:t>Policies aimed at migrants can be classified into two groups:</a:t>
            </a:r>
          </a:p>
          <a:p>
            <a:r>
              <a:rPr lang="en-GB" dirty="0"/>
              <a:t>Preventative: Economic growth policies, poverty targeting measures, creating educational, vocational, job opportunities.</a:t>
            </a:r>
          </a:p>
          <a:p>
            <a:r>
              <a:rPr lang="en-GB" dirty="0"/>
              <a:t>Anticipatory: assume migration to be inevitable and apply a pragmatic approach. Including workshops, information packs and supplementary classes.</a:t>
            </a:r>
          </a:p>
          <a:p>
            <a:r>
              <a:rPr lang="en-GB" dirty="0"/>
              <a:t>This paper concentrates on anticipatory measures because preventative policies are more broad poverty targeting measures which already exist.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102976" y="1380258"/>
            <a:ext cx="8596668" cy="971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Strategical approaches</a:t>
            </a:r>
          </a:p>
        </p:txBody>
      </p:sp>
    </p:spTree>
    <p:extLst>
      <p:ext uri="{BB962C8B-B14F-4D97-AF65-F5344CB8AC3E}">
        <p14:creationId xmlns:p14="http://schemas.microsoft.com/office/powerpoint/2010/main" val="44392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155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52701"/>
            <a:ext cx="8596668" cy="3488662"/>
          </a:xfrm>
        </p:spPr>
        <p:txBody>
          <a:bodyPr/>
          <a:lstStyle/>
          <a:p>
            <a:r>
              <a:rPr lang="en-GB" dirty="0"/>
              <a:t>There are two broad groups which problems associated with migration can be classified into:</a:t>
            </a:r>
          </a:p>
          <a:p>
            <a:r>
              <a:rPr lang="en-GB" dirty="0"/>
              <a:t>Attitudinal – culture of migration, fatalistic attitudes, academic apathy</a:t>
            </a:r>
          </a:p>
          <a:p>
            <a:r>
              <a:rPr lang="en-GB" dirty="0"/>
              <a:t>Pragmatic – not being paid fairly, excess work, victim of abuse, arrested by police</a:t>
            </a:r>
          </a:p>
          <a:p>
            <a:r>
              <a:rPr lang="en-GB" dirty="0"/>
              <a:t>High rates of illegal migration and the problem with a lack of information are in some ways anomalies because they can be described as a pragmatic problems which are brought about in part due to attitudinal issues.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934250" y="1581151"/>
            <a:ext cx="8596668" cy="971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Problem groups</a:t>
            </a:r>
          </a:p>
        </p:txBody>
      </p:sp>
    </p:spTree>
    <p:extLst>
      <p:ext uri="{BB962C8B-B14F-4D97-AF65-F5344CB8AC3E}">
        <p14:creationId xmlns:p14="http://schemas.microsoft.com/office/powerpoint/2010/main" val="1207813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16175"/>
            <a:ext cx="8596668" cy="3880773"/>
          </a:xfrm>
        </p:spPr>
        <p:txBody>
          <a:bodyPr/>
          <a:lstStyle/>
          <a:p>
            <a:r>
              <a:rPr lang="en-GB" dirty="0"/>
              <a:t>The problem is that the prevalence of migration can negatively affect educational application, create fatalistic attitudes.</a:t>
            </a:r>
          </a:p>
          <a:p>
            <a:r>
              <a:rPr lang="en-GB" dirty="0"/>
              <a:t>Key information – Explaining impacts of dropping out of school, explain problems faced by Cambodians in Thailand, impacts of migrating illegally</a:t>
            </a:r>
          </a:p>
          <a:p>
            <a:r>
              <a:rPr lang="en-GB" dirty="0"/>
              <a:t>How to supply information to target groups:</a:t>
            </a:r>
          </a:p>
          <a:p>
            <a:r>
              <a:rPr lang="en-GB" dirty="0"/>
              <a:t>Kone Kmeng: Workshops for facilitators of existing programs explaining indicators someone may migrate. Workshops for at-risk demographics.</a:t>
            </a:r>
          </a:p>
          <a:p>
            <a:r>
              <a:rPr lang="en-GB" dirty="0"/>
              <a:t>Additional information in national curriculum about dangers of migration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957504" y="1444625"/>
            <a:ext cx="8596668" cy="971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Attitudinal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59253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16175"/>
            <a:ext cx="8596668" cy="3880773"/>
          </a:xfrm>
        </p:spPr>
        <p:txBody>
          <a:bodyPr/>
          <a:lstStyle/>
          <a:p>
            <a:r>
              <a:rPr lang="en-GB" dirty="0"/>
              <a:t>The problems aiming to addressed include; physical abuse, unfair payment, being overworked and being arrested by the police, not having a job prior to arriving in Thailand so unable to attain papers</a:t>
            </a:r>
          </a:p>
          <a:p>
            <a:r>
              <a:rPr lang="en-GB" dirty="0"/>
              <a:t>All these problems reduced if they migrate legally</a:t>
            </a:r>
          </a:p>
          <a:p>
            <a:r>
              <a:rPr lang="en-GB" dirty="0"/>
              <a:t>Key information about migrating legally – Implications of illegal migration to individuals safety and the process of getting working papers</a:t>
            </a:r>
          </a:p>
          <a:p>
            <a:r>
              <a:rPr lang="en-GB" dirty="0"/>
              <a:t>Kone Kmeng to utilise existing programs to share the information with those vulnerable groups via workshops and supplementary classes</a:t>
            </a:r>
          </a:p>
          <a:p>
            <a:r>
              <a:rPr lang="en-GB" dirty="0"/>
              <a:t>Cambodian government is recommended to simplify the process and the cost of attaining working papers. This could result in long term benefits to the Cambodian government.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601740" y="1444625"/>
            <a:ext cx="8596668" cy="971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Pragmatic changes</a:t>
            </a:r>
          </a:p>
        </p:txBody>
      </p:sp>
    </p:spTree>
    <p:extLst>
      <p:ext uri="{BB962C8B-B14F-4D97-AF65-F5344CB8AC3E}">
        <p14:creationId xmlns:p14="http://schemas.microsoft.com/office/powerpoint/2010/main" val="259489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17907"/>
            <a:ext cx="8596668" cy="4079042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Advice from former migrants</a:t>
            </a:r>
          </a:p>
          <a:p>
            <a:r>
              <a:rPr lang="en-GB" dirty="0"/>
              <a:t>Long term impacts of remaining in education</a:t>
            </a:r>
          </a:p>
          <a:p>
            <a:r>
              <a:rPr lang="en-GB" dirty="0"/>
              <a:t>Explaining likely problems if one is to migrate illegally</a:t>
            </a:r>
          </a:p>
          <a:p>
            <a:r>
              <a:rPr lang="en-GB" dirty="0"/>
              <a:t>How to get a work permit</a:t>
            </a:r>
          </a:p>
          <a:p>
            <a:r>
              <a:rPr lang="en-GB" dirty="0"/>
              <a:t>If you decide to migrate how to do so safely</a:t>
            </a:r>
          </a:p>
          <a:p>
            <a:r>
              <a:rPr lang="en-GB" dirty="0"/>
              <a:t>Advice for those thinking of migrating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76055" y="1444625"/>
            <a:ext cx="8596668" cy="971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Kone Kmeng workshop content</a:t>
            </a:r>
          </a:p>
        </p:txBody>
      </p:sp>
    </p:spTree>
    <p:extLst>
      <p:ext uri="{BB962C8B-B14F-4D97-AF65-F5344CB8AC3E}">
        <p14:creationId xmlns:p14="http://schemas.microsoft.com/office/powerpoint/2010/main" val="3895999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Recommendations</a:t>
            </a: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Commission a job centre for migrants</a:t>
            </a:r>
          </a:p>
          <a:p>
            <a:r>
              <a:rPr lang="en-GB" dirty="0"/>
              <a:t>Accepts that migration is inevitable and tries to set up links with ethical Thai employers</a:t>
            </a:r>
          </a:p>
          <a:p>
            <a:r>
              <a:rPr lang="en-GB" dirty="0"/>
              <a:t>Deals with key problem associated with illegal migration that migrants normally do not have work organised prior to going to Thailand so can not get a work permit even if they attempt to.</a:t>
            </a:r>
          </a:p>
          <a:p>
            <a:r>
              <a:rPr lang="en-GB" dirty="0"/>
              <a:t>Connects employers to Cambodian migrant, through the employer they can organise work permit</a:t>
            </a:r>
          </a:p>
          <a:p>
            <a:r>
              <a:rPr lang="en-GB" dirty="0"/>
              <a:t>Also means they are going into a job on arrival with a employers with known record.</a:t>
            </a:r>
          </a:p>
          <a:p>
            <a:r>
              <a:rPr lang="en-GB" dirty="0"/>
              <a:t>Give migrants greater autonomy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7334" y="144451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Other Stakeholders</a:t>
            </a:r>
          </a:p>
        </p:txBody>
      </p:sp>
    </p:spTree>
    <p:extLst>
      <p:ext uri="{BB962C8B-B14F-4D97-AF65-F5344CB8AC3E}">
        <p14:creationId xmlns:p14="http://schemas.microsoft.com/office/powerpoint/2010/main" val="3121699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Recommendations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619" y="2124365"/>
            <a:ext cx="8596668" cy="3880773"/>
          </a:xfrm>
        </p:spPr>
        <p:txBody>
          <a:bodyPr/>
          <a:lstStyle/>
          <a:p>
            <a:r>
              <a:rPr lang="en-GB" dirty="0"/>
              <a:t>We recommend a study into the characteristics and key features of malicious Thai organisations who exploit migrants</a:t>
            </a:r>
          </a:p>
          <a:p>
            <a:r>
              <a:rPr lang="en-GB" dirty="0"/>
              <a:t>Could do be done through focus groups and interviews with migrants at the Poipet deportation centre </a:t>
            </a:r>
          </a:p>
          <a:p>
            <a:r>
              <a:rPr lang="en-GB" dirty="0"/>
              <a:t>Create an effective framework to share information about what to look out for and how to avoid such employers for those considering migrating</a:t>
            </a:r>
          </a:p>
          <a:p>
            <a:r>
              <a:rPr lang="en-GB" dirty="0"/>
              <a:t>Would cut off supply to these organisations and help Thai and Cambodian authorities to clamp down on these employers and those trafficking workers to them.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7904" y="146396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Further research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77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0529"/>
            <a:ext cx="8596668" cy="3880773"/>
          </a:xfrm>
        </p:spPr>
        <p:txBody>
          <a:bodyPr/>
          <a:lstStyle/>
          <a:p>
            <a:r>
              <a:rPr lang="en-GB" dirty="0"/>
              <a:t>Key trends</a:t>
            </a:r>
          </a:p>
          <a:p>
            <a:r>
              <a:rPr lang="en-GB" dirty="0"/>
              <a:t>Process to obtain working permits is problematic</a:t>
            </a:r>
          </a:p>
          <a:p>
            <a:r>
              <a:rPr lang="en-GB" dirty="0"/>
              <a:t>As push factors were stronger drivers of migration we had two strategical approaches. Most recommendations focused on improving provision and accessibility of services.</a:t>
            </a:r>
          </a:p>
          <a:p>
            <a:r>
              <a:rPr lang="en-GB" dirty="0"/>
              <a:t>Difficulties targeting the most at risk migrants because they are ‘invisible workers’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54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626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227"/>
            <a:ext cx="5747529" cy="472178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Background</a:t>
            </a:r>
          </a:p>
          <a:p>
            <a:r>
              <a:rPr lang="en-GB" dirty="0"/>
              <a:t>Origins of the phenomenon</a:t>
            </a:r>
          </a:p>
          <a:p>
            <a:r>
              <a:rPr lang="en-GB" dirty="0"/>
              <a:t>Common problems facing Cambodian migrants include not being paid, being beaten, being arrested and being seriously overworked (</a:t>
            </a:r>
            <a:r>
              <a:rPr lang="en-GB" dirty="0" err="1"/>
              <a:t>Sophal</a:t>
            </a:r>
            <a:r>
              <a:rPr lang="en-GB" dirty="0"/>
              <a:t> and </a:t>
            </a:r>
            <a:r>
              <a:rPr lang="en-GB" dirty="0" err="1"/>
              <a:t>Savannarith</a:t>
            </a:r>
            <a:r>
              <a:rPr lang="en-GB" dirty="0"/>
              <a:t> 1999)</a:t>
            </a:r>
          </a:p>
          <a:p>
            <a:r>
              <a:rPr lang="en-GB" dirty="0"/>
              <a:t>Geographical disparity</a:t>
            </a:r>
          </a:p>
          <a:p>
            <a:r>
              <a:rPr lang="en-GB" dirty="0"/>
              <a:t>In some villages in border provinces 78% of households of have a family member with migration experience (ADIC 2003)</a:t>
            </a:r>
          </a:p>
          <a:p>
            <a:r>
              <a:rPr lang="en-GB" dirty="0"/>
              <a:t>School drop-out rates – provinces with highest rates are </a:t>
            </a:r>
            <a:r>
              <a:rPr lang="en-GB" dirty="0" err="1"/>
              <a:t>Battambang</a:t>
            </a:r>
            <a:r>
              <a:rPr lang="en-GB" dirty="0"/>
              <a:t>, Banteay Meanchey &amp; </a:t>
            </a:r>
            <a:r>
              <a:rPr lang="en-GB" dirty="0" err="1"/>
              <a:t>Oddar</a:t>
            </a:r>
            <a:r>
              <a:rPr lang="en-GB" dirty="0"/>
              <a:t> Meanchey (USAID 2011)</a:t>
            </a:r>
          </a:p>
          <a:p>
            <a:r>
              <a:rPr lang="en-GB" dirty="0"/>
              <a:t>Possibly been a factor which creates culture of short termism (Sum et al 2009)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97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551"/>
            <a:ext cx="8596668" cy="46888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ADIC. (2003). Labour Migration to Thailand and the Thai-Cambodian Border Recent Trends in Four Villages of </a:t>
            </a:r>
            <a:r>
              <a:rPr lang="en-US" dirty="0" err="1"/>
              <a:t>Battambang</a:t>
            </a:r>
            <a:r>
              <a:rPr lang="en-US" dirty="0"/>
              <a:t> Province. </a:t>
            </a:r>
            <a:r>
              <a:rPr lang="en-US" i="1" dirty="0"/>
              <a:t>ADIC</a:t>
            </a:r>
            <a:r>
              <a:rPr lang="en-US" dirty="0"/>
              <a:t>. P1-40</a:t>
            </a:r>
          </a:p>
          <a:p>
            <a:r>
              <a:rPr lang="en-US" dirty="0" err="1"/>
              <a:t>Sophal</a:t>
            </a:r>
            <a:r>
              <a:rPr lang="en-US" dirty="0"/>
              <a:t>, C </a:t>
            </a:r>
            <a:r>
              <a:rPr lang="en-US" dirty="0" err="1"/>
              <a:t>Savannarith</a:t>
            </a:r>
            <a:r>
              <a:rPr lang="en-US" dirty="0"/>
              <a:t>, S. (1999). Cambodian Labour Migration to Thailand: A Preliminary Assessment. </a:t>
            </a:r>
            <a:r>
              <a:rPr lang="en-US" i="1" dirty="0"/>
              <a:t>Cambodia Development Resource Institute</a:t>
            </a:r>
            <a:r>
              <a:rPr lang="en-US" dirty="0"/>
              <a:t>. </a:t>
            </a:r>
          </a:p>
          <a:p>
            <a:r>
              <a:rPr lang="en-US" dirty="0"/>
              <a:t>Sum A Et al. (2009). </a:t>
            </a:r>
            <a:r>
              <a:rPr lang="en-US" i="1" dirty="0"/>
              <a:t>The Consequences of Dropping Out of High School.</a:t>
            </a:r>
            <a:r>
              <a:rPr lang="en-US" dirty="0"/>
              <a:t> Available: http://www.prisonpolicy.org/scans/The_Consequences_of_Dropping_Out_of_High_School.pdf. Last accessed 7th Nov 2016.</a:t>
            </a:r>
            <a:endParaRPr lang="en-GB" dirty="0"/>
          </a:p>
          <a:p>
            <a:r>
              <a:rPr lang="en-US" dirty="0"/>
              <a:t>USAID. (2011). </a:t>
            </a:r>
            <a:r>
              <a:rPr lang="en-US" i="1" dirty="0"/>
              <a:t>School Dropout Prevention Program: Dropout Trend Analysis.</a:t>
            </a:r>
            <a:r>
              <a:rPr lang="en-US" dirty="0"/>
              <a:t> Available: http://schooldropoutprevention.com/wpcontent/files/reports/Trend_Analysis_Cambodia_English.pdf . Last accessed 4th Nov 2016.</a:t>
            </a:r>
          </a:p>
          <a:p>
            <a:r>
              <a:rPr lang="en-US" dirty="0"/>
              <a:t>Walsh, J. (2011). </a:t>
            </a:r>
            <a:r>
              <a:rPr lang="en-US" i="1" dirty="0"/>
              <a:t>Cambodian Migrants in Thailand: Working Conditions and Issues </a:t>
            </a:r>
            <a:r>
              <a:rPr lang="en-US" dirty="0" err="1"/>
              <a:t>Available:http</a:t>
            </a:r>
            <a:r>
              <a:rPr lang="en-US" dirty="0"/>
              <a:t>://citeseerx.ist.psu.edu/</a:t>
            </a:r>
            <a:r>
              <a:rPr lang="en-US" dirty="0" err="1"/>
              <a:t>viewdoc</a:t>
            </a:r>
            <a:r>
              <a:rPr lang="en-US" dirty="0"/>
              <a:t>/</a:t>
            </a:r>
            <a:r>
              <a:rPr lang="en-US" dirty="0" err="1"/>
              <a:t>download?doi</a:t>
            </a:r>
            <a:r>
              <a:rPr lang="en-US" dirty="0"/>
              <a:t>=10.1.1.848.7730&amp;rep=rep1&amp;type=pdf. Last accessed 2nd Nov 2016.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48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en-GB" dirty="0"/>
              <a:t>Purpose of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6239"/>
            <a:ext cx="8596668" cy="3880773"/>
          </a:xfrm>
        </p:spPr>
        <p:txBody>
          <a:bodyPr/>
          <a:lstStyle/>
          <a:p>
            <a:r>
              <a:rPr lang="en-GB" dirty="0"/>
              <a:t>Understand if push or pull factors drive the migration – understanding this can help to shape the approach of any policies aimed to support migrants</a:t>
            </a:r>
          </a:p>
          <a:p>
            <a:r>
              <a:rPr lang="en-GB" dirty="0"/>
              <a:t>To understand the gaps in potential migrants knowledge so that any policies are better informed.</a:t>
            </a:r>
          </a:p>
          <a:p>
            <a:r>
              <a:rPr lang="en-GB" dirty="0"/>
              <a:t>Understand what makes so many people migrate illegally. Problems associated with migration can become irresolvable when they are working illegally (Walsh  2011)</a:t>
            </a:r>
          </a:p>
          <a:p>
            <a:r>
              <a:rPr lang="en-GB" dirty="0"/>
              <a:t>Create a theoretical framework for the adaptation of Kone Kmeng policies</a:t>
            </a:r>
          </a:p>
          <a:p>
            <a:r>
              <a:rPr lang="en-GB" dirty="0"/>
              <a:t>Make recommendations for other stakeholders in the welfare of Cambodian migrants </a:t>
            </a:r>
          </a:p>
        </p:txBody>
      </p:sp>
    </p:spTree>
    <p:extLst>
      <p:ext uri="{BB962C8B-B14F-4D97-AF65-F5344CB8AC3E}">
        <p14:creationId xmlns:p14="http://schemas.microsoft.com/office/powerpoint/2010/main" val="183712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r>
              <a:rPr lang="en-GB" dirty="0"/>
              <a:t>Potential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8300"/>
            <a:ext cx="8596668" cy="3880773"/>
          </a:xfrm>
        </p:spPr>
        <p:txBody>
          <a:bodyPr/>
          <a:lstStyle/>
          <a:p>
            <a:r>
              <a:rPr lang="en-GB" dirty="0"/>
              <a:t>Impacts of workshops for Kone Kmeng program facilitators</a:t>
            </a:r>
          </a:p>
          <a:p>
            <a:r>
              <a:rPr lang="en-GB" dirty="0"/>
              <a:t>Impacts of workshops for migrants</a:t>
            </a:r>
          </a:p>
          <a:p>
            <a:r>
              <a:rPr lang="en-GB" dirty="0"/>
              <a:t>Higher prevalence of correct working papers leading to cutting down on power of illegal networks</a:t>
            </a:r>
          </a:p>
          <a:p>
            <a:r>
              <a:rPr lang="en-GB" dirty="0"/>
              <a:t>Potential widespread impacts because of the extensiveness of the phenomenon – young workforce of Cambodian remaining within Cambodia</a:t>
            </a:r>
          </a:p>
          <a:p>
            <a:r>
              <a:rPr lang="en-GB" dirty="0"/>
              <a:t>Understand what areas could be researched further to increase value of programs provided for migrants</a:t>
            </a:r>
          </a:p>
        </p:txBody>
      </p:sp>
    </p:spTree>
    <p:extLst>
      <p:ext uri="{BB962C8B-B14F-4D97-AF65-F5344CB8AC3E}">
        <p14:creationId xmlns:p14="http://schemas.microsoft.com/office/powerpoint/2010/main" val="134438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0039"/>
            <a:ext cx="8596668" cy="3880773"/>
          </a:xfrm>
        </p:spPr>
        <p:txBody>
          <a:bodyPr/>
          <a:lstStyle/>
          <a:p>
            <a:r>
              <a:rPr lang="en-GB" dirty="0"/>
              <a:t>Structured interviews</a:t>
            </a:r>
          </a:p>
          <a:p>
            <a:r>
              <a:rPr lang="en-GB" dirty="0"/>
              <a:t>All conducted in Khmer and then translated</a:t>
            </a:r>
          </a:p>
          <a:p>
            <a:r>
              <a:rPr lang="en-GB" dirty="0"/>
              <a:t>49 recipients – 24 Male 25 Female</a:t>
            </a:r>
          </a:p>
          <a:p>
            <a:r>
              <a:rPr lang="en-GB" dirty="0"/>
              <a:t>Target age range 14-29</a:t>
            </a:r>
          </a:p>
          <a:p>
            <a:r>
              <a:rPr lang="en-GB" dirty="0"/>
              <a:t>Interviews in </a:t>
            </a:r>
            <a:r>
              <a:rPr lang="en-GB" dirty="0" err="1"/>
              <a:t>Poipet</a:t>
            </a:r>
            <a:r>
              <a:rPr lang="en-GB" dirty="0"/>
              <a:t> and </a:t>
            </a:r>
            <a:r>
              <a:rPr lang="en-GB" dirty="0" err="1"/>
              <a:t>Pattaya</a:t>
            </a:r>
            <a:endParaRPr lang="en-GB" dirty="0"/>
          </a:p>
          <a:p>
            <a:r>
              <a:rPr lang="en-GB" dirty="0"/>
              <a:t>Analysed using SPSS statistical analysis program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78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179"/>
            <a:ext cx="8596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/>
              <a:t>Results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-258106" y="1198860"/>
            <a:ext cx="5475287" cy="1230311"/>
          </a:xfrm>
        </p:spPr>
        <p:txBody>
          <a:bodyPr>
            <a:normAutofit fontScale="90000" lnSpcReduction="200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Demographics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677334" y="1855304"/>
            <a:ext cx="5887239" cy="480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24 males 25 females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9 provinces – Banteay Meanchey most common with 37% of respondents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Respondents in Poipet more widely spread out than in Pattaya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Age range – 17-29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Only 14% reached High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Variety of occupations -  construction worker most common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Extremely limited ceiling – Despite 67% of construction workers working in Thailand for 5 or more years none claimed to be in management or supervisory roles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More than 50% average stay in Thailand greater than 1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493968"/>
              </p:ext>
            </p:extLst>
          </p:nvPr>
        </p:nvGraphicFramePr>
        <p:xfrm>
          <a:off x="6708919" y="2129051"/>
          <a:ext cx="5130165" cy="3869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2850">
                  <a:extLst>
                    <a:ext uri="{9D8B030D-6E8A-4147-A177-3AD203B41FA5}">
                      <a16:colId xmlns:a16="http://schemas.microsoft.com/office/drawing/2014/main" val="3088094549"/>
                    </a:ext>
                  </a:extLst>
                </a:gridCol>
                <a:gridCol w="934870">
                  <a:extLst>
                    <a:ext uri="{9D8B030D-6E8A-4147-A177-3AD203B41FA5}">
                      <a16:colId xmlns:a16="http://schemas.microsoft.com/office/drawing/2014/main" val="2394571173"/>
                    </a:ext>
                  </a:extLst>
                </a:gridCol>
                <a:gridCol w="709683">
                  <a:extLst>
                    <a:ext uri="{9D8B030D-6E8A-4147-A177-3AD203B41FA5}">
                      <a16:colId xmlns:a16="http://schemas.microsoft.com/office/drawing/2014/main" val="3688599160"/>
                    </a:ext>
                  </a:extLst>
                </a:gridCol>
                <a:gridCol w="1002762">
                  <a:extLst>
                    <a:ext uri="{9D8B030D-6E8A-4147-A177-3AD203B41FA5}">
                      <a16:colId xmlns:a16="http://schemas.microsoft.com/office/drawing/2014/main" val="3739630312"/>
                    </a:ext>
                  </a:extLst>
                </a:gridCol>
              </a:tblGrid>
              <a:tr h="538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9432325"/>
                  </a:ext>
                </a:extLst>
              </a:tr>
              <a:tr h="567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What is your highest educational level?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Cumulative Percent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575097"/>
                  </a:ext>
                </a:extLst>
              </a:tr>
              <a:tr h="552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No access to school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16.3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16.3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696566"/>
                  </a:ext>
                </a:extLst>
              </a:tr>
              <a:tr h="552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Primary school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36.7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53.1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546876"/>
                  </a:ext>
                </a:extLst>
              </a:tr>
              <a:tr h="552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Secondary school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32.7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85.7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3609191"/>
                  </a:ext>
                </a:extLst>
              </a:tr>
              <a:tr h="552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High school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14.3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923883"/>
                  </a:ext>
                </a:extLst>
              </a:tr>
              <a:tr h="552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35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5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179"/>
            <a:ext cx="8596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/>
              <a:t>Results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47757" y="1320055"/>
            <a:ext cx="5475287" cy="1230311"/>
          </a:xfrm>
        </p:spPr>
        <p:txBody>
          <a:bodyPr>
            <a:normAutofit fontScale="90000" lnSpcReduction="200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Gender differences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677334" y="2114550"/>
            <a:ext cx="5041078" cy="2672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Women’s migration experience overall worse than men’s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Over 50% claim to feel unsafe in Thailand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Higher proportion of men claimed to have ‘no problems’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Only 29% of women said they could find work every time compared to 58%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Most prominent reason for both genders to drop out of school is family poverty.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77510"/>
              </p:ext>
            </p:extLst>
          </p:nvPr>
        </p:nvGraphicFramePr>
        <p:xfrm>
          <a:off x="677334" y="4985271"/>
          <a:ext cx="4665345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8045">
                  <a:extLst>
                    <a:ext uri="{9D8B030D-6E8A-4147-A177-3AD203B41FA5}">
                      <a16:colId xmlns:a16="http://schemas.microsoft.com/office/drawing/2014/main" val="401211086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9969269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82089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10818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490275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572323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99274667"/>
                    </a:ext>
                  </a:extLst>
                </a:gridCol>
              </a:tblGrid>
              <a:tr h="2103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473120"/>
                  </a:ext>
                </a:extLst>
              </a:tr>
              <a:tr h="630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Do you feel safe when you are in Thailand?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1216250"/>
                  </a:ext>
                </a:extLst>
              </a:tr>
              <a:tr h="2103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Gender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46%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5901634"/>
                  </a:ext>
                </a:extLst>
              </a:tr>
              <a:tr h="210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71%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683959"/>
                  </a:ext>
                </a:extLst>
              </a:tr>
              <a:tr h="2103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42%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58%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82005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08525"/>
              </p:ext>
            </p:extLst>
          </p:nvPr>
        </p:nvGraphicFramePr>
        <p:xfrm>
          <a:off x="5927676" y="2114550"/>
          <a:ext cx="4485566" cy="3692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431">
                  <a:extLst>
                    <a:ext uri="{9D8B030D-6E8A-4147-A177-3AD203B41FA5}">
                      <a16:colId xmlns:a16="http://schemas.microsoft.com/office/drawing/2014/main" val="547687951"/>
                    </a:ext>
                  </a:extLst>
                </a:gridCol>
                <a:gridCol w="668741">
                  <a:extLst>
                    <a:ext uri="{9D8B030D-6E8A-4147-A177-3AD203B41FA5}">
                      <a16:colId xmlns:a16="http://schemas.microsoft.com/office/drawing/2014/main" val="3063292844"/>
                    </a:ext>
                  </a:extLst>
                </a:gridCol>
                <a:gridCol w="655092">
                  <a:extLst>
                    <a:ext uri="{9D8B030D-6E8A-4147-A177-3AD203B41FA5}">
                      <a16:colId xmlns:a16="http://schemas.microsoft.com/office/drawing/2014/main" val="3583728911"/>
                    </a:ext>
                  </a:extLst>
                </a:gridCol>
                <a:gridCol w="1009935">
                  <a:extLst>
                    <a:ext uri="{9D8B030D-6E8A-4147-A177-3AD203B41FA5}">
                      <a16:colId xmlns:a16="http://schemas.microsoft.com/office/drawing/2014/main" val="829938139"/>
                    </a:ext>
                  </a:extLst>
                </a:gridCol>
                <a:gridCol w="1023582">
                  <a:extLst>
                    <a:ext uri="{9D8B030D-6E8A-4147-A177-3AD203B41FA5}">
                      <a16:colId xmlns:a16="http://schemas.microsoft.com/office/drawing/2014/main" val="98769061"/>
                    </a:ext>
                  </a:extLst>
                </a:gridCol>
                <a:gridCol w="395785">
                  <a:extLst>
                    <a:ext uri="{9D8B030D-6E8A-4147-A177-3AD203B41FA5}">
                      <a16:colId xmlns:a16="http://schemas.microsoft.com/office/drawing/2014/main" val="3956242255"/>
                    </a:ext>
                  </a:extLst>
                </a:gridCol>
              </a:tblGrid>
              <a:tr h="32754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838041"/>
                  </a:ext>
                </a:extLst>
              </a:tr>
              <a:tr h="147218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Why did you stop studying?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Family poverty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Academic reasons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Peer pressure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89567"/>
                  </a:ext>
                </a:extLst>
              </a:tr>
              <a:tr h="6309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Gender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6613662"/>
                  </a:ext>
                </a:extLst>
              </a:tr>
              <a:tr h="8412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797105"/>
                  </a:ext>
                </a:extLst>
              </a:tr>
              <a:tr h="4206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703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11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179"/>
            <a:ext cx="8596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/>
              <a:t>Results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64400" y="1134459"/>
            <a:ext cx="6828714" cy="123031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Motivations for migration</a:t>
            </a: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513056" y="2364770"/>
            <a:ext cx="5041078" cy="3360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Are push or pull factors more prominent in the migration of Cambodians to Thailand?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88% of respondents said given the choice they would remain in Cambodia rather than migrate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50% said they do not feel free when they are in Thailand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82% of respondents stopped studying because of family poverty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Results suggest push factors are stronger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755315"/>
              </p:ext>
            </p:extLst>
          </p:nvPr>
        </p:nvGraphicFramePr>
        <p:xfrm>
          <a:off x="5802790" y="2364770"/>
          <a:ext cx="4655661" cy="1783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6621">
                  <a:extLst>
                    <a:ext uri="{9D8B030D-6E8A-4147-A177-3AD203B41FA5}">
                      <a16:colId xmlns:a16="http://schemas.microsoft.com/office/drawing/2014/main" val="2418108619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162430271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3208225152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1285206922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974028301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331784845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11239515"/>
                    </a:ext>
                  </a:extLst>
                </a:gridCol>
              </a:tblGrid>
              <a:tr h="24955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027876"/>
                  </a:ext>
                </a:extLst>
              </a:tr>
              <a:tr h="24955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If you had equal opportunities in Cambodia would you migrate?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940351"/>
                  </a:ext>
                </a:extLst>
              </a:tr>
              <a:tr h="3468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Stay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Migrate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2794976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Gender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83%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1920157"/>
                  </a:ext>
                </a:extLst>
              </a:tr>
              <a:tr h="3223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92%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0635918"/>
                  </a:ext>
                </a:extLst>
              </a:tr>
              <a:tr h="2948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122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06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179"/>
            <a:ext cx="8596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/>
              <a:t>Results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13782" y="1140714"/>
            <a:ext cx="6828714" cy="1230311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Educational impacts</a:t>
            </a: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513782" y="2114550"/>
            <a:ext cx="5041078" cy="3360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14% of respondents completed high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98% of respondents claim education is important to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73% say this is because staying in school increases job opportunities later in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82% of respondents stopped school due to family poverty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1260"/>
              </p:ext>
            </p:extLst>
          </p:nvPr>
        </p:nvGraphicFramePr>
        <p:xfrm>
          <a:off x="5752783" y="2114550"/>
          <a:ext cx="4819967" cy="2387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82">
                  <a:extLst>
                    <a:ext uri="{9D8B030D-6E8A-4147-A177-3AD203B41FA5}">
                      <a16:colId xmlns:a16="http://schemas.microsoft.com/office/drawing/2014/main" val="2274289695"/>
                    </a:ext>
                  </a:extLst>
                </a:gridCol>
                <a:gridCol w="2990805">
                  <a:extLst>
                    <a:ext uri="{9D8B030D-6E8A-4147-A177-3AD203B41FA5}">
                      <a16:colId xmlns:a16="http://schemas.microsoft.com/office/drawing/2014/main" val="4062531237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3958621256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1654846055"/>
                    </a:ext>
                  </a:extLst>
                </a:gridCol>
              </a:tblGrid>
              <a:tr h="21031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070077"/>
                  </a:ext>
                </a:extLst>
              </a:tr>
              <a:tr h="4071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Why is education important to you?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extLst>
                  <a:ext uri="{0D108BD9-81ED-4DB2-BD59-A6C34878D82A}">
                    <a16:rowId xmlns:a16="http://schemas.microsoft.com/office/drawing/2014/main" val="4053324041"/>
                  </a:ext>
                </a:extLst>
              </a:tr>
              <a:tr h="299959">
                <a:tc rowSpan="6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Chance of a brighter future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42.2%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extLst>
                  <a:ext uri="{0D108BD9-81ED-4DB2-BD59-A6C34878D82A}">
                    <a16:rowId xmlns:a16="http://schemas.microsoft.com/office/drawing/2014/main" val="1823685189"/>
                  </a:ext>
                </a:extLst>
              </a:tr>
              <a:tr h="210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More job opportunities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73.3%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extLst>
                  <a:ext uri="{0D108BD9-81ED-4DB2-BD59-A6C34878D82A}">
                    <a16:rowId xmlns:a16="http://schemas.microsoft.com/office/drawing/2014/main" val="443259325"/>
                  </a:ext>
                </a:extLst>
              </a:tr>
              <a:tr h="2999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Less likely to be exploited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37.8%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extLst>
                  <a:ext uri="{0D108BD9-81ED-4DB2-BD59-A6C34878D82A}">
                    <a16:rowId xmlns:a16="http://schemas.microsoft.com/office/drawing/2014/main" val="3833813585"/>
                  </a:ext>
                </a:extLst>
              </a:tr>
              <a:tr h="2999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Important life skills are learnt in school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24.4%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extLst>
                  <a:ext uri="{0D108BD9-81ED-4DB2-BD59-A6C34878D82A}">
                    <a16:rowId xmlns:a16="http://schemas.microsoft.com/office/drawing/2014/main" val="2698523696"/>
                  </a:ext>
                </a:extLst>
              </a:tr>
              <a:tr h="4499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Means you do not have to migrate to Thailand to work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11.1%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extLst>
                  <a:ext uri="{0D108BD9-81ED-4DB2-BD59-A6C34878D82A}">
                    <a16:rowId xmlns:a16="http://schemas.microsoft.com/office/drawing/2014/main" val="4189078918"/>
                  </a:ext>
                </a:extLst>
              </a:tr>
              <a:tr h="210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91" marR="67491" marT="0" marB="0"/>
                </a:tc>
                <a:extLst>
                  <a:ext uri="{0D108BD9-81ED-4DB2-BD59-A6C34878D82A}">
                    <a16:rowId xmlns:a16="http://schemas.microsoft.com/office/drawing/2014/main" val="27089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091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6793</TotalTime>
  <Words>1647</Words>
  <Application>Microsoft Office PowerPoint</Application>
  <PresentationFormat>Widescreen</PresentationFormat>
  <Paragraphs>319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Facet</vt:lpstr>
      <vt:lpstr>Reasons for and effect of migrating to Thailand on Cambodian young people</vt:lpstr>
      <vt:lpstr>Introduction</vt:lpstr>
      <vt:lpstr>Purpose of research</vt:lpstr>
      <vt:lpstr>Potential impacts</vt:lpstr>
      <vt:lpstr>Methodology</vt:lpstr>
      <vt:lpstr>Results </vt:lpstr>
      <vt:lpstr>Results </vt:lpstr>
      <vt:lpstr>Results </vt:lpstr>
      <vt:lpstr>Results </vt:lpstr>
      <vt:lpstr>Results </vt:lpstr>
      <vt:lpstr>Results </vt:lpstr>
      <vt:lpstr>Discussion</vt:lpstr>
      <vt:lpstr>Discussion</vt:lpstr>
      <vt:lpstr>Recommendations</vt:lpstr>
      <vt:lpstr>Recommendations</vt:lpstr>
      <vt:lpstr>Recommendations</vt:lpstr>
      <vt:lpstr>Recommendations</vt:lpstr>
      <vt:lpstr>Recommendations </vt:lpstr>
      <vt:lpstr>Conclusion</vt:lpstr>
      <vt:lpstr>Reference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research proposal</dc:title>
  <dc:creator>KNOWHOW</dc:creator>
  <cp:lastModifiedBy>KNOWHOW</cp:lastModifiedBy>
  <cp:revision>67</cp:revision>
  <dcterms:created xsi:type="dcterms:W3CDTF">2016-11-07T01:56:44Z</dcterms:created>
  <dcterms:modified xsi:type="dcterms:W3CDTF">2017-01-09T09:16:35Z</dcterms:modified>
</cp:coreProperties>
</file>