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Lst>
  <p:sldSz cy="6858000" cx="12192000"/>
  <p:notesSz cx="6858000" cy="9144000"/>
  <p:embeddedFontLst>
    <p:embeddedFont>
      <p:font typeface="Cutive"/>
      <p:regular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6" roundtripDataSignature="AMtx7mh6h6eZRzsfW4XOQNsvtbgtlzv5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9AA2660-197D-4211-B986-F7F50E6C6682}">
  <a:tblStyle styleId="{D9AA2660-197D-4211-B986-F7F50E6C668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C3734EB-2459-4077-AF9A-A591A65FF6D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customschemas.google.com/relationships/presentationmetadata" Target="metadata"/><Relationship Id="rId105" Type="http://schemas.openxmlformats.org/officeDocument/2006/relationships/font" Target="fonts/Cutive-regular.fntdata"/><Relationship Id="rId104" Type="http://schemas.openxmlformats.org/officeDocument/2006/relationships/slide" Target="slides/slide98.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6b840834d8_2_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6b840834d8_2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b840834d8_2_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6b840834d8_2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6b840834d8_2_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6b840834d8_2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b840834d8_2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6b840834d8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b840834d8_2_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6b840834d8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b840834d8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6b840834d8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b840834d8_2_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6b840834d8_2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b840834d8_2_1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6b840834d8_2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b840834d8_2_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6b840834d8_2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b840834d8_2_1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6b840834d8_2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b840834d8_2_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6b840834d8_2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b840834d8_2_1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6b840834d8_2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6b840834d8_2_2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6b840834d8_2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b840834d8_2_2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6b840834d8_2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b840834d8_2_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6b840834d8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b840834d8_2_2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6b840834d8_2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6b840834d8_2_2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6b840834d8_2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b840834d8_2_2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6b840834d8_2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b840834d8_2_2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6b840834d8_2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b840834d8_2_2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6b840834d8_2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b840834d8_2_2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6b840834d8_2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b840834d8_2_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6b840834d8_2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b840834d8_2_2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6b840834d8_2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6b840834d8_2_2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6b840834d8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6b840834d8_2_2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6b840834d8_2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6b840834d8_2_2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6b840834d8_2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b840834d8_2_2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6b840834d8_2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6b840834d8_2_2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6b840834d8_2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6b840834d8_2_2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g6b840834d8_2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6b840834d8_2_2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6b840834d8_2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6b840834d8_2_2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6b840834d8_2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6b840834d8_2_3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6b840834d8_2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b840834d8_2_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6b840834d8_2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6b840834d8_2_3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6b840834d8_2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6b840834d8_2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6b840834d8_2_3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g6b840834d8_2_3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6b840834d8_2_3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6b840834d8_2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6b840834d8_2_3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6b840834d8_2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6b840834d8_2_3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6b840834d8_2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6b840834d8_2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6b840834d8_2_3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6b840834d8_2_3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6b840834d8_2_3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6b840834d8_2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g6b840834d8_2_3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6b840834d8_2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6b840834d8_2_3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6b840834d8_2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6b840834d8_2_3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6b840834d8_2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b840834d8_2_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6b840834d8_2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6b840834d8_2_3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6b840834d8_2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b840834d8_2_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6b840834d8_2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b840834d8_2_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6b840834d8_2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Google Shape;68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b840834d8_2_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6b840834d8_2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b840834d8_2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6b840834d8_2_1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6b840834d8_2_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2" name="Shape 802"/>
        <p:cNvGrpSpPr/>
        <p:nvPr/>
      </p:nvGrpSpPr>
      <p:grpSpPr>
        <a:xfrm>
          <a:off x="0" y="0"/>
          <a:ext cx="0" cy="0"/>
          <a:chOff x="0" y="0"/>
          <a:chExt cx="0" cy="0"/>
        </a:xfrm>
      </p:grpSpPr>
      <p:sp>
        <p:nvSpPr>
          <p:cNvPr id="803" name="Google Shape;80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5" name="Shape 815"/>
        <p:cNvGrpSpPr/>
        <p:nvPr/>
      </p:nvGrpSpPr>
      <p:grpSpPr>
        <a:xfrm>
          <a:off x="0" y="0"/>
          <a:ext cx="0" cy="0"/>
          <a:chOff x="0" y="0"/>
          <a:chExt cx="0" cy="0"/>
        </a:xfrm>
      </p:grpSpPr>
      <p:sp>
        <p:nvSpPr>
          <p:cNvPr id="816" name="Google Shape;81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51"/>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0" name="Google Shape;20;p51"/>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1" name="Google Shape;21;p51"/>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22" name="Google Shape;22;p51"/>
          <p:cNvGrpSpPr/>
          <p:nvPr/>
        </p:nvGrpSpPr>
        <p:grpSpPr>
          <a:xfrm>
            <a:off x="9649215" y="4068923"/>
            <a:ext cx="1080904" cy="1080902"/>
            <a:chOff x="9685338" y="4460675"/>
            <a:chExt cx="1080904" cy="1080902"/>
          </a:xfrm>
        </p:grpSpPr>
        <p:sp>
          <p:nvSpPr>
            <p:cNvPr id="23" name="Google Shape;23;p51"/>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24" name="Google Shape;24;p51"/>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5" name="Google Shape;25;p5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1"/>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2380"/>
              <a:buNone/>
              <a:defRPr sz="2800"/>
            </a:lvl2pPr>
            <a:lvl3pPr lvl="2" algn="ctr">
              <a:lnSpc>
                <a:spcPct val="90000"/>
              </a:lnSpc>
              <a:spcBef>
                <a:spcPts val="400"/>
              </a:spcBef>
              <a:spcAft>
                <a:spcPts val="0"/>
              </a:spcAft>
              <a:buSzPts val="2040"/>
              <a:buNone/>
              <a:defRPr sz="24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5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1"/>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6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60"/>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5" name="Google Shape;95;p6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61"/>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61"/>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1" name="Google Shape;101;p6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3" name="Shape 113"/>
        <p:cNvGrpSpPr/>
        <p:nvPr/>
      </p:nvGrpSpPr>
      <p:grpSpPr>
        <a:xfrm>
          <a:off x="0" y="0"/>
          <a:ext cx="0" cy="0"/>
          <a:chOff x="0" y="0"/>
          <a:chExt cx="0" cy="0"/>
        </a:xfrm>
      </p:grpSpPr>
      <p:sp>
        <p:nvSpPr>
          <p:cNvPr id="114" name="Google Shape;114;g6b840834d8_2_9"/>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15" name="Google Shape;115;g6b840834d8_2_9"/>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16" name="Google Shape;116;g6b840834d8_2_9"/>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grpSp>
        <p:nvGrpSpPr>
          <p:cNvPr id="117" name="Google Shape;117;g6b840834d8_2_9"/>
          <p:cNvGrpSpPr/>
          <p:nvPr/>
        </p:nvGrpSpPr>
        <p:grpSpPr>
          <a:xfrm>
            <a:off x="9649215" y="4068923"/>
            <a:ext cx="1080904" cy="1080902"/>
            <a:chOff x="9685338" y="4460675"/>
            <a:chExt cx="1080904" cy="1080902"/>
          </a:xfrm>
        </p:grpSpPr>
        <p:sp>
          <p:nvSpPr>
            <p:cNvPr id="118" name="Google Shape;118;g6b840834d8_2_9"/>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19" name="Google Shape;119;g6b840834d8_2_9"/>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20" name="Google Shape;120;g6b840834d8_2_9"/>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6b840834d8_2_9"/>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2380"/>
              <a:buNone/>
              <a:defRPr sz="2800"/>
            </a:lvl2pPr>
            <a:lvl3pPr lvl="2" algn="ctr">
              <a:lnSpc>
                <a:spcPct val="90000"/>
              </a:lnSpc>
              <a:spcBef>
                <a:spcPts val="400"/>
              </a:spcBef>
              <a:spcAft>
                <a:spcPts val="0"/>
              </a:spcAft>
              <a:buSzPts val="2040"/>
              <a:buNone/>
              <a:defRPr sz="24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122" name="Google Shape;122;g6b840834d8_2_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6b840834d8_2_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6b840834d8_2_9"/>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5" name="Shape 125"/>
        <p:cNvGrpSpPr/>
        <p:nvPr/>
      </p:nvGrpSpPr>
      <p:grpSpPr>
        <a:xfrm>
          <a:off x="0" y="0"/>
          <a:ext cx="0" cy="0"/>
          <a:chOff x="0" y="0"/>
          <a:chExt cx="0" cy="0"/>
        </a:xfrm>
      </p:grpSpPr>
      <p:sp>
        <p:nvSpPr>
          <p:cNvPr id="126" name="Google Shape;126;g6b840834d8_2_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6b840834d8_2_2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28" name="Google Shape;128;g6b840834d8_2_2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6b840834d8_2_2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6b840834d8_2_2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31" name="Shape 131"/>
        <p:cNvGrpSpPr/>
        <p:nvPr/>
      </p:nvGrpSpPr>
      <p:grpSpPr>
        <a:xfrm>
          <a:off x="0" y="0"/>
          <a:ext cx="0" cy="0"/>
          <a:chOff x="0" y="0"/>
          <a:chExt cx="0" cy="0"/>
        </a:xfrm>
      </p:grpSpPr>
      <p:sp>
        <p:nvSpPr>
          <p:cNvPr id="132" name="Google Shape;132;g6b840834d8_2_27"/>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3" name="Google Shape;133;g6b840834d8_2_27"/>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3200"/>
              <a:buFont typeface="Rockwell"/>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6b840834d8_2_27"/>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lvl1pPr lvl="0" marR="0" rtl="0" algn="l">
              <a:lnSpc>
                <a:spcPct val="90000"/>
              </a:lnSpc>
              <a:spcBef>
                <a:spcPts val="1200"/>
              </a:spcBef>
              <a:spcAft>
                <a:spcPts val="0"/>
              </a:spcAft>
              <a:buClr>
                <a:srgbClr val="9E3611"/>
              </a:buClr>
              <a:buSzPts val="2720"/>
              <a:buFont typeface="Noto Sans Symbols"/>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135" name="Google Shape;135;g6b840834d8_2_27"/>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136" name="Google Shape;136;g6b840834d8_2_2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7" name="Google Shape;137;g6b840834d8_2_27"/>
          <p:cNvGrpSpPr/>
          <p:nvPr/>
        </p:nvGrpSpPr>
        <p:grpSpPr>
          <a:xfrm>
            <a:off x="11401725" y="6229681"/>
            <a:ext cx="457200" cy="457200"/>
            <a:chOff x="11361456" y="6195813"/>
            <a:chExt cx="548640" cy="548640"/>
          </a:xfrm>
        </p:grpSpPr>
        <p:sp>
          <p:nvSpPr>
            <p:cNvPr id="138" name="Google Shape;138;g6b840834d8_2_27"/>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39" name="Google Shape;139;g6b840834d8_2_27"/>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40" name="Google Shape;140;g6b840834d8_2_2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41" name="Shape 141"/>
        <p:cNvGrpSpPr/>
        <p:nvPr/>
      </p:nvGrpSpPr>
      <p:grpSpPr>
        <a:xfrm>
          <a:off x="0" y="0"/>
          <a:ext cx="0" cy="0"/>
          <a:chOff x="0" y="0"/>
          <a:chExt cx="0" cy="0"/>
        </a:xfrm>
      </p:grpSpPr>
      <p:sp>
        <p:nvSpPr>
          <p:cNvPr id="142" name="Google Shape;142;g6b840834d8_2_37"/>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43" name="Google Shape;143;g6b840834d8_2_37"/>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8000"/>
              <a:buFont typeface="Rockwell"/>
              <a:buNone/>
              <a:defRPr b="0"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6b840834d8_2_37"/>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145" name="Google Shape;145;g6b840834d8_2_37"/>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6b840834d8_2_37"/>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47" name="Google Shape;147;g6b840834d8_2_37"/>
          <p:cNvGrpSpPr/>
          <p:nvPr/>
        </p:nvGrpSpPr>
        <p:grpSpPr>
          <a:xfrm>
            <a:off x="897399" y="2325848"/>
            <a:ext cx="1080904" cy="1080902"/>
            <a:chOff x="9685338" y="4460675"/>
            <a:chExt cx="1080904" cy="1080902"/>
          </a:xfrm>
        </p:grpSpPr>
        <p:sp>
          <p:nvSpPr>
            <p:cNvPr id="148" name="Google Shape;148;g6b840834d8_2_37"/>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49" name="Google Shape;149;g6b840834d8_2_3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50" name="Google Shape;150;g6b840834d8_2_37"/>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51" name="Shape 151"/>
        <p:cNvGrpSpPr/>
        <p:nvPr/>
      </p:nvGrpSpPr>
      <p:grpSpPr>
        <a:xfrm>
          <a:off x="0" y="0"/>
          <a:ext cx="0" cy="0"/>
          <a:chOff x="0" y="0"/>
          <a:chExt cx="0" cy="0"/>
        </a:xfrm>
      </p:grpSpPr>
      <p:sp>
        <p:nvSpPr>
          <p:cNvPr id="152" name="Google Shape;152;g6b840834d8_2_4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6b840834d8_2_4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6b840834d8_2_4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
        <p:nvSpPr>
          <p:cNvPr id="155" name="Google Shape;155;g6b840834d8_2_4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6" name="Shape 156"/>
        <p:cNvGrpSpPr/>
        <p:nvPr/>
      </p:nvGrpSpPr>
      <p:grpSpPr>
        <a:xfrm>
          <a:off x="0" y="0"/>
          <a:ext cx="0" cy="0"/>
          <a:chOff x="0" y="0"/>
          <a:chExt cx="0" cy="0"/>
        </a:xfrm>
      </p:grpSpPr>
      <p:sp>
        <p:nvSpPr>
          <p:cNvPr id="157" name="Google Shape;157;g6b840834d8_2_5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6b840834d8_2_5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6b840834d8_2_5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0" name="Shape 160"/>
        <p:cNvGrpSpPr/>
        <p:nvPr/>
      </p:nvGrpSpPr>
      <p:grpSpPr>
        <a:xfrm>
          <a:off x="0" y="0"/>
          <a:ext cx="0" cy="0"/>
          <a:chOff x="0" y="0"/>
          <a:chExt cx="0" cy="0"/>
        </a:xfrm>
      </p:grpSpPr>
      <p:sp>
        <p:nvSpPr>
          <p:cNvPr id="161" name="Google Shape;161;g6b840834d8_2_5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6b840834d8_2_56"/>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163" name="Google Shape;163;g6b840834d8_2_56"/>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164" name="Google Shape;164;g6b840834d8_2_5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6b840834d8_2_5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6b840834d8_2_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67" name="Shape 167"/>
        <p:cNvGrpSpPr/>
        <p:nvPr/>
      </p:nvGrpSpPr>
      <p:grpSpPr>
        <a:xfrm>
          <a:off x="0" y="0"/>
          <a:ext cx="0" cy="0"/>
          <a:chOff x="0" y="0"/>
          <a:chExt cx="0" cy="0"/>
        </a:xfrm>
      </p:grpSpPr>
      <p:sp>
        <p:nvSpPr>
          <p:cNvPr id="168" name="Google Shape;168;g6b840834d8_2_63"/>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169" name="Google Shape;169;g6b840834d8_2_63"/>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170" name="Google Shape;170;g6b840834d8_2_63"/>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171" name="Google Shape;171;g6b840834d8_2_63"/>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172" name="Google Shape;172;g6b840834d8_2_6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6b840834d8_2_6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6b840834d8_2_6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
        <p:nvSpPr>
          <p:cNvPr id="175" name="Google Shape;175;g6b840834d8_2_6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5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33" name="Google Shape;33;p5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76" name="Shape 176"/>
        <p:cNvGrpSpPr/>
        <p:nvPr/>
      </p:nvGrpSpPr>
      <p:grpSpPr>
        <a:xfrm>
          <a:off x="0" y="0"/>
          <a:ext cx="0" cy="0"/>
          <a:chOff x="0" y="0"/>
          <a:chExt cx="0" cy="0"/>
        </a:xfrm>
      </p:grpSpPr>
      <p:sp>
        <p:nvSpPr>
          <p:cNvPr id="177" name="Google Shape;177;g6b840834d8_2_72"/>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8" name="Google Shape;178;g6b840834d8_2_72"/>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3200"/>
              <a:buFont typeface="Rockwell"/>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6b840834d8_2_72"/>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36550" lvl="5" marL="2743200" algn="l">
              <a:lnSpc>
                <a:spcPct val="90000"/>
              </a:lnSpc>
              <a:spcBef>
                <a:spcPts val="400"/>
              </a:spcBef>
              <a:spcAft>
                <a:spcPts val="0"/>
              </a:spcAft>
              <a:buSzPts val="1700"/>
              <a:buChar char="▪"/>
              <a:defRPr sz="2000"/>
            </a:lvl6pPr>
            <a:lvl7pPr indent="-336550" lvl="6" marL="3200400" algn="l">
              <a:lnSpc>
                <a:spcPct val="90000"/>
              </a:lnSpc>
              <a:spcBef>
                <a:spcPts val="400"/>
              </a:spcBef>
              <a:spcAft>
                <a:spcPts val="0"/>
              </a:spcAft>
              <a:buSzPts val="1700"/>
              <a:buChar char="▪"/>
              <a:defRPr sz="2000"/>
            </a:lvl7pPr>
            <a:lvl8pPr indent="-336550" lvl="7" marL="3657600" algn="l">
              <a:lnSpc>
                <a:spcPct val="90000"/>
              </a:lnSpc>
              <a:spcBef>
                <a:spcPts val="400"/>
              </a:spcBef>
              <a:spcAft>
                <a:spcPts val="0"/>
              </a:spcAft>
              <a:buSzPts val="1700"/>
              <a:buChar char="▪"/>
              <a:defRPr sz="2000"/>
            </a:lvl8pPr>
            <a:lvl9pPr indent="-336550" lvl="8" marL="4114800" algn="l">
              <a:lnSpc>
                <a:spcPct val="90000"/>
              </a:lnSpc>
              <a:spcBef>
                <a:spcPts val="400"/>
              </a:spcBef>
              <a:spcAft>
                <a:spcPts val="200"/>
              </a:spcAft>
              <a:buSzPts val="1700"/>
              <a:buChar char="▪"/>
              <a:defRPr sz="2000"/>
            </a:lvl9pPr>
          </a:lstStyle>
          <a:p/>
        </p:txBody>
      </p:sp>
      <p:sp>
        <p:nvSpPr>
          <p:cNvPr id="180" name="Google Shape;180;g6b840834d8_2_72"/>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181" name="Google Shape;181;g6b840834d8_2_7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6b840834d8_2_7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3" name="Google Shape;183;g6b840834d8_2_72"/>
          <p:cNvGrpSpPr/>
          <p:nvPr/>
        </p:nvGrpSpPr>
        <p:grpSpPr>
          <a:xfrm>
            <a:off x="11401725" y="6229681"/>
            <a:ext cx="457200" cy="457200"/>
            <a:chOff x="11361456" y="6195813"/>
            <a:chExt cx="548640" cy="548640"/>
          </a:xfrm>
        </p:grpSpPr>
        <p:sp>
          <p:nvSpPr>
            <p:cNvPr id="184" name="Google Shape;184;g6b840834d8_2_72"/>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85" name="Google Shape;185;g6b840834d8_2_72"/>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86" name="Google Shape;186;g6b840834d8_2_7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7" name="Shape 187"/>
        <p:cNvGrpSpPr/>
        <p:nvPr/>
      </p:nvGrpSpPr>
      <p:grpSpPr>
        <a:xfrm>
          <a:off x="0" y="0"/>
          <a:ext cx="0" cy="0"/>
          <a:chOff x="0" y="0"/>
          <a:chExt cx="0" cy="0"/>
        </a:xfrm>
      </p:grpSpPr>
      <p:sp>
        <p:nvSpPr>
          <p:cNvPr id="188" name="Google Shape;188;g6b840834d8_2_8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6b840834d8_2_83"/>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90" name="Google Shape;190;g6b840834d8_2_8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6b840834d8_2_8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g6b840834d8_2_8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3" name="Shape 193"/>
        <p:cNvGrpSpPr/>
        <p:nvPr/>
      </p:nvGrpSpPr>
      <p:grpSpPr>
        <a:xfrm>
          <a:off x="0" y="0"/>
          <a:ext cx="0" cy="0"/>
          <a:chOff x="0" y="0"/>
          <a:chExt cx="0" cy="0"/>
        </a:xfrm>
      </p:grpSpPr>
      <p:sp>
        <p:nvSpPr>
          <p:cNvPr id="194" name="Google Shape;194;g6b840834d8_2_89"/>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g6b840834d8_2_89"/>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96" name="Google Shape;196;g6b840834d8_2_8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g6b840834d8_2_8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6b840834d8_2_8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36" name="Shape 36"/>
        <p:cNvGrpSpPr/>
        <p:nvPr/>
      </p:nvGrpSpPr>
      <p:grpSpPr>
        <a:xfrm>
          <a:off x="0" y="0"/>
          <a:ext cx="0" cy="0"/>
          <a:chOff x="0" y="0"/>
          <a:chExt cx="0" cy="0"/>
        </a:xfrm>
      </p:grpSpPr>
      <p:sp>
        <p:nvSpPr>
          <p:cNvPr id="37" name="Google Shape;37;p5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8" name="Google Shape;38;p5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3"/>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rgbClr val="9E3611"/>
              </a:buClr>
              <a:buSzPts val="2720"/>
              <a:buFont typeface="Noto Sans Symbols"/>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40" name="Google Shape;40;p5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41" name="Google Shape;41;p5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2" name="Google Shape;42;p53"/>
          <p:cNvGrpSpPr/>
          <p:nvPr/>
        </p:nvGrpSpPr>
        <p:grpSpPr>
          <a:xfrm>
            <a:off x="11401725" y="6229681"/>
            <a:ext cx="457200" cy="457200"/>
            <a:chOff x="11361456" y="6195813"/>
            <a:chExt cx="548640" cy="548640"/>
          </a:xfrm>
        </p:grpSpPr>
        <p:sp>
          <p:nvSpPr>
            <p:cNvPr id="43" name="Google Shape;43;p5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44" name="Google Shape;44;p5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45" name="Google Shape;45;p5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46" name="Shape 46"/>
        <p:cNvGrpSpPr/>
        <p:nvPr/>
      </p:nvGrpSpPr>
      <p:grpSpPr>
        <a:xfrm>
          <a:off x="0" y="0"/>
          <a:ext cx="0" cy="0"/>
          <a:chOff x="0" y="0"/>
          <a:chExt cx="0" cy="0"/>
        </a:xfrm>
      </p:grpSpPr>
      <p:sp>
        <p:nvSpPr>
          <p:cNvPr id="47" name="Google Shape;47;p54"/>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8" name="Google Shape;48;p54"/>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4"/>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0" name="Google Shape;50;p54"/>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4"/>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2" name="Google Shape;52;p54"/>
          <p:cNvGrpSpPr/>
          <p:nvPr/>
        </p:nvGrpSpPr>
        <p:grpSpPr>
          <a:xfrm>
            <a:off x="897399" y="2325848"/>
            <a:ext cx="1080904" cy="1080902"/>
            <a:chOff x="9685338" y="4460675"/>
            <a:chExt cx="1080904" cy="1080902"/>
          </a:xfrm>
        </p:grpSpPr>
        <p:sp>
          <p:nvSpPr>
            <p:cNvPr id="53" name="Google Shape;53;p54"/>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54" name="Google Shape;54;p54"/>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55" name="Google Shape;55;p54"/>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56" name="Shape 56"/>
        <p:cNvGrpSpPr/>
        <p:nvPr/>
      </p:nvGrpSpPr>
      <p:grpSpPr>
        <a:xfrm>
          <a:off x="0" y="0"/>
          <a:ext cx="0" cy="0"/>
          <a:chOff x="0" y="0"/>
          <a:chExt cx="0" cy="0"/>
        </a:xfrm>
      </p:grpSpPr>
      <p:sp>
        <p:nvSpPr>
          <p:cNvPr id="57" name="Google Shape;57;p5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5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5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5" name="Shape 65"/>
        <p:cNvGrpSpPr/>
        <p:nvPr/>
      </p:nvGrpSpPr>
      <p:grpSpPr>
        <a:xfrm>
          <a:off x="0" y="0"/>
          <a:ext cx="0" cy="0"/>
          <a:chOff x="0" y="0"/>
          <a:chExt cx="0" cy="0"/>
        </a:xfrm>
      </p:grpSpPr>
      <p:sp>
        <p:nvSpPr>
          <p:cNvPr id="66" name="Google Shape;66;p5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68" name="Google Shape;68;p57"/>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69" name="Google Shape;69;p5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72" name="Shape 72"/>
        <p:cNvGrpSpPr/>
        <p:nvPr/>
      </p:nvGrpSpPr>
      <p:grpSpPr>
        <a:xfrm>
          <a:off x="0" y="0"/>
          <a:ext cx="0" cy="0"/>
          <a:chOff x="0" y="0"/>
          <a:chExt cx="0" cy="0"/>
        </a:xfrm>
      </p:grpSpPr>
      <p:sp>
        <p:nvSpPr>
          <p:cNvPr id="73" name="Google Shape;73;p5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4" name="Google Shape;74;p5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5" name="Google Shape;75;p5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6" name="Google Shape;76;p5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7" name="Google Shape;77;p5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0" name="Google Shape;80;p5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1" name="Shape 81"/>
        <p:cNvGrpSpPr/>
        <p:nvPr/>
      </p:nvGrpSpPr>
      <p:grpSpPr>
        <a:xfrm>
          <a:off x="0" y="0"/>
          <a:ext cx="0" cy="0"/>
          <a:chOff x="0" y="0"/>
          <a:chExt cx="0" cy="0"/>
        </a:xfrm>
      </p:grpSpPr>
      <p:sp>
        <p:nvSpPr>
          <p:cNvPr id="82" name="Google Shape;82;p59"/>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3" name="Google Shape;83;p59"/>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9"/>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36550" lvl="5" marL="2743200" algn="l">
              <a:lnSpc>
                <a:spcPct val="90000"/>
              </a:lnSpc>
              <a:spcBef>
                <a:spcPts val="400"/>
              </a:spcBef>
              <a:spcAft>
                <a:spcPts val="0"/>
              </a:spcAft>
              <a:buSzPts val="1700"/>
              <a:buChar char="▪"/>
              <a:defRPr sz="2000"/>
            </a:lvl6pPr>
            <a:lvl7pPr indent="-336550" lvl="6" marL="3200400" algn="l">
              <a:lnSpc>
                <a:spcPct val="90000"/>
              </a:lnSpc>
              <a:spcBef>
                <a:spcPts val="400"/>
              </a:spcBef>
              <a:spcAft>
                <a:spcPts val="0"/>
              </a:spcAft>
              <a:buSzPts val="1700"/>
              <a:buChar char="▪"/>
              <a:defRPr sz="2000"/>
            </a:lvl7pPr>
            <a:lvl8pPr indent="-336550" lvl="7" marL="3657600" algn="l">
              <a:lnSpc>
                <a:spcPct val="90000"/>
              </a:lnSpc>
              <a:spcBef>
                <a:spcPts val="400"/>
              </a:spcBef>
              <a:spcAft>
                <a:spcPts val="0"/>
              </a:spcAft>
              <a:buSzPts val="1700"/>
              <a:buChar char="▪"/>
              <a:defRPr sz="2000"/>
            </a:lvl8pPr>
            <a:lvl9pPr indent="-336550" lvl="8" marL="4114800" algn="l">
              <a:lnSpc>
                <a:spcPct val="90000"/>
              </a:lnSpc>
              <a:spcBef>
                <a:spcPts val="400"/>
              </a:spcBef>
              <a:spcAft>
                <a:spcPts val="200"/>
              </a:spcAft>
              <a:buSzPts val="1700"/>
              <a:buChar char="▪"/>
              <a:defRPr sz="2000"/>
            </a:lvl9pPr>
          </a:lstStyle>
          <a:p/>
        </p:txBody>
      </p:sp>
      <p:sp>
        <p:nvSpPr>
          <p:cNvPr id="85" name="Google Shape;85;p59"/>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6" name="Google Shape;86;p5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8" name="Google Shape;88;p59"/>
          <p:cNvGrpSpPr/>
          <p:nvPr/>
        </p:nvGrpSpPr>
        <p:grpSpPr>
          <a:xfrm>
            <a:off x="11401725" y="6229681"/>
            <a:ext cx="457200" cy="457200"/>
            <a:chOff x="11361456" y="6195813"/>
            <a:chExt cx="548640" cy="548640"/>
          </a:xfrm>
        </p:grpSpPr>
        <p:sp>
          <p:nvSpPr>
            <p:cNvPr id="89" name="Google Shape;89;p59"/>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90" name="Google Shape;90;p59"/>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91" name="Google Shape;91;p5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5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5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50"/>
          <p:cNvGrpSpPr/>
          <p:nvPr/>
        </p:nvGrpSpPr>
        <p:grpSpPr>
          <a:xfrm>
            <a:off x="11401725" y="6229681"/>
            <a:ext cx="457200" cy="457200"/>
            <a:chOff x="11361456" y="6195813"/>
            <a:chExt cx="548640" cy="548640"/>
          </a:xfrm>
        </p:grpSpPr>
        <p:sp>
          <p:nvSpPr>
            <p:cNvPr id="15" name="Google Shape;15;p50"/>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6" name="Google Shape;16;p5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7" name="Google Shape;17;p5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4" name="Shape 104"/>
        <p:cNvGrpSpPr/>
        <p:nvPr/>
      </p:nvGrpSpPr>
      <p:grpSpPr>
        <a:xfrm>
          <a:off x="0" y="0"/>
          <a:ext cx="0" cy="0"/>
          <a:chOff x="0" y="0"/>
          <a:chExt cx="0" cy="0"/>
        </a:xfrm>
      </p:grpSpPr>
      <p:sp>
        <p:nvSpPr>
          <p:cNvPr id="105" name="Google Shape;105;g6b840834d8_2_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5400"/>
              <a:buFont typeface="Rockwell"/>
              <a:buNone/>
              <a:defRPr b="0" i="0" sz="5400" u="none" cap="none" strike="noStrike">
                <a:solidFill>
                  <a:srgbClr val="000000"/>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g6b840834d8_2_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07" name="Google Shape;107;g6b840834d8_2_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08" name="Google Shape;108;g6b840834d8_2_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grpSp>
        <p:nvGrpSpPr>
          <p:cNvPr id="109" name="Google Shape;109;g6b840834d8_2_0"/>
          <p:cNvGrpSpPr/>
          <p:nvPr/>
        </p:nvGrpSpPr>
        <p:grpSpPr>
          <a:xfrm>
            <a:off x="11401725" y="6229681"/>
            <a:ext cx="457200" cy="457200"/>
            <a:chOff x="11361456" y="6195813"/>
            <a:chExt cx="548640" cy="548640"/>
          </a:xfrm>
        </p:grpSpPr>
        <p:sp>
          <p:nvSpPr>
            <p:cNvPr id="110" name="Google Shape;110;g6b840834d8_2_0"/>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11" name="Google Shape;111;g6b840834d8_2_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12" name="Google Shape;112;g6b840834d8_2_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33.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26.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4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4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4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5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4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 Id="rId3" Type="http://schemas.openxmlformats.org/officeDocument/2006/relationships/image" Target="../media/image51.png"/><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image" Target="../media/image5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 Id="rId3" Type="http://schemas.openxmlformats.org/officeDocument/2006/relationships/image" Target="../media/image5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5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 Id="rId3" Type="http://schemas.openxmlformats.org/officeDocument/2006/relationships/image" Target="../media/image50.png"/><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 Id="rId3" Type="http://schemas.openxmlformats.org/officeDocument/2006/relationships/image" Target="../media/image5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5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5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5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 Id="rId3" Type="http://schemas.openxmlformats.org/officeDocument/2006/relationships/image" Target="../media/image5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2" name="Shape 202"/>
        <p:cNvGrpSpPr/>
        <p:nvPr/>
      </p:nvGrpSpPr>
      <p:grpSpPr>
        <a:xfrm>
          <a:off x="0" y="0"/>
          <a:ext cx="0" cy="0"/>
          <a:chOff x="0" y="0"/>
          <a:chExt cx="0" cy="0"/>
        </a:xfrm>
      </p:grpSpPr>
      <p:sp>
        <p:nvSpPr>
          <p:cNvPr id="203" name="Google Shape;203;p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9600"/>
              <a:buFont typeface="Rockwell"/>
              <a:buNone/>
            </a:pPr>
            <a:r>
              <a:rPr lang="en-US"/>
              <a:t>A DECADE OF SURVIVOR VOICES</a:t>
            </a:r>
            <a:endParaRPr/>
          </a:p>
        </p:txBody>
      </p:sp>
      <p:sp>
        <p:nvSpPr>
          <p:cNvPr id="204" name="Google Shape;204;p1"/>
          <p:cNvSpPr txBox="1"/>
          <p:nvPr>
            <p:ph idx="1" type="subTitle"/>
          </p:nvPr>
        </p:nvSpPr>
        <p:spPr>
          <a:xfrm>
            <a:off x="1051560" y="4468031"/>
            <a:ext cx="7891272" cy="106984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70"/>
              <a:buNone/>
            </a:pPr>
            <a:r>
              <a:rPr lang="en-US"/>
              <a:t>Butterfly Longitudinal Re/integration Research Project</a:t>
            </a:r>
            <a:endParaRPr/>
          </a:p>
          <a:p>
            <a:pPr indent="0" lvl="0" marL="0" rtl="0" algn="l">
              <a:lnSpc>
                <a:spcPct val="100000"/>
              </a:lnSpc>
              <a:spcBef>
                <a:spcPts val="0"/>
              </a:spcBef>
              <a:spcAft>
                <a:spcPts val="0"/>
              </a:spcAft>
              <a:buSzPts val="1870"/>
              <a:buNone/>
            </a:pPr>
            <a:r>
              <a:rPr lang="en-US"/>
              <a:t>Chab Dai Coalition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g6b840834d8_2_141"/>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DEMOGRAPHICS</a:t>
            </a:r>
            <a:endParaRPr/>
          </a:p>
        </p:txBody>
      </p:sp>
      <p:sp>
        <p:nvSpPr>
          <p:cNvPr id="263" name="Google Shape;263;g6b840834d8_2_141"/>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g6b840834d8_2_146"/>
          <p:cNvPicPr preferRelativeResize="0"/>
          <p:nvPr/>
        </p:nvPicPr>
        <p:blipFill rotWithShape="1">
          <a:blip r:embed="rId3">
            <a:alphaModFix/>
          </a:blip>
          <a:srcRect b="0" l="0" r="0" t="0"/>
          <a:stretch/>
        </p:blipFill>
        <p:spPr>
          <a:xfrm>
            <a:off x="1069847" y="480424"/>
            <a:ext cx="10314845" cy="6377576"/>
          </a:xfrm>
          <a:prstGeom prst="rect">
            <a:avLst/>
          </a:prstGeom>
          <a:noFill/>
          <a:ln>
            <a:noFill/>
          </a:ln>
        </p:spPr>
      </p:pic>
      <p:sp>
        <p:nvSpPr>
          <p:cNvPr id="269" name="Google Shape;269;g6b840834d8_2_14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GENDER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g6b840834d8_2_151"/>
          <p:cNvPicPr preferRelativeResize="0"/>
          <p:nvPr/>
        </p:nvPicPr>
        <p:blipFill rotWithShape="1">
          <a:blip r:embed="rId3">
            <a:alphaModFix/>
          </a:blip>
          <a:srcRect b="0" l="0" r="0" t="0"/>
          <a:stretch/>
        </p:blipFill>
        <p:spPr>
          <a:xfrm>
            <a:off x="607991" y="0"/>
            <a:ext cx="1075055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g6b840834d8_2_155"/>
          <p:cNvPicPr preferRelativeResize="0"/>
          <p:nvPr/>
        </p:nvPicPr>
        <p:blipFill rotWithShape="1">
          <a:blip r:embed="rId3">
            <a:alphaModFix/>
          </a:blip>
          <a:srcRect b="0" l="0" r="0" t="0"/>
          <a:stretch/>
        </p:blipFill>
        <p:spPr>
          <a:xfrm>
            <a:off x="601467" y="0"/>
            <a:ext cx="10787063" cy="6858000"/>
          </a:xfrm>
          <a:prstGeom prst="rect">
            <a:avLst/>
          </a:prstGeom>
          <a:noFill/>
          <a:ln>
            <a:noFill/>
          </a:ln>
        </p:spPr>
      </p:pic>
    </p:spTree>
  </p:cSld>
  <p:clrMapOvr>
    <a:masterClrMapping/>
  </p:clrMapOvr>
  <mc:AlternateContent>
    <mc:Choice Requires="p14">
      <p:transition spd="slow" p14:dur="20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graphicFrame>
        <p:nvGraphicFramePr>
          <p:cNvPr id="284" name="Google Shape;284;g6b840834d8_2_159"/>
          <p:cNvGraphicFramePr/>
          <p:nvPr/>
        </p:nvGraphicFramePr>
        <p:xfrm>
          <a:off x="0" y="-1"/>
          <a:ext cx="3000000" cy="3000000"/>
        </p:xfrm>
        <a:graphic>
          <a:graphicData uri="http://schemas.openxmlformats.org/drawingml/2006/table">
            <a:tbl>
              <a:tblPr>
                <a:noFill/>
                <a:tableStyleId>{D9AA2660-197D-4211-B986-F7F50E6C6682}</a:tableStyleId>
              </a:tblPr>
              <a:tblGrid>
                <a:gridCol w="82550"/>
                <a:gridCol w="4622175"/>
                <a:gridCol w="1793750"/>
                <a:gridCol w="1793750"/>
              </a:tblGrid>
              <a:tr h="396000">
                <a:tc gridSpan="2" rowSpan="2">
                  <a:txBody>
                    <a:bodyPr/>
                    <a:lstStyle/>
                    <a:p>
                      <a:pPr indent="0" lvl="0" marL="0" marR="0" rtl="0" algn="ctr">
                        <a:lnSpc>
                          <a:spcPct val="100000"/>
                        </a:lnSpc>
                        <a:spcBef>
                          <a:spcPts val="0"/>
                        </a:spcBef>
                        <a:spcAft>
                          <a:spcPts val="0"/>
                        </a:spcAft>
                        <a:buClr>
                          <a:srgbClr val="000000"/>
                        </a:buClr>
                        <a:buSzPts val="2000"/>
                        <a:buFont typeface="Cutive"/>
                        <a:buNone/>
                      </a:pPr>
                      <a:r>
                        <a:rPr b="1" lang="en-US" sz="2000" u="none" cap="none" strike="noStrike">
                          <a:solidFill>
                            <a:srgbClr val="000000"/>
                          </a:solidFill>
                          <a:latin typeface="Cutive"/>
                          <a:ea typeface="Cutive"/>
                          <a:cs typeface="Cutive"/>
                          <a:sym typeface="Cutive"/>
                        </a:rPr>
                        <a:t>Aftercare Program Services at Time of Interviews</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rowSpan="2" hMerge="1"/>
                <a:tc gridSpan="2">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0000"/>
                          </a:solidFill>
                          <a:latin typeface="Cutive"/>
                          <a:ea typeface="Cutive"/>
                          <a:cs typeface="Cutive"/>
                          <a:sym typeface="Cutive"/>
                        </a:rPr>
                        <a:t>Year of Data Collection</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hMerge="1"/>
              </a:tr>
              <a:tr h="584375">
                <a:tc gridSpan="2" vMerge="1"/>
                <a:tc hMerge="1" vMerge="1"/>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2012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2018</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661650">
                <a:tc rowSpan="8">
                  <a:txBody>
                    <a:bodyPr/>
                    <a:lstStyle/>
                    <a:p>
                      <a:pPr indent="0" lvl="0" marL="0" marR="0" rtl="0" algn="ctr">
                        <a:lnSpc>
                          <a:spcPct val="100000"/>
                        </a:lnSpc>
                        <a:spcBef>
                          <a:spcPts val="0"/>
                        </a:spcBef>
                        <a:spcAft>
                          <a:spcPts val="0"/>
                        </a:spcAft>
                        <a:buClr>
                          <a:srgbClr val="000000"/>
                        </a:buClr>
                        <a:buSzPts val="2000"/>
                        <a:buFont typeface="Arial"/>
                        <a:buNone/>
                      </a:pPr>
                      <a:r>
                        <a:t/>
                      </a:r>
                      <a:endParaRPr b="0" sz="2000" u="none" cap="none" strike="noStrike">
                        <a:solidFill>
                          <a:srgbClr val="C00000"/>
                        </a:solidFill>
                        <a:latin typeface="Cutive"/>
                        <a:ea typeface="Cutive"/>
                        <a:cs typeface="Cutive"/>
                        <a:sym typeface="Cutive"/>
                      </a:endParaRPr>
                    </a:p>
                  </a:txBody>
                  <a:tcPr marT="0" marB="0" marR="28575" marL="28575" anchor="ctr">
                    <a:lnL cap="flat" cmpd="sng" w="2857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Shelter</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C00000"/>
                          </a:solidFill>
                          <a:latin typeface="Cutive"/>
                          <a:ea typeface="Cutive"/>
                          <a:cs typeface="Cutive"/>
                          <a:sym typeface="Cutive"/>
                        </a:rPr>
                        <a:t>33</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Declined Assistance</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Non-Residential Vocational Training</a:t>
                      </a:r>
                      <a:endParaRPr sz="1400" u="none" cap="none" strike="noStrike"/>
                    </a:p>
                  </a:txBody>
                  <a:tcPr marT="0" marB="0" marR="28575" marL="28575" anchor="ctr">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Shelter Reintegration Assistance</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Community-Based Program</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8</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Family Group Home</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3</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Reintegration Completed</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C00000"/>
                          </a:solidFill>
                          <a:latin typeface="Cutive"/>
                          <a:ea typeface="Cutive"/>
                          <a:cs typeface="Cutive"/>
                          <a:sym typeface="Cutive"/>
                        </a:rPr>
                        <a:t>32</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Church Assistance</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84375">
                <a:tc gridSpan="2">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Total</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
        <p:nvSpPr>
          <p:cNvPr id="285" name="Google Shape;285;g6b840834d8_2_159"/>
          <p:cNvSpPr txBox="1"/>
          <p:nvPr>
            <p:ph idx="1" type="body"/>
          </p:nvPr>
        </p:nvSpPr>
        <p:spPr>
          <a:xfrm>
            <a:off x="8292232" y="1"/>
            <a:ext cx="3742452" cy="62238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73"/>
              <a:buNone/>
            </a:pPr>
            <a:r>
              <a:t/>
            </a:r>
            <a:endParaRPr sz="1850">
              <a:solidFill>
                <a:schemeClr val="dk1"/>
              </a:solidFill>
            </a:endParaRPr>
          </a:p>
          <a:p>
            <a:pPr indent="-342900" lvl="0" marL="342900" rtl="0" algn="l">
              <a:lnSpc>
                <a:spcPct val="100000"/>
              </a:lnSpc>
              <a:spcBef>
                <a:spcPts val="1000"/>
              </a:spcBef>
              <a:spcAft>
                <a:spcPts val="0"/>
              </a:spcAft>
              <a:buClr>
                <a:srgbClr val="009193"/>
              </a:buClr>
              <a:buSzPts val="3885"/>
              <a:buFont typeface="Arial"/>
              <a:buChar char="•"/>
            </a:pPr>
            <a:r>
              <a:rPr b="1" lang="en-US" sz="2590">
                <a:solidFill>
                  <a:schemeClr val="dk1"/>
                </a:solidFill>
              </a:rPr>
              <a:t>2012: </a:t>
            </a:r>
            <a:r>
              <a:rPr lang="en-US" sz="2590">
                <a:solidFill>
                  <a:schemeClr val="dk1"/>
                </a:solidFill>
              </a:rPr>
              <a:t>33 Participants in Shelters located in PP, BTB, &amp; SR</a:t>
            </a:r>
            <a:endParaRPr/>
          </a:p>
          <a:p>
            <a:pPr indent="-342900" lvl="0" marL="342900" rtl="0" algn="l">
              <a:lnSpc>
                <a:spcPct val="100000"/>
              </a:lnSpc>
              <a:spcBef>
                <a:spcPts val="1000"/>
              </a:spcBef>
              <a:spcAft>
                <a:spcPts val="0"/>
              </a:spcAft>
              <a:buClr>
                <a:srgbClr val="009193"/>
              </a:buClr>
              <a:buSzPts val="3885"/>
              <a:buFont typeface="Arial"/>
              <a:buChar char="•"/>
            </a:pPr>
            <a:r>
              <a:rPr b="1" lang="en-US" sz="2590">
                <a:solidFill>
                  <a:schemeClr val="dk1"/>
                </a:solidFill>
              </a:rPr>
              <a:t>2018: </a:t>
            </a:r>
            <a:r>
              <a:rPr lang="en-US" sz="2590">
                <a:solidFill>
                  <a:schemeClr val="dk1"/>
                </a:solidFill>
              </a:rPr>
              <a:t>Two of the Respondents in Community-Based Programming ended up Declining Assistance specifically because of their experience with the NGO</a:t>
            </a:r>
            <a:endParaRPr sz="259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g6b840834d8_2_164"/>
          <p:cNvSpPr txBox="1"/>
          <p:nvPr>
            <p:ph type="title"/>
          </p:nvPr>
        </p:nvSpPr>
        <p:spPr>
          <a:xfrm>
            <a:off x="8549640" y="469099"/>
            <a:ext cx="3500398" cy="68893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Font typeface="Rockwell"/>
              <a:buNone/>
            </a:pPr>
            <a:r>
              <a:rPr lang="en-US" sz="3600"/>
              <a:t>MOBILE COHORT</a:t>
            </a:r>
            <a:endParaRPr/>
          </a:p>
        </p:txBody>
      </p:sp>
      <p:graphicFrame>
        <p:nvGraphicFramePr>
          <p:cNvPr id="291" name="Google Shape;291;g6b840834d8_2_164"/>
          <p:cNvGraphicFramePr/>
          <p:nvPr/>
        </p:nvGraphicFramePr>
        <p:xfrm>
          <a:off x="0" y="0"/>
          <a:ext cx="3000000" cy="3000000"/>
        </p:xfrm>
        <a:graphic>
          <a:graphicData uri="http://schemas.openxmlformats.org/drawingml/2006/table">
            <a:tbl>
              <a:tblPr>
                <a:noFill/>
                <a:tableStyleId>{D9AA2660-197D-4211-B986-F7F50E6C6682}</a:tableStyleId>
              </a:tblPr>
              <a:tblGrid>
                <a:gridCol w="82550"/>
                <a:gridCol w="3800525"/>
                <a:gridCol w="2223375"/>
                <a:gridCol w="2223375"/>
              </a:tblGrid>
              <a:tr h="561900">
                <a:tc gridSpan="2" rowSpan="2">
                  <a:txBody>
                    <a:bodyPr/>
                    <a:lstStyle/>
                    <a:p>
                      <a:pPr indent="0" lvl="0" marL="0" marR="0" rtl="0" algn="ctr">
                        <a:lnSpc>
                          <a:spcPct val="100000"/>
                        </a:lnSpc>
                        <a:spcBef>
                          <a:spcPts val="0"/>
                        </a:spcBef>
                        <a:spcAft>
                          <a:spcPts val="0"/>
                        </a:spcAft>
                        <a:buClr>
                          <a:srgbClr val="000000"/>
                        </a:buClr>
                        <a:buSzPts val="2400"/>
                        <a:buFont typeface="Cutive"/>
                        <a:buNone/>
                      </a:pPr>
                      <a:r>
                        <a:rPr b="1" lang="en-US" sz="2400" u="none" cap="none" strike="noStrike">
                          <a:solidFill>
                            <a:srgbClr val="000000"/>
                          </a:solidFill>
                          <a:latin typeface="Cutive"/>
                          <a:ea typeface="Cutive"/>
                          <a:cs typeface="Cutive"/>
                          <a:sym typeface="Cutive"/>
                        </a:rPr>
                        <a:t>Location of Residence</a:t>
                      </a:r>
                      <a:endParaRPr b="1" sz="2400" u="none" cap="none" strike="noStrike">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rowSpan="2" hMerge="1"/>
                <a:tc gridSpan="2">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utive"/>
                          <a:ea typeface="Cutive"/>
                          <a:cs typeface="Cutive"/>
                          <a:sym typeface="Cutive"/>
                        </a:rPr>
                        <a:t>Year of Data Collection</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hMerge="1"/>
              </a:tr>
              <a:tr h="443850">
                <a:tc gridSpan="2" vMerge="1"/>
                <a:tc hMerge="1" vMerge="1"/>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2012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2018</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525950">
                <a:tc rowSpan="10">
                  <a:txBody>
                    <a:bodyPr/>
                    <a:lstStyle/>
                    <a:p>
                      <a:pPr indent="0" lvl="0" marL="0" marR="0" rtl="0" algn="ctr">
                        <a:lnSpc>
                          <a:spcPct val="100000"/>
                        </a:lnSpc>
                        <a:spcBef>
                          <a:spcPts val="0"/>
                        </a:spcBef>
                        <a:spcAft>
                          <a:spcPts val="0"/>
                        </a:spcAft>
                        <a:buClr>
                          <a:srgbClr val="000000"/>
                        </a:buClr>
                        <a:buSzPts val="2000"/>
                        <a:buFont typeface="Arial"/>
                        <a:buNone/>
                      </a:pPr>
                      <a:r>
                        <a:t/>
                      </a:r>
                      <a:endParaRPr b="0" sz="2000" u="none" cap="none" strike="noStrike">
                        <a:solidFill>
                          <a:srgbClr val="000000"/>
                        </a:solidFill>
                        <a:latin typeface="Cutive"/>
                        <a:ea typeface="Cutive"/>
                        <a:cs typeface="Cutive"/>
                        <a:sym typeface="Cutive"/>
                      </a:endParaRPr>
                    </a:p>
                  </a:txBody>
                  <a:tcPr marT="0" marB="0" marR="28575" marL="28575"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Banteay Meanchey</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Battambang</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3</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Kandal</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Koh Kong</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3</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Phnom Penh</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C00000"/>
                          </a:solidFill>
                          <a:latin typeface="Cutive"/>
                          <a:ea typeface="Cutive"/>
                          <a:cs typeface="Cutive"/>
                          <a:sym typeface="Cutive"/>
                        </a:rPr>
                        <a:t>41</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24</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Siem Reap</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8</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9</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Kompong Som</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5</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Svay Rieng</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3</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Takeo</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71600">
                <a:tc vMerge="1"/>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latin typeface="Cutive"/>
                          <a:ea typeface="Cutive"/>
                          <a:cs typeface="Cutive"/>
                          <a:sym typeface="Cutive"/>
                        </a:rPr>
                        <a:t>Oddar Meanchey</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447150">
                <a:tc gridSpan="2">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Total</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
        <p:nvSpPr>
          <p:cNvPr id="292" name="Google Shape;292;g6b840834d8_2_164"/>
          <p:cNvSpPr txBox="1"/>
          <p:nvPr/>
        </p:nvSpPr>
        <p:spPr>
          <a:xfrm>
            <a:off x="8549640" y="1158031"/>
            <a:ext cx="3642360" cy="471667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9E3611"/>
              </a:buClr>
              <a:buSzPts val="1573"/>
              <a:buFont typeface="Noto Sans Symbols"/>
              <a:buNone/>
            </a:pPr>
            <a:r>
              <a:t/>
            </a:r>
            <a:endParaRPr b="0" i="0" sz="1850" u="none" cap="none" strike="noStrike">
              <a:solidFill>
                <a:schemeClr val="dk1"/>
              </a:solidFill>
              <a:latin typeface="Rockwell"/>
              <a:ea typeface="Rockwell"/>
              <a:cs typeface="Rockwell"/>
              <a:sym typeface="Rockwell"/>
            </a:endParaRPr>
          </a:p>
          <a:p>
            <a:pPr indent="-342900" lvl="0" marL="342900" marR="0" rtl="0" algn="l">
              <a:lnSpc>
                <a:spcPct val="80000"/>
              </a:lnSpc>
              <a:spcBef>
                <a:spcPts val="1000"/>
              </a:spcBef>
              <a:spcAft>
                <a:spcPts val="0"/>
              </a:spcAft>
              <a:buClr>
                <a:srgbClr val="009193"/>
              </a:buClr>
              <a:buSzPts val="4440"/>
              <a:buFont typeface="Arial"/>
              <a:buChar char="•"/>
            </a:pPr>
            <a:r>
              <a:rPr b="0" i="0" lang="en-US" sz="2960" u="none" cap="none" strike="noStrike">
                <a:solidFill>
                  <a:schemeClr val="dk1"/>
                </a:solidFill>
                <a:latin typeface="Rockwell"/>
                <a:ea typeface="Rockwell"/>
                <a:cs typeface="Rockwell"/>
                <a:sym typeface="Rockwell"/>
              </a:rPr>
              <a:t>41 Participants were in Phnom Penh in 2012</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1000"/>
              </a:spcBef>
              <a:spcAft>
                <a:spcPts val="0"/>
              </a:spcAft>
              <a:buClr>
                <a:srgbClr val="009193"/>
              </a:buClr>
              <a:buSzPts val="4440"/>
              <a:buFont typeface="Arial"/>
              <a:buChar char="•"/>
            </a:pPr>
            <a:r>
              <a:rPr b="0" i="0" lang="en-US" sz="2960" u="none" cap="none" strike="noStrike">
                <a:solidFill>
                  <a:schemeClr val="dk1"/>
                </a:solidFill>
                <a:latin typeface="Rockwell"/>
                <a:ea typeface="Rockwell"/>
                <a:cs typeface="Rockwell"/>
                <a:sym typeface="Rockwell"/>
              </a:rPr>
              <a:t>This number is almost halved by 2018 with most of the participants now living in 9 provinces other than Phnom Penh</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1000"/>
              </a:spcBef>
              <a:spcAft>
                <a:spcPts val="0"/>
              </a:spcAft>
              <a:buClr>
                <a:srgbClr val="9E3611"/>
              </a:buClr>
              <a:buSzPts val="1573"/>
              <a:buFont typeface="Noto Sans Symbols"/>
              <a:buNone/>
            </a:pPr>
            <a:r>
              <a:t/>
            </a:r>
            <a:endParaRPr b="0" i="0" sz="1850" u="none" cap="none" strike="noStrike">
              <a:solidFill>
                <a:schemeClr val="dk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g6b840834d8_2_170"/>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RESULTS &amp; </a:t>
            </a:r>
            <a:br>
              <a:rPr lang="en-US"/>
            </a:br>
            <a:r>
              <a:rPr lang="en-US"/>
              <a:t>LESSONS LEARNED </a:t>
            </a:r>
            <a:endParaRPr/>
          </a:p>
        </p:txBody>
      </p:sp>
      <p:sp>
        <p:nvSpPr>
          <p:cNvPr id="298" name="Google Shape;298;g6b840834d8_2_170"/>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pic>
        <p:nvPicPr>
          <p:cNvPr id="299" name="Google Shape;299;g6b840834d8_2_170"/>
          <p:cNvPicPr preferRelativeResize="0"/>
          <p:nvPr/>
        </p:nvPicPr>
        <p:blipFill rotWithShape="1">
          <a:blip r:embed="rId3">
            <a:alphaModFix/>
          </a:blip>
          <a:srcRect b="0" l="0" r="0" t="0"/>
          <a:stretch/>
        </p:blipFill>
        <p:spPr>
          <a:xfrm>
            <a:off x="-8761828" y="-3252175"/>
            <a:ext cx="3175000" cy="3175000"/>
          </a:xfrm>
          <a:prstGeom prst="rect">
            <a:avLst/>
          </a:prstGeom>
          <a:noFill/>
          <a:ln>
            <a:noFill/>
          </a:ln>
        </p:spPr>
      </p:pic>
      <p:pic>
        <p:nvPicPr>
          <p:cNvPr id="300" name="Google Shape;300;g6b840834d8_2_170"/>
          <p:cNvPicPr preferRelativeResize="0"/>
          <p:nvPr/>
        </p:nvPicPr>
        <p:blipFill rotWithShape="1">
          <a:blip r:embed="rId4">
            <a:alphaModFix/>
          </a:blip>
          <a:srcRect b="0" l="0" r="0" t="0"/>
          <a:stretch/>
        </p:blipFill>
        <p:spPr>
          <a:xfrm>
            <a:off x="8492043" y="2259667"/>
            <a:ext cx="2042346" cy="20423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g6b840834d8_2_177"/>
          <p:cNvSpPr txBox="1"/>
          <p:nvPr>
            <p:ph type="title"/>
          </p:nvPr>
        </p:nvSpPr>
        <p:spPr>
          <a:xfrm>
            <a:off x="8549640" y="0"/>
            <a:ext cx="3200400" cy="5668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Font typeface="Rockwell"/>
              <a:buNone/>
            </a:pPr>
            <a:r>
              <a:rPr lang="en-US"/>
              <a:t>ETHNICITY</a:t>
            </a:r>
            <a:endParaRPr/>
          </a:p>
        </p:txBody>
      </p:sp>
      <p:sp>
        <p:nvSpPr>
          <p:cNvPr id="306" name="Google Shape;306;g6b840834d8_2_177"/>
          <p:cNvSpPr txBox="1"/>
          <p:nvPr>
            <p:ph idx="1" type="body"/>
          </p:nvPr>
        </p:nvSpPr>
        <p:spPr>
          <a:xfrm>
            <a:off x="8549640" y="566803"/>
            <a:ext cx="3642360" cy="5646107"/>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rgbClr val="009193"/>
              </a:buClr>
              <a:buSzPts val="2405"/>
              <a:buFont typeface="Arial"/>
              <a:buChar char="•"/>
            </a:pPr>
            <a:r>
              <a:rPr lang="en-US" sz="2405"/>
              <a:t>Changing self-reported ethnicity after re/integration back into communities</a:t>
            </a:r>
            <a:endParaRPr/>
          </a:p>
          <a:p>
            <a:pPr indent="-457200" lvl="0" marL="457200" rtl="0" algn="l">
              <a:lnSpc>
                <a:spcPct val="80000"/>
              </a:lnSpc>
              <a:spcBef>
                <a:spcPts val="1000"/>
              </a:spcBef>
              <a:spcAft>
                <a:spcPts val="0"/>
              </a:spcAft>
              <a:buClr>
                <a:srgbClr val="009193"/>
              </a:buClr>
              <a:buSzPts val="2405"/>
              <a:buFont typeface="Arial"/>
              <a:buChar char="•"/>
            </a:pPr>
            <a:r>
              <a:rPr lang="en-US" sz="2405"/>
              <a:t>Reasons for change</a:t>
            </a:r>
            <a:endParaRPr/>
          </a:p>
          <a:p>
            <a:pPr indent="-457200" lvl="1" marL="914400" rtl="0" algn="l">
              <a:lnSpc>
                <a:spcPct val="70000"/>
              </a:lnSpc>
              <a:spcBef>
                <a:spcPts val="400"/>
              </a:spcBef>
              <a:spcAft>
                <a:spcPts val="0"/>
              </a:spcAft>
              <a:buClr>
                <a:srgbClr val="009193"/>
              </a:buClr>
              <a:buSzPts val="2405"/>
              <a:buFont typeface="Arial"/>
              <a:buChar char="•"/>
            </a:pPr>
            <a:r>
              <a:rPr lang="en-US" sz="2405"/>
              <a:t>To obtain documents to legally work or attend school in Cambodia</a:t>
            </a:r>
            <a:endParaRPr/>
          </a:p>
          <a:p>
            <a:pPr indent="-457200" lvl="1" marL="914400" rtl="0" algn="l">
              <a:lnSpc>
                <a:spcPct val="70000"/>
              </a:lnSpc>
              <a:spcBef>
                <a:spcPts val="600"/>
              </a:spcBef>
              <a:spcAft>
                <a:spcPts val="0"/>
              </a:spcAft>
              <a:buClr>
                <a:srgbClr val="009193"/>
              </a:buClr>
              <a:buSzPts val="2405"/>
              <a:buFont typeface="Arial"/>
              <a:buChar char="•"/>
            </a:pPr>
            <a:r>
              <a:rPr lang="en-US" sz="2405"/>
              <a:t>To fit better into social structures as personal business grew</a:t>
            </a:r>
            <a:endParaRPr/>
          </a:p>
          <a:p>
            <a:pPr indent="-457200" lvl="1" marL="914400" rtl="0" algn="l">
              <a:lnSpc>
                <a:spcPct val="70000"/>
              </a:lnSpc>
              <a:spcBef>
                <a:spcPts val="600"/>
              </a:spcBef>
              <a:spcAft>
                <a:spcPts val="0"/>
              </a:spcAft>
              <a:buClr>
                <a:srgbClr val="009193"/>
              </a:buClr>
              <a:buSzPts val="2405"/>
              <a:buFont typeface="Arial"/>
              <a:buChar char="•"/>
            </a:pPr>
            <a:r>
              <a:rPr lang="en-US" sz="2405"/>
              <a:t>To become the same ethnicity as their partner</a:t>
            </a:r>
            <a:endParaRPr/>
          </a:p>
          <a:p>
            <a:pPr indent="-253031" lvl="1" marL="800100" rtl="0" algn="l">
              <a:lnSpc>
                <a:spcPct val="70000"/>
              </a:lnSpc>
              <a:spcBef>
                <a:spcPts val="600"/>
              </a:spcBef>
              <a:spcAft>
                <a:spcPts val="0"/>
              </a:spcAft>
              <a:buSzPts val="1415"/>
              <a:buFont typeface="Arial"/>
              <a:buNone/>
            </a:pPr>
            <a:r>
              <a:t/>
            </a:r>
            <a:endParaRPr sz="1665"/>
          </a:p>
        </p:txBody>
      </p:sp>
      <p:graphicFrame>
        <p:nvGraphicFramePr>
          <p:cNvPr id="307" name="Google Shape;307;g6b840834d8_2_177"/>
          <p:cNvGraphicFramePr/>
          <p:nvPr/>
        </p:nvGraphicFramePr>
        <p:xfrm>
          <a:off x="0" y="0"/>
          <a:ext cx="3000000" cy="3000000"/>
        </p:xfrm>
        <a:graphic>
          <a:graphicData uri="http://schemas.openxmlformats.org/drawingml/2006/table">
            <a:tbl>
              <a:tblPr>
                <a:noFill/>
                <a:tableStyleId>{D9AA2660-197D-4211-B986-F7F50E6C6682}</a:tableStyleId>
              </a:tblPr>
              <a:tblGrid>
                <a:gridCol w="82550"/>
                <a:gridCol w="3693025"/>
                <a:gridCol w="1135425"/>
                <a:gridCol w="1135425"/>
                <a:gridCol w="1135425"/>
                <a:gridCol w="1135425"/>
              </a:tblGrid>
              <a:tr h="789100">
                <a:tc rowSpan="8">
                  <a:txBody>
                    <a:bodyPr/>
                    <a:lstStyle/>
                    <a:p>
                      <a:pPr indent="0" lvl="0" marL="0" marR="0" rtl="0" algn="ctr">
                        <a:lnSpc>
                          <a:spcPct val="100000"/>
                        </a:lnSpc>
                        <a:spcBef>
                          <a:spcPts val="0"/>
                        </a:spcBef>
                        <a:spcAft>
                          <a:spcPts val="0"/>
                        </a:spcAft>
                        <a:buClr>
                          <a:srgbClr val="000000"/>
                        </a:buClr>
                        <a:buSzPts val="2000"/>
                        <a:buFont typeface="Arial"/>
                        <a:buNone/>
                      </a:pPr>
                      <a:r>
                        <a:t/>
                      </a:r>
                      <a:endParaRPr b="0" sz="20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Cutive"/>
                          <a:ea typeface="Cutive"/>
                          <a:cs typeface="Cutive"/>
                          <a:sym typeface="Cutive"/>
                        </a:rPr>
                        <a:t>Self-Reported Ethnic Group</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0000"/>
                          </a:solidFill>
                          <a:latin typeface="Cutive"/>
                          <a:ea typeface="Cutive"/>
                          <a:cs typeface="Cutive"/>
                          <a:sym typeface="Cutive"/>
                        </a:rPr>
                        <a:t>2012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0000"/>
                          </a:solidFill>
                          <a:latin typeface="Cutive"/>
                          <a:ea typeface="Cutive"/>
                          <a:cs typeface="Cutive"/>
                          <a:sym typeface="Cutive"/>
                        </a:rPr>
                        <a:t>2013</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0000"/>
                          </a:solidFill>
                          <a:latin typeface="Cutive"/>
                          <a:ea typeface="Cutive"/>
                          <a:cs typeface="Cutive"/>
                          <a:sym typeface="Cutive"/>
                        </a:rPr>
                        <a:t>2017</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0000"/>
                          </a:solidFill>
                          <a:latin typeface="Cutive"/>
                          <a:ea typeface="Cutive"/>
                          <a:cs typeface="Cutive"/>
                          <a:sym typeface="Cutive"/>
                        </a:rPr>
                        <a:t>2018</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Ethnic Cambodian</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40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40</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47</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45</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Kampuchea Krom</a:t>
                      </a:r>
                      <a:endParaRPr b="0" sz="2000" u="none" cap="none" strike="noStrike">
                        <a:solidFill>
                          <a:schemeClr val="accent2"/>
                        </a:solidFill>
                        <a:latin typeface="Cutive"/>
                        <a:ea typeface="Cutive"/>
                        <a:cs typeface="Cutive"/>
                        <a:sym typeface="Cutive"/>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3</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0</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Vietnamese</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4</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5</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Khmer and Vietnamese</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3</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3</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1</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accent2"/>
                          </a:solidFill>
                          <a:latin typeface="Cutive"/>
                          <a:ea typeface="Cutive"/>
                          <a:cs typeface="Cutive"/>
                          <a:sym typeface="Cutive"/>
                        </a:rPr>
                        <a:t>0</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Khmer and Chinese</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Khmer and Cham</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Other</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0</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rgbClr val="000000"/>
                          </a:solidFill>
                          <a:latin typeface="Cutive"/>
                          <a:ea typeface="Cutive"/>
                          <a:cs typeface="Cutive"/>
                          <a:sym typeface="Cutive"/>
                        </a:rPr>
                        <a:t>1</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45200">
                <a:tc gridSpan="2">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Totals</a:t>
                      </a:r>
                      <a:endParaRPr sz="1400" u="none" cap="none" strike="noStrike"/>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Cutive"/>
                          <a:ea typeface="Cutive"/>
                          <a:cs typeface="Cutive"/>
                          <a:sym typeface="Cutive"/>
                        </a:rPr>
                        <a:t>52</a:t>
                      </a:r>
                      <a:endParaRPr sz="1400" u="none" cap="none" strike="noStrike"/>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g6b840834d8_2_183"/>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marR="0" rtl="0" algn="l">
              <a:lnSpc>
                <a:spcPct val="90000"/>
              </a:lnSpc>
              <a:spcBef>
                <a:spcPts val="1200"/>
              </a:spcBef>
              <a:spcAft>
                <a:spcPts val="0"/>
              </a:spcAft>
              <a:buClr>
                <a:srgbClr val="9E3611"/>
              </a:buClr>
              <a:buSzPts val="2720"/>
              <a:buFont typeface="Noto Sans Symbols"/>
              <a:buNone/>
            </a:pPr>
            <a:r>
              <a:t/>
            </a:r>
            <a:endParaRPr b="0" i="0" sz="3200" u="none" cap="none" strike="noStrike">
              <a:solidFill>
                <a:schemeClr val="dk1"/>
              </a:solidFill>
              <a:latin typeface="Rockwell"/>
              <a:ea typeface="Rockwell"/>
              <a:cs typeface="Rockwell"/>
              <a:sym typeface="Rockwell"/>
            </a:endParaRPr>
          </a:p>
        </p:txBody>
      </p:sp>
      <p:sp>
        <p:nvSpPr>
          <p:cNvPr id="313" name="Google Shape;313;g6b840834d8_2_183"/>
          <p:cNvSpPr txBox="1"/>
          <p:nvPr>
            <p:ph idx="1" type="body"/>
          </p:nvPr>
        </p:nvSpPr>
        <p:spPr>
          <a:xfrm>
            <a:off x="8520143" y="0"/>
            <a:ext cx="3487872" cy="6087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10"/>
              <a:buNone/>
            </a:pPr>
            <a:r>
              <a:rPr lang="en-US" sz="2600">
                <a:solidFill>
                  <a:schemeClr val="dk1"/>
                </a:solidFill>
              </a:rPr>
              <a:t>N=52</a:t>
            </a:r>
            <a:endParaRPr/>
          </a:p>
          <a:p>
            <a:pPr indent="0" lvl="0" marL="0" rtl="0" algn="l">
              <a:lnSpc>
                <a:spcPct val="100000"/>
              </a:lnSpc>
              <a:spcBef>
                <a:spcPts val="1000"/>
              </a:spcBef>
              <a:spcAft>
                <a:spcPts val="0"/>
              </a:spcAft>
              <a:buSzPts val="2210"/>
              <a:buNone/>
            </a:pPr>
            <a:r>
              <a:rPr lang="en-US" sz="2600">
                <a:solidFill>
                  <a:schemeClr val="dk1"/>
                </a:solidFill>
              </a:rPr>
              <a:t>Initially all potential participants in the study were vetted to have had an experience of sexual exploitation.</a:t>
            </a:r>
            <a:endParaRPr/>
          </a:p>
          <a:p>
            <a:pPr indent="0" lvl="0" marL="0" rtl="0" algn="l">
              <a:lnSpc>
                <a:spcPct val="100000"/>
              </a:lnSpc>
              <a:spcBef>
                <a:spcPts val="1000"/>
              </a:spcBef>
              <a:spcAft>
                <a:spcPts val="0"/>
              </a:spcAft>
              <a:buSzPts val="2210"/>
              <a:buNone/>
            </a:pPr>
            <a:r>
              <a:rPr lang="en-US" sz="2600">
                <a:solidFill>
                  <a:schemeClr val="dk1"/>
                </a:solidFill>
              </a:rPr>
              <a:t>However, as relationships between the researchers and participants grew, better clarity about their exploitation histories were given. </a:t>
            </a:r>
            <a:endParaRPr/>
          </a:p>
        </p:txBody>
      </p:sp>
      <p:pic>
        <p:nvPicPr>
          <p:cNvPr id="314" name="Google Shape;314;g6b840834d8_2_183"/>
          <p:cNvPicPr preferRelativeResize="0"/>
          <p:nvPr/>
        </p:nvPicPr>
        <p:blipFill rotWithShape="1">
          <a:blip r:embed="rId3">
            <a:alphaModFix/>
          </a:blip>
          <a:srcRect b="0" l="0" r="0" t="0"/>
          <a:stretch/>
        </p:blipFill>
        <p:spPr>
          <a:xfrm>
            <a:off x="1" y="0"/>
            <a:ext cx="830374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g6b840834d8_2_18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320" name="Google Shape;320;g6b840834d8_2_189"/>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321" name="Google Shape;321;g6b840834d8_2_189"/>
          <p:cNvSpPr txBox="1"/>
          <p:nvPr/>
        </p:nvSpPr>
        <p:spPr>
          <a:xfrm>
            <a:off x="1069848" y="1665961"/>
            <a:ext cx="10704618" cy="538609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193"/>
              </a:buClr>
              <a:buSzPts val="4200"/>
              <a:buFont typeface="Rockwell"/>
              <a:buAutoNum type="arabicPeriod"/>
            </a:pPr>
            <a:r>
              <a:rPr b="0" i="0" lang="en-US" sz="2800" u="none" cap="none" strike="noStrike">
                <a:solidFill>
                  <a:schemeClr val="dk1"/>
                </a:solidFill>
                <a:latin typeface="Rockwell"/>
                <a:ea typeface="Rockwell"/>
                <a:cs typeface="Rockwell"/>
                <a:sym typeface="Rockwell"/>
              </a:rPr>
              <a:t>“Truth” is dependent on context and relationship</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Longitudinal research &amp; evaluative projects, are more likely to provide accurate information in the long term</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However, this means earlier results very well may change as relationships and trust deepens, so certain questions and topics should be understood with caution in the early stages.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NGOs need to be aware that trust between staff and clients may take a while to develop,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This trust is also a value to be continually nurtured throughout a client’s aftercare programming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a:p>
            <a:pPr indent="-114300" lvl="0" marL="285750" marR="0" rtl="0" algn="l">
              <a:lnSpc>
                <a:spcPct val="100000"/>
              </a:lnSpc>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Google Shape;209;g6b840834d8_2_95"/>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9600"/>
              <a:buFont typeface="Rockwell"/>
              <a:buNone/>
            </a:pPr>
            <a:r>
              <a:rPr lang="en-US"/>
              <a:t>A DECADE OF SURVIVOR VOICES</a:t>
            </a:r>
            <a:endParaRPr/>
          </a:p>
        </p:txBody>
      </p:sp>
      <p:sp>
        <p:nvSpPr>
          <p:cNvPr id="210" name="Google Shape;210;g6b840834d8_2_95"/>
          <p:cNvSpPr txBox="1"/>
          <p:nvPr>
            <p:ph idx="1" type="subTitle"/>
          </p:nvPr>
        </p:nvSpPr>
        <p:spPr>
          <a:xfrm>
            <a:off x="1051560" y="4468031"/>
            <a:ext cx="7891272" cy="10698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70"/>
              <a:buNone/>
            </a:pPr>
            <a:r>
              <a:rPr lang="en-US"/>
              <a:t>Butterfly Longitudinal Re/integration Research Project</a:t>
            </a:r>
            <a:endParaRPr/>
          </a:p>
          <a:p>
            <a:pPr indent="0" lvl="0" marL="0" rtl="0" algn="l">
              <a:lnSpc>
                <a:spcPct val="100000"/>
              </a:lnSpc>
              <a:spcBef>
                <a:spcPts val="0"/>
              </a:spcBef>
              <a:spcAft>
                <a:spcPts val="0"/>
              </a:spcAft>
              <a:buSzPts val="1870"/>
              <a:buNone/>
            </a:pPr>
            <a:r>
              <a:rPr lang="en-US"/>
              <a:t>Chab Dai Coalition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g6b840834d8_2_195"/>
          <p:cNvSpPr txBox="1"/>
          <p:nvPr/>
        </p:nvSpPr>
        <p:spPr>
          <a:xfrm>
            <a:off x="8303740" y="1656454"/>
            <a:ext cx="3888260"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ckwell"/>
                <a:ea typeface="Rockwell"/>
                <a:cs typeface="Rockwell"/>
                <a:sym typeface="Rockwell"/>
              </a:rPr>
              <a:t>N=33: Participants who have experienced sexual exploitation and/or rape.  </a:t>
            </a:r>
            <a:endParaRPr b="0" i="0" sz="1400" u="none" cap="none" strike="noStrike">
              <a:solidFill>
                <a:srgbClr val="000000"/>
              </a:solidFill>
              <a:latin typeface="Arial"/>
              <a:ea typeface="Arial"/>
              <a:cs typeface="Arial"/>
              <a:sym typeface="Arial"/>
            </a:endParaRPr>
          </a:p>
        </p:txBody>
      </p:sp>
      <p:sp>
        <p:nvSpPr>
          <p:cNvPr id="327" name="Google Shape;327;g6b840834d8_2_195"/>
          <p:cNvSpPr txBox="1"/>
          <p:nvPr/>
        </p:nvSpPr>
        <p:spPr>
          <a:xfrm>
            <a:off x="8303740" y="5559677"/>
            <a:ext cx="3888260" cy="129832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9E3611"/>
              </a:buClr>
              <a:buSzPts val="1360"/>
              <a:buFont typeface="Noto Sans Symbols"/>
              <a:buNone/>
            </a:pPr>
            <a:r>
              <a:rPr b="0" i="0" lang="en-US" sz="1600" u="none" cap="none" strike="noStrike">
                <a:solidFill>
                  <a:schemeClr val="dk1"/>
                </a:solidFill>
                <a:latin typeface="Rockwell"/>
                <a:ea typeface="Rockwell"/>
                <a:cs typeface="Rockwell"/>
                <a:sym typeface="Rockwell"/>
              </a:rPr>
              <a:t>*Some participants who were a part of sex work did not consider themselves to have been sexually exploited</a:t>
            </a:r>
            <a:endParaRPr b="0" i="0" sz="1400" u="none" cap="none" strike="noStrike">
              <a:solidFill>
                <a:srgbClr val="000000"/>
              </a:solidFill>
              <a:latin typeface="Arial"/>
              <a:ea typeface="Arial"/>
              <a:cs typeface="Arial"/>
              <a:sym typeface="Arial"/>
            </a:endParaRPr>
          </a:p>
        </p:txBody>
      </p:sp>
      <p:sp>
        <p:nvSpPr>
          <p:cNvPr id="328" name="Google Shape;328;g6b840834d8_2_195"/>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marR="0" rtl="0" algn="l">
              <a:lnSpc>
                <a:spcPct val="90000"/>
              </a:lnSpc>
              <a:spcBef>
                <a:spcPts val="1200"/>
              </a:spcBef>
              <a:spcAft>
                <a:spcPts val="0"/>
              </a:spcAft>
              <a:buClr>
                <a:srgbClr val="9E3611"/>
              </a:buClr>
              <a:buSzPts val="2720"/>
              <a:buFont typeface="Noto Sans Symbols"/>
              <a:buNone/>
            </a:pPr>
            <a:r>
              <a:t/>
            </a:r>
            <a:endParaRPr b="0" i="0" sz="3200" u="none" cap="none" strike="noStrike">
              <a:solidFill>
                <a:schemeClr val="dk1"/>
              </a:solidFill>
              <a:latin typeface="Rockwell"/>
              <a:ea typeface="Rockwell"/>
              <a:cs typeface="Rockwell"/>
              <a:sym typeface="Rockwell"/>
            </a:endParaRPr>
          </a:p>
        </p:txBody>
      </p:sp>
      <p:pic>
        <p:nvPicPr>
          <p:cNvPr id="329" name="Google Shape;329;g6b840834d8_2_195"/>
          <p:cNvPicPr preferRelativeResize="0"/>
          <p:nvPr/>
        </p:nvPicPr>
        <p:blipFill rotWithShape="1">
          <a:blip r:embed="rId3">
            <a:alphaModFix/>
          </a:blip>
          <a:srcRect b="0" l="0" r="0" t="0"/>
          <a:stretch/>
        </p:blipFill>
        <p:spPr>
          <a:xfrm>
            <a:off x="0" y="0"/>
            <a:ext cx="830374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g6b840834d8_2_202"/>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marR="0" rtl="0" algn="l">
              <a:lnSpc>
                <a:spcPct val="90000"/>
              </a:lnSpc>
              <a:spcBef>
                <a:spcPts val="1200"/>
              </a:spcBef>
              <a:spcAft>
                <a:spcPts val="0"/>
              </a:spcAft>
              <a:buClr>
                <a:srgbClr val="9E3611"/>
              </a:buClr>
              <a:buSzPts val="2720"/>
              <a:buFont typeface="Noto Sans Symbols"/>
              <a:buNone/>
            </a:pPr>
            <a:r>
              <a:t/>
            </a:r>
            <a:endParaRPr b="0" i="0" sz="3200" u="none" cap="none" strike="noStrike">
              <a:solidFill>
                <a:schemeClr val="dk1"/>
              </a:solidFill>
              <a:latin typeface="Rockwell"/>
              <a:ea typeface="Rockwell"/>
              <a:cs typeface="Rockwell"/>
              <a:sym typeface="Rockwell"/>
            </a:endParaRPr>
          </a:p>
        </p:txBody>
      </p:sp>
      <p:pic>
        <p:nvPicPr>
          <p:cNvPr id="335" name="Google Shape;335;g6b840834d8_2_202"/>
          <p:cNvPicPr preferRelativeResize="0"/>
          <p:nvPr/>
        </p:nvPicPr>
        <p:blipFill rotWithShape="1">
          <a:blip r:embed="rId3">
            <a:alphaModFix/>
          </a:blip>
          <a:srcRect b="0" l="0" r="0" t="0"/>
          <a:stretch/>
        </p:blipFill>
        <p:spPr>
          <a:xfrm>
            <a:off x="1" y="0"/>
            <a:ext cx="8303740" cy="6858000"/>
          </a:xfrm>
          <a:prstGeom prst="rect">
            <a:avLst/>
          </a:prstGeom>
          <a:noFill/>
          <a:ln>
            <a:noFill/>
          </a:ln>
        </p:spPr>
      </p:pic>
      <p:sp>
        <p:nvSpPr>
          <p:cNvPr id="336" name="Google Shape;336;g6b840834d8_2_202"/>
          <p:cNvSpPr txBox="1"/>
          <p:nvPr/>
        </p:nvSpPr>
        <p:spPr>
          <a:xfrm>
            <a:off x="8303740" y="1656454"/>
            <a:ext cx="3888260"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ckwell"/>
                <a:ea typeface="Rockwell"/>
                <a:cs typeface="Rockwell"/>
                <a:sym typeface="Rockwell"/>
              </a:rPr>
              <a:t>N=33: Participants who have experienced sexual exploitation and/or rape.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g6b840834d8_2_20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342" name="Google Shape;342;g6b840834d8_2_208"/>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343" name="Google Shape;343;g6b840834d8_2_208"/>
          <p:cNvSpPr txBox="1"/>
          <p:nvPr/>
        </p:nvSpPr>
        <p:spPr>
          <a:xfrm>
            <a:off x="1069848" y="1665961"/>
            <a:ext cx="10704618" cy="381642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193"/>
              </a:buClr>
              <a:buSzPts val="4200"/>
              <a:buFont typeface="Rockwell"/>
              <a:buAutoNum type="arabicPeriod" startAt="2"/>
            </a:pPr>
            <a:r>
              <a:rPr b="0" i="0" lang="en-US" sz="2800" u="none" cap="none" strike="noStrike">
                <a:solidFill>
                  <a:schemeClr val="dk1"/>
                </a:solidFill>
                <a:latin typeface="Rockwell"/>
                <a:ea typeface="Rockwell"/>
                <a:cs typeface="Rockwell"/>
                <a:sym typeface="Rockwell"/>
              </a:rPr>
              <a:t>Due to the research’s ethical protocols and scope of study, these questions and topics were not approached until 2016, years after the incidents happened</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The context of where &amp; how sexual exploitation occurs in Cambodia has changed since the original experiences of this cohort</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Prevention efforts need to stay up-to-date with current trends to remain relevant in their programming</a:t>
            </a:r>
            <a:endParaRPr b="0" i="0" sz="1400" u="none" cap="none" strike="noStrike">
              <a:solidFill>
                <a:srgbClr val="000000"/>
              </a:solidFill>
              <a:latin typeface="Arial"/>
              <a:ea typeface="Arial"/>
              <a:cs typeface="Arial"/>
              <a:sym typeface="Arial"/>
            </a:endParaRPr>
          </a:p>
          <a:p>
            <a:pPr indent="-114300" lvl="0" marL="285750" marR="0" rtl="0" algn="l">
              <a:lnSpc>
                <a:spcPct val="100000"/>
              </a:lnSpc>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g6b840834d8_2_214"/>
          <p:cNvSpPr txBox="1"/>
          <p:nvPr>
            <p:ph idx="1" type="body"/>
          </p:nvPr>
        </p:nvSpPr>
        <p:spPr>
          <a:xfrm>
            <a:off x="8549641" y="1518781"/>
            <a:ext cx="3642359" cy="382043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573"/>
              <a:buNone/>
            </a:pPr>
            <a:r>
              <a:t/>
            </a:r>
            <a:endParaRPr sz="1850">
              <a:solidFill>
                <a:schemeClr val="dk1"/>
              </a:solidFill>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28/52 were under the age of 18</a:t>
            </a:r>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41/52 were single</a:t>
            </a:r>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1 participant under the age of 18 was legally married</a:t>
            </a:r>
            <a:endParaRPr/>
          </a:p>
          <a:p>
            <a:pPr indent="0" lvl="0" marL="0" rtl="0" algn="l">
              <a:lnSpc>
                <a:spcPct val="80000"/>
              </a:lnSpc>
              <a:spcBef>
                <a:spcPts val="1000"/>
              </a:spcBef>
              <a:spcAft>
                <a:spcPts val="0"/>
              </a:spcAft>
              <a:buSzPts val="1573"/>
              <a:buNone/>
            </a:pPr>
            <a:r>
              <a:t/>
            </a:r>
            <a:endParaRPr sz="1850">
              <a:solidFill>
                <a:schemeClr val="dk1"/>
              </a:solidFill>
            </a:endParaRPr>
          </a:p>
        </p:txBody>
      </p:sp>
      <p:pic>
        <p:nvPicPr>
          <p:cNvPr id="349" name="Google Shape;349;g6b840834d8_2_214"/>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Google Shape;354;g6b840834d8_2_219"/>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355" name="Google Shape;355;g6b840834d8_2_219"/>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25 participants remain single</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15/52 of participants married with no legal documents, reasons given:</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solidFill>
                  <a:schemeClr val="dk1"/>
                </a:solidFill>
              </a:rPr>
              <a:t>Legal Marriage costs money</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S</a:t>
            </a:r>
            <a:r>
              <a:rPr lang="en-US" sz="2200">
                <a:solidFill>
                  <a:schemeClr val="dk1"/>
                </a:solidFill>
              </a:rPr>
              <a:t>eparation is more complicated.</a:t>
            </a:r>
            <a:endParaRPr/>
          </a:p>
          <a:p>
            <a:pPr indent="-342900" lvl="0" marL="342900" rtl="0" algn="l">
              <a:lnSpc>
                <a:spcPct val="100000"/>
              </a:lnSpc>
              <a:spcBef>
                <a:spcPts val="1200"/>
              </a:spcBef>
              <a:spcAft>
                <a:spcPts val="0"/>
              </a:spcAft>
              <a:buClr>
                <a:srgbClr val="009193"/>
              </a:buClr>
              <a:buSzPts val="3600"/>
              <a:buFont typeface="Arial"/>
              <a:buChar char="•"/>
            </a:pPr>
            <a:r>
              <a:rPr lang="en-US" sz="2400">
                <a:solidFill>
                  <a:schemeClr val="dk1"/>
                </a:solidFill>
              </a:rPr>
              <a:t>However, individuals in a legal marriage have rights awarded to them in case of a divorce.</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g6b840834d8_2_224"/>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HEALTH</a:t>
            </a:r>
            <a:endParaRPr/>
          </a:p>
        </p:txBody>
      </p:sp>
      <p:sp>
        <p:nvSpPr>
          <p:cNvPr id="361" name="Google Shape;361;g6b840834d8_2_224"/>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pic>
        <p:nvPicPr>
          <p:cNvPr id="366" name="Google Shape;366;g6b840834d8_2_229"/>
          <p:cNvPicPr preferRelativeResize="0"/>
          <p:nvPr/>
        </p:nvPicPr>
        <p:blipFill rotWithShape="1">
          <a:blip r:embed="rId3">
            <a:alphaModFix/>
          </a:blip>
          <a:srcRect b="0" l="0" r="0" t="0"/>
          <a:stretch/>
        </p:blipFill>
        <p:spPr>
          <a:xfrm>
            <a:off x="1" y="0"/>
            <a:ext cx="8549639" cy="6858000"/>
          </a:xfrm>
          <a:prstGeom prst="rect">
            <a:avLst/>
          </a:prstGeom>
          <a:noFill/>
          <a:ln>
            <a:noFill/>
          </a:ln>
        </p:spPr>
      </p:pic>
      <p:sp>
        <p:nvSpPr>
          <p:cNvPr id="367" name="Google Shape;367;g6b840834d8_2_229"/>
          <p:cNvSpPr txBox="1"/>
          <p:nvPr>
            <p:ph idx="1" type="body"/>
          </p:nvPr>
        </p:nvSpPr>
        <p:spPr>
          <a:xfrm>
            <a:off x="8549640" y="142109"/>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N=51</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One female respondent answered “I Don’t Know”</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Boys overwhelmingly responded feeling “Better”</a:t>
            </a:r>
            <a:r>
              <a:rPr lang="en-US" sz="2200">
                <a:solidFill>
                  <a:schemeClr val="dk1"/>
                </a:solidFill>
              </a:rPr>
              <a:t>, this may have been because: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This cohort was younger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Have recently gone into the shelter from their impoverished homes</a:t>
            </a:r>
            <a:endParaRPr sz="22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pic>
        <p:nvPicPr>
          <p:cNvPr id="372" name="Google Shape;372;g6b840834d8_2_234"/>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373" name="Google Shape;373;g6b840834d8_2_234"/>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Consistently hard for both genders</a:t>
            </a:r>
            <a:endParaRPr/>
          </a:p>
          <a:p>
            <a:pPr indent="-342900" lvl="1" marL="800100" rtl="0" algn="l">
              <a:lnSpc>
                <a:spcPct val="90000"/>
              </a:lnSpc>
              <a:spcBef>
                <a:spcPts val="400"/>
              </a:spcBef>
              <a:spcAft>
                <a:spcPts val="0"/>
              </a:spcAft>
              <a:buClr>
                <a:srgbClr val="009193"/>
              </a:buClr>
              <a:buSzPts val="3300"/>
              <a:buFont typeface="Arial"/>
              <a:buChar char="•"/>
            </a:pPr>
            <a:r>
              <a:rPr lang="en-US" sz="2200"/>
              <a:t>No significant differences in the responses of the female cohort</a:t>
            </a:r>
            <a:endParaRPr/>
          </a:p>
          <a:p>
            <a:pPr indent="-342900" lvl="1" marL="800100" rtl="0" algn="l">
              <a:lnSpc>
                <a:spcPct val="90000"/>
              </a:lnSpc>
              <a:spcBef>
                <a:spcPts val="600"/>
              </a:spcBef>
              <a:spcAft>
                <a:spcPts val="0"/>
              </a:spcAft>
              <a:buClr>
                <a:srgbClr val="009193"/>
              </a:buClr>
              <a:buSzPts val="3300"/>
              <a:buFont typeface="Arial"/>
              <a:buChar char="•"/>
            </a:pPr>
            <a:r>
              <a:rPr lang="en-US" sz="2200"/>
              <a:t>Over half of the boys responded that their health was worse over the past year than in previous years</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g6b840834d8_2_239"/>
          <p:cNvSpPr txBox="1"/>
          <p:nvPr>
            <p:ph idx="1" type="body"/>
          </p:nvPr>
        </p:nvSpPr>
        <p:spPr>
          <a:xfrm>
            <a:off x="8549640" y="142109"/>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Again, Boys overwhelmingly responded feeling “Better”</a:t>
            </a:r>
            <a:r>
              <a:rPr lang="en-US" sz="2200">
                <a:solidFill>
                  <a:schemeClr val="dk1"/>
                </a:solidFill>
              </a:rPr>
              <a:t>, this may have been because: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This cohort was younger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Have recently gone into the shelter from their impoverished homes</a:t>
            </a:r>
            <a:endParaRPr sz="2200">
              <a:solidFill>
                <a:schemeClr val="dk1"/>
              </a:solidFill>
            </a:endParaRPr>
          </a:p>
        </p:txBody>
      </p:sp>
      <p:pic>
        <p:nvPicPr>
          <p:cNvPr id="379" name="Google Shape;379;g6b840834d8_2_239"/>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g6b840834d8_2_244"/>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Consistently hard for over a third of participants among both genders</a:t>
            </a:r>
            <a:endParaRPr sz="2600">
              <a:solidFill>
                <a:schemeClr val="dk1"/>
              </a:solidFill>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5 participants have disclosed suicidal ideations over the years</a:t>
            </a:r>
            <a:endParaRPr/>
          </a:p>
          <a:p>
            <a:pPr indent="-342900" lvl="1" marL="800100" rtl="0" algn="l">
              <a:lnSpc>
                <a:spcPct val="90000"/>
              </a:lnSpc>
              <a:spcBef>
                <a:spcPts val="400"/>
              </a:spcBef>
              <a:spcAft>
                <a:spcPts val="0"/>
              </a:spcAft>
              <a:buClr>
                <a:srgbClr val="009193"/>
              </a:buClr>
              <a:buSzPts val="3300"/>
              <a:buFont typeface="Arial"/>
              <a:buChar char="•"/>
            </a:pPr>
            <a:r>
              <a:rPr lang="en-US" sz="2200">
                <a:solidFill>
                  <a:schemeClr val="dk1"/>
                </a:solidFill>
              </a:rPr>
              <a:t>1 of these participants did commit suicide</a:t>
            </a:r>
            <a:endParaRPr/>
          </a:p>
        </p:txBody>
      </p:sp>
      <p:pic>
        <p:nvPicPr>
          <p:cNvPr id="385" name="Google Shape;385;g6b840834d8_2_244"/>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g6b840834d8_2_10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ABOUT THE PROJECT</a:t>
            </a:r>
            <a:endParaRPr/>
          </a:p>
        </p:txBody>
      </p:sp>
      <p:sp>
        <p:nvSpPr>
          <p:cNvPr id="216" name="Google Shape;216;g6b840834d8_2_101"/>
          <p:cNvSpPr txBox="1"/>
          <p:nvPr/>
        </p:nvSpPr>
        <p:spPr>
          <a:xfrm>
            <a:off x="1069848" y="1743455"/>
            <a:ext cx="10734225" cy="4708981"/>
          </a:xfrm>
          <a:prstGeom prst="rect">
            <a:avLst/>
          </a:prstGeom>
          <a:noFill/>
          <a:ln>
            <a:noFill/>
          </a:ln>
        </p:spPr>
        <p:txBody>
          <a:bodyPr anchorCtr="0" anchor="t" bIns="45700" lIns="91425" spcFirstLastPara="1" rIns="91425" wrap="square" tIns="45700">
            <a:noAutofit/>
          </a:bodyPr>
          <a:lstStyle/>
          <a:p>
            <a:pPr indent="-209550" lvl="0" marL="2857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Beginning in 2010</a:t>
            </a:r>
            <a:endParaRPr b="0" i="0" sz="2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128 Survivors Recruited from 15 NGOs</a:t>
            </a:r>
            <a:endParaRPr b="0" i="0" sz="2400" u="none" cap="none" strike="noStrike">
              <a:solidFill>
                <a:srgbClr val="000000"/>
              </a:solidFill>
              <a:latin typeface="Arial"/>
              <a:ea typeface="Arial"/>
              <a:cs typeface="Arial"/>
              <a:sym typeface="Arial"/>
            </a:endParaRPr>
          </a:p>
          <a:p>
            <a:pPr indent="-209550" lvl="1" marL="742950" marR="0" rtl="0" algn="l">
              <a:lnSpc>
                <a:spcPct val="100000"/>
              </a:lnSpc>
              <a:spcBef>
                <a:spcPts val="0"/>
              </a:spcBef>
              <a:spcAft>
                <a:spcPts val="0"/>
              </a:spcAft>
              <a:buClr>
                <a:srgbClr val="009193"/>
              </a:buClr>
              <a:buSzPts val="2400"/>
              <a:buFont typeface="Noto Sans Symbols"/>
              <a:buChar char="▪"/>
            </a:pPr>
            <a:r>
              <a:rPr b="0" i="0" lang="en-US" sz="2400" u="none" cap="none" strike="noStrike">
                <a:solidFill>
                  <a:schemeClr val="dk1"/>
                </a:solidFill>
                <a:latin typeface="Rockwell"/>
                <a:ea typeface="Rockwell"/>
                <a:cs typeface="Rockwell"/>
                <a:sym typeface="Rockwell"/>
              </a:rPr>
              <a:t>2010:</a:t>
            </a:r>
            <a:endParaRPr b="0" i="0" sz="2400" u="none" cap="none" strike="noStrike">
              <a:solidFill>
                <a:srgbClr val="000000"/>
              </a:solidFill>
              <a:latin typeface="Arial"/>
              <a:ea typeface="Arial"/>
              <a:cs typeface="Arial"/>
              <a:sym typeface="Arial"/>
            </a:endParaRPr>
          </a:p>
          <a:p>
            <a:pPr indent="-209550" lvl="2" marL="12001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13 Shelters</a:t>
            </a:r>
            <a:endParaRPr b="0" i="0" sz="2400" u="none" cap="none" strike="noStrike">
              <a:solidFill>
                <a:srgbClr val="000000"/>
              </a:solidFill>
              <a:latin typeface="Arial"/>
              <a:ea typeface="Arial"/>
              <a:cs typeface="Arial"/>
              <a:sym typeface="Arial"/>
            </a:endParaRPr>
          </a:p>
          <a:p>
            <a:pPr indent="-209550" lvl="2" marL="12001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2 Community Based Programmes</a:t>
            </a:r>
            <a:endParaRPr b="0" i="0" sz="2400" u="none" cap="none" strike="noStrike">
              <a:solidFill>
                <a:schemeClr val="dk1"/>
              </a:solidFill>
              <a:latin typeface="Rockwell"/>
              <a:ea typeface="Rockwell"/>
              <a:cs typeface="Rockwell"/>
              <a:sym typeface="Rockwell"/>
            </a:endParaRPr>
          </a:p>
          <a:p>
            <a:pPr indent="-209550" lvl="1" marL="742950" marR="0" rtl="0" algn="l">
              <a:lnSpc>
                <a:spcPct val="100000"/>
              </a:lnSpc>
              <a:spcBef>
                <a:spcPts val="0"/>
              </a:spcBef>
              <a:spcAft>
                <a:spcPts val="0"/>
              </a:spcAft>
              <a:buClr>
                <a:srgbClr val="009193"/>
              </a:buClr>
              <a:buSzPts val="2400"/>
              <a:buFont typeface="Noto Sans Symbols"/>
              <a:buChar char="▪"/>
            </a:pPr>
            <a:r>
              <a:rPr b="0" i="0" lang="en-US" sz="2400" u="none" cap="none" strike="noStrike">
                <a:solidFill>
                  <a:schemeClr val="dk1"/>
                </a:solidFill>
                <a:latin typeface="Rockwell"/>
                <a:ea typeface="Rockwell"/>
                <a:cs typeface="Rockwell"/>
                <a:sym typeface="Rockwell"/>
              </a:rPr>
              <a:t>2019 </a:t>
            </a:r>
            <a:endParaRPr b="0" i="0" sz="2400" u="none" cap="none" strike="noStrike">
              <a:solidFill>
                <a:srgbClr val="000000"/>
              </a:solidFill>
              <a:latin typeface="Arial"/>
              <a:ea typeface="Arial"/>
              <a:cs typeface="Arial"/>
              <a:sym typeface="Arial"/>
            </a:endParaRPr>
          </a:p>
          <a:p>
            <a:pPr indent="-266700" lvl="2" marL="125730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high level of programmatic diversification</a:t>
            </a:r>
            <a:endParaRPr b="0" i="0" sz="2400" u="none" cap="none" strike="noStrike">
              <a:solidFill>
                <a:srgbClr val="000000"/>
              </a:solidFill>
              <a:latin typeface="Arial"/>
              <a:ea typeface="Arial"/>
              <a:cs typeface="Arial"/>
              <a:sym typeface="Arial"/>
            </a:endParaRPr>
          </a:p>
          <a:p>
            <a:pPr indent="-209550" lvl="2" marL="12001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7 Shelters Programmes</a:t>
            </a:r>
            <a:endParaRPr b="0" i="0" sz="2400" u="none" cap="none" strike="noStrike">
              <a:solidFill>
                <a:schemeClr val="dk1"/>
              </a:solidFill>
              <a:latin typeface="Rockwell"/>
              <a:ea typeface="Rockwell"/>
              <a:cs typeface="Rockwell"/>
              <a:sym typeface="Rockwell"/>
            </a:endParaRPr>
          </a:p>
          <a:p>
            <a:pPr indent="-209550" lvl="2" marL="12001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8 Community Based Programmes</a:t>
            </a:r>
            <a:endParaRPr b="0" i="0" sz="2400" u="none" cap="none" strike="noStrike">
              <a:solidFill>
                <a:schemeClr val="dk1"/>
              </a:solidFill>
              <a:latin typeface="Rockwell"/>
              <a:ea typeface="Rockwell"/>
              <a:cs typeface="Rockwell"/>
              <a:sym typeface="Rockwell"/>
            </a:endParaRPr>
          </a:p>
          <a:p>
            <a:pPr indent="-209550" lvl="2" marL="12001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3 Vocational Training Programmes</a:t>
            </a:r>
            <a:endParaRPr b="0" i="0" sz="2400" u="none" cap="none" strike="noStrike">
              <a:solidFill>
                <a:schemeClr val="dk1"/>
              </a:solidFill>
              <a:latin typeface="Rockwell"/>
              <a:ea typeface="Rockwell"/>
              <a:cs typeface="Rockwell"/>
              <a:sym typeface="Rockwell"/>
            </a:endParaRPr>
          </a:p>
          <a:p>
            <a:pPr indent="-209550" lvl="0" marL="285750" marR="0" rtl="0" algn="l">
              <a:lnSpc>
                <a:spcPct val="100000"/>
              </a:lnSpc>
              <a:spcBef>
                <a:spcPts val="0"/>
              </a:spcBef>
              <a:spcAft>
                <a:spcPts val="0"/>
              </a:spcAft>
              <a:buClr>
                <a:srgbClr val="009193"/>
              </a:buClr>
              <a:buSzPts val="2400"/>
              <a:buFont typeface="Arial"/>
              <a:buChar char="•"/>
            </a:pPr>
            <a:r>
              <a:rPr b="0" i="0" lang="en-US" sz="2400" u="none" cap="none" strike="noStrike">
                <a:solidFill>
                  <a:schemeClr val="dk1"/>
                </a:solidFill>
                <a:latin typeface="Rockwell"/>
                <a:ea typeface="Rockwell"/>
                <a:cs typeface="Rockwell"/>
                <a:sym typeface="Rockwell"/>
              </a:rPr>
              <a:t>13 Publications so far</a:t>
            </a:r>
            <a:endParaRPr b="0" i="0" sz="2400" u="none" cap="none" strike="noStrike">
              <a:solidFill>
                <a:srgbClr val="000000"/>
              </a:solidFill>
              <a:latin typeface="Arial"/>
              <a:ea typeface="Arial"/>
              <a:cs typeface="Arial"/>
              <a:sym typeface="Arial"/>
            </a:endParaRPr>
          </a:p>
          <a:p>
            <a:pPr indent="-114300" lvl="0" marL="285750" marR="0" rtl="0" algn="l">
              <a:lnSpc>
                <a:spcPct val="100000"/>
              </a:lnSpc>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a:p>
            <a:pPr indent="-114300" lvl="1" marL="742950" marR="0" rtl="0" algn="l">
              <a:lnSpc>
                <a:spcPct val="100000"/>
              </a:lnSpc>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g6b840834d8_2_24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391" name="Google Shape;391;g6b840834d8_2_249"/>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392" name="Google Shape;392;g6b840834d8_2_249"/>
          <p:cNvSpPr txBox="1"/>
          <p:nvPr/>
        </p:nvSpPr>
        <p:spPr>
          <a:xfrm>
            <a:off x="1069848" y="1665961"/>
            <a:ext cx="10704618" cy="507831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193"/>
              </a:buClr>
              <a:buSzPts val="5400"/>
              <a:buFont typeface="Rockwell"/>
              <a:buAutoNum type="arabicPeriod" startAt="3"/>
            </a:pPr>
            <a:r>
              <a:rPr b="0" i="0" lang="en-US" sz="3600" u="none" cap="none" strike="noStrike">
                <a:solidFill>
                  <a:schemeClr val="dk1"/>
                </a:solidFill>
                <a:latin typeface="Rockwell"/>
                <a:ea typeface="Rockwell"/>
                <a:cs typeface="Rockwell"/>
                <a:sym typeface="Rockwell"/>
              </a:rPr>
              <a:t>Poverty and sexual violence have long-term impacts on both physical and emotional health vulnerabilities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9193"/>
              </a:buClr>
              <a:buSzPts val="5400"/>
              <a:buFont typeface="Arial"/>
              <a:buChar char="•"/>
            </a:pPr>
            <a:r>
              <a:rPr b="0" i="0" lang="en-US" sz="3600" u="none" cap="none" strike="noStrike">
                <a:solidFill>
                  <a:schemeClr val="dk1"/>
                </a:solidFill>
                <a:latin typeface="Rockwell"/>
                <a:ea typeface="Rockwell"/>
                <a:cs typeface="Rockwell"/>
                <a:sym typeface="Rockwell"/>
              </a:rPr>
              <a:t>Programming should anticipate physical &amp; emotional needs over the long-term to ensure </a:t>
            </a:r>
            <a:r>
              <a:rPr b="0" i="1" lang="en-US" sz="3600" u="none" cap="none" strike="noStrike">
                <a:solidFill>
                  <a:schemeClr val="dk1"/>
                </a:solidFill>
                <a:latin typeface="Rockwell"/>
                <a:ea typeface="Rockwell"/>
                <a:cs typeface="Rockwell"/>
                <a:sym typeface="Rockwell"/>
              </a:rPr>
              <a:t>sustained</a:t>
            </a:r>
            <a:r>
              <a:rPr b="0" i="0" lang="en-US" sz="3600" u="none" cap="none" strike="noStrike">
                <a:solidFill>
                  <a:schemeClr val="dk1"/>
                </a:solidFill>
                <a:latin typeface="Rockwell"/>
                <a:ea typeface="Rockwell"/>
                <a:cs typeface="Rockwell"/>
                <a:sym typeface="Rockwell"/>
              </a:rPr>
              <a:t> health</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9193"/>
              </a:buClr>
              <a:buSzPts val="5400"/>
              <a:buFont typeface="Arial"/>
              <a:buChar char="•"/>
            </a:pPr>
            <a:r>
              <a:rPr b="0" i="0" lang="en-US" sz="3600" u="none" cap="none" strike="noStrike">
                <a:solidFill>
                  <a:schemeClr val="dk1"/>
                </a:solidFill>
                <a:latin typeface="Rockwell"/>
                <a:ea typeface="Rockwell"/>
                <a:cs typeface="Rockwell"/>
                <a:sym typeface="Rockwell"/>
              </a:rPr>
              <a:t>More qualitative analysis is to be done on:</a:t>
            </a:r>
            <a:endParaRPr b="0" i="0" sz="1400" u="none" cap="none" strike="noStrike">
              <a:solidFill>
                <a:srgbClr val="000000"/>
              </a:solidFill>
              <a:latin typeface="Arial"/>
              <a:ea typeface="Arial"/>
              <a:cs typeface="Arial"/>
              <a:sym typeface="Arial"/>
            </a:endParaRPr>
          </a:p>
          <a:p>
            <a:pPr indent="-571500" lvl="2" marL="1485900" marR="0" rtl="0" algn="l">
              <a:lnSpc>
                <a:spcPct val="100000"/>
              </a:lnSpc>
              <a:spcBef>
                <a:spcPts val="0"/>
              </a:spcBef>
              <a:spcAft>
                <a:spcPts val="0"/>
              </a:spcAft>
              <a:buClr>
                <a:srgbClr val="009193"/>
              </a:buClr>
              <a:buSzPts val="5400"/>
              <a:buFont typeface="Noto Sans Symbols"/>
              <a:buChar char="▪"/>
            </a:pPr>
            <a:r>
              <a:rPr b="0" i="0" lang="en-US" sz="3600" u="none" cap="none" strike="noStrike">
                <a:solidFill>
                  <a:schemeClr val="dk1"/>
                </a:solidFill>
                <a:latin typeface="Rockwell"/>
                <a:ea typeface="Rockwell"/>
                <a:cs typeface="Rockwell"/>
                <a:sym typeface="Rockwell"/>
              </a:rPr>
              <a:t>Physical and Emotional Health Factors</a:t>
            </a:r>
            <a:endParaRPr b="0" i="0" sz="1400" u="none" cap="none" strike="noStrike">
              <a:solidFill>
                <a:srgbClr val="000000"/>
              </a:solidFill>
              <a:latin typeface="Arial"/>
              <a:ea typeface="Arial"/>
              <a:cs typeface="Arial"/>
              <a:sym typeface="Arial"/>
            </a:endParaRPr>
          </a:p>
          <a:p>
            <a:pPr indent="-571500" lvl="2" marL="1485900" marR="0" rtl="0" algn="l">
              <a:lnSpc>
                <a:spcPct val="100000"/>
              </a:lnSpc>
              <a:spcBef>
                <a:spcPts val="0"/>
              </a:spcBef>
              <a:spcAft>
                <a:spcPts val="0"/>
              </a:spcAft>
              <a:buClr>
                <a:srgbClr val="009193"/>
              </a:buClr>
              <a:buSzPts val="5400"/>
              <a:buFont typeface="Noto Sans Symbols"/>
              <a:buChar char="▪"/>
            </a:pPr>
            <a:r>
              <a:rPr b="0" i="0" lang="en-US" sz="3600" u="none" cap="none" strike="noStrike">
                <a:solidFill>
                  <a:schemeClr val="dk1"/>
                </a:solidFill>
                <a:latin typeface="Rockwell"/>
                <a:ea typeface="Rockwell"/>
                <a:cs typeface="Rockwell"/>
                <a:sym typeface="Rockwell"/>
              </a:rPr>
              <a:t>Substance Abuse &amp; Incarceration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g6b840834d8_2_255"/>
          <p:cNvSpPr txBox="1"/>
          <p:nvPr>
            <p:ph idx="1" type="body"/>
          </p:nvPr>
        </p:nvSpPr>
        <p:spPr>
          <a:xfrm>
            <a:off x="8273143" y="240230"/>
            <a:ext cx="3918857" cy="592459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N=15 out of 25 females who were over 18 at the time of the interview in 2012</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All boys were underage</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Natural Cycle and Withdrawal are high-risk to unwanted pregnancy</a:t>
            </a:r>
            <a:endParaRPr/>
          </a:p>
          <a:p>
            <a:pPr indent="-76200" lvl="0" marL="342900" rtl="0" algn="l">
              <a:lnSpc>
                <a:spcPct val="100000"/>
              </a:lnSpc>
              <a:spcBef>
                <a:spcPts val="1000"/>
              </a:spcBef>
              <a:spcAft>
                <a:spcPts val="0"/>
              </a:spcAft>
              <a:buClr>
                <a:srgbClr val="009193"/>
              </a:buClr>
              <a:buSzPts val="4200"/>
              <a:buFont typeface="Arial"/>
              <a:buNone/>
            </a:pPr>
            <a:r>
              <a:t/>
            </a:r>
            <a:endParaRPr sz="2800">
              <a:solidFill>
                <a:schemeClr val="dk1"/>
              </a:solidFill>
            </a:endParaRPr>
          </a:p>
        </p:txBody>
      </p:sp>
      <p:pic>
        <p:nvPicPr>
          <p:cNvPr id="398" name="Google Shape;398;g6b840834d8_2_255"/>
          <p:cNvPicPr preferRelativeResize="0"/>
          <p:nvPr/>
        </p:nvPicPr>
        <p:blipFill rotWithShape="1">
          <a:blip r:embed="rId3">
            <a:alphaModFix/>
          </a:blip>
          <a:srcRect b="0" l="0" r="0" t="0"/>
          <a:stretch/>
        </p:blipFill>
        <p:spPr>
          <a:xfrm>
            <a:off x="0" y="0"/>
            <a:ext cx="8273143"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g6b840834d8_2_260"/>
          <p:cNvSpPr txBox="1"/>
          <p:nvPr>
            <p:ph idx="1" type="body"/>
          </p:nvPr>
        </p:nvSpPr>
        <p:spPr>
          <a:xfrm>
            <a:off x="8294914" y="0"/>
            <a:ext cx="3897086" cy="6857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N=All 41 females</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16/41=39%</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Some participants have reported multiple abortions throughout the years.</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Increase of 7 participants over the six years of quantitative data collection </a:t>
            </a:r>
            <a:endParaRPr/>
          </a:p>
          <a:p>
            <a:pPr indent="-114300" lvl="0" marL="342900" rtl="0" algn="l">
              <a:lnSpc>
                <a:spcPct val="100000"/>
              </a:lnSpc>
              <a:spcBef>
                <a:spcPts val="1000"/>
              </a:spcBef>
              <a:spcAft>
                <a:spcPts val="0"/>
              </a:spcAft>
              <a:buClr>
                <a:srgbClr val="009193"/>
              </a:buClr>
              <a:buSzPts val="3600"/>
              <a:buFont typeface="Arial"/>
              <a:buNone/>
            </a:pPr>
            <a:r>
              <a:t/>
            </a:r>
            <a:endParaRPr sz="2400">
              <a:solidFill>
                <a:schemeClr val="dk1"/>
              </a:solidFill>
            </a:endParaRPr>
          </a:p>
        </p:txBody>
      </p:sp>
      <p:pic>
        <p:nvPicPr>
          <p:cNvPr id="404" name="Google Shape;404;g6b840834d8_2_260"/>
          <p:cNvPicPr preferRelativeResize="0"/>
          <p:nvPr/>
        </p:nvPicPr>
        <p:blipFill rotWithShape="1">
          <a:blip r:embed="rId3">
            <a:alphaModFix/>
          </a:blip>
          <a:srcRect b="0" l="0" r="0" t="0"/>
          <a:stretch/>
        </p:blipFill>
        <p:spPr>
          <a:xfrm>
            <a:off x="59759" y="0"/>
            <a:ext cx="8235155"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g6b840834d8_2_26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410" name="Google Shape;410;g6b840834d8_2_265"/>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411" name="Google Shape;411;g6b840834d8_2_265"/>
          <p:cNvSpPr txBox="1"/>
          <p:nvPr/>
        </p:nvSpPr>
        <p:spPr>
          <a:xfrm>
            <a:off x="1069848" y="1665961"/>
            <a:ext cx="10704618" cy="3970318"/>
          </a:xfrm>
          <a:prstGeom prst="rect">
            <a:avLst/>
          </a:prstGeom>
          <a:noFill/>
          <a:ln>
            <a:noFill/>
          </a:ln>
        </p:spPr>
        <p:txBody>
          <a:bodyPr anchorCtr="0" anchor="t" bIns="45700" lIns="91425" spcFirstLastPara="1" rIns="91425" wrap="square" tIns="45700">
            <a:noAutofit/>
          </a:bodyPr>
          <a:lstStyle/>
          <a:p>
            <a:pPr indent="-742950" lvl="0" marL="742950" marR="0" rtl="0" algn="l">
              <a:lnSpc>
                <a:spcPct val="100000"/>
              </a:lnSpc>
              <a:spcBef>
                <a:spcPts val="0"/>
              </a:spcBef>
              <a:spcAft>
                <a:spcPts val="0"/>
              </a:spcAft>
              <a:buClr>
                <a:srgbClr val="009193"/>
              </a:buClr>
              <a:buSzPts val="4200"/>
              <a:buFont typeface="Rockwell"/>
              <a:buAutoNum type="arabicPeriod" startAt="4"/>
            </a:pPr>
            <a:r>
              <a:rPr b="0" i="0" lang="en-US" sz="2800" u="none" cap="none" strike="noStrike">
                <a:solidFill>
                  <a:schemeClr val="dk1"/>
                </a:solidFill>
                <a:latin typeface="Rockwell"/>
                <a:ea typeface="Rockwell"/>
                <a:cs typeface="Rockwell"/>
                <a:sym typeface="Rockwell"/>
              </a:rPr>
              <a:t>Contraception education should be a vital part of aftercare programming</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Women should be informed about programs that offer care to expectant mothers e.g. </a:t>
            </a:r>
            <a:r>
              <a:rPr b="0" i="1" lang="en-US" sz="2800" u="none" cap="none" strike="noStrike">
                <a:solidFill>
                  <a:schemeClr val="dk1"/>
                </a:solidFill>
                <a:latin typeface="Rockwell"/>
                <a:ea typeface="Rockwell"/>
                <a:cs typeface="Rockwell"/>
                <a:sym typeface="Rockwell"/>
              </a:rPr>
              <a:t>Mother’s Heart</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Women should be informed about the legal situation that abortions can be performed up to 12 weeks (and after 12 weeks in cases of rape and/or when the woman’s life is at risk). This is to avoid women seeking dangerous and illegal abortions outside of professional care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id="416" name="Google Shape;416;g6b840834d8_2_271"/>
          <p:cNvPicPr preferRelativeResize="0"/>
          <p:nvPr/>
        </p:nvPicPr>
        <p:blipFill rotWithShape="1">
          <a:blip r:embed="rId3">
            <a:alphaModFix/>
          </a:blip>
          <a:srcRect b="0" l="0" r="0" t="0"/>
          <a:stretch/>
        </p:blipFill>
        <p:spPr>
          <a:xfrm>
            <a:off x="5368414" y="626806"/>
            <a:ext cx="6823586" cy="4218962"/>
          </a:xfrm>
          <a:prstGeom prst="rect">
            <a:avLst/>
          </a:prstGeom>
          <a:noFill/>
          <a:ln>
            <a:noFill/>
          </a:ln>
        </p:spPr>
      </p:pic>
      <p:sp>
        <p:nvSpPr>
          <p:cNvPr id="417" name="Google Shape;417;g6b840834d8_2_271"/>
          <p:cNvSpPr txBox="1"/>
          <p:nvPr>
            <p:ph type="title"/>
          </p:nvPr>
        </p:nvSpPr>
        <p:spPr>
          <a:xfrm>
            <a:off x="578771" y="235975"/>
            <a:ext cx="10058400" cy="7816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60"/>
              <a:buFont typeface="Rockwell"/>
              <a:buNone/>
            </a:pPr>
            <a:r>
              <a:rPr lang="en-US" sz="4860"/>
              <a:t>SEXUAL HEALTH SYMPTOMS</a:t>
            </a:r>
            <a:endParaRPr/>
          </a:p>
        </p:txBody>
      </p:sp>
      <p:sp>
        <p:nvSpPr>
          <p:cNvPr id="418" name="Google Shape;418;g6b840834d8_2_271"/>
          <p:cNvSpPr txBox="1"/>
          <p:nvPr/>
        </p:nvSpPr>
        <p:spPr>
          <a:xfrm>
            <a:off x="192205" y="1246700"/>
            <a:ext cx="5562776" cy="1489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Self-reported in 2018</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20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N=52</a:t>
            </a:r>
            <a:endParaRPr b="0" i="0" sz="1400" u="none" cap="none" strike="noStrike">
              <a:solidFill>
                <a:srgbClr val="000000"/>
              </a:solidFill>
              <a:latin typeface="Arial"/>
              <a:ea typeface="Arial"/>
              <a:cs typeface="Arial"/>
              <a:sym typeface="Arial"/>
            </a:endParaRPr>
          </a:p>
        </p:txBody>
      </p:sp>
      <p:pic>
        <p:nvPicPr>
          <p:cNvPr id="419" name="Google Shape;419;g6b840834d8_2_271"/>
          <p:cNvPicPr preferRelativeResize="0"/>
          <p:nvPr/>
        </p:nvPicPr>
        <p:blipFill rotWithShape="1">
          <a:blip r:embed="rId4">
            <a:alphaModFix/>
          </a:blip>
          <a:srcRect b="0" l="0" r="0" t="0"/>
          <a:stretch/>
        </p:blipFill>
        <p:spPr>
          <a:xfrm>
            <a:off x="0" y="2610465"/>
            <a:ext cx="6869798" cy="42475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g6b840834d8_2_27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425" name="Google Shape;425;g6b840834d8_2_278"/>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426" name="Google Shape;426;g6b840834d8_2_278"/>
          <p:cNvSpPr txBox="1"/>
          <p:nvPr/>
        </p:nvSpPr>
        <p:spPr>
          <a:xfrm>
            <a:off x="1069848" y="1665961"/>
            <a:ext cx="10704618" cy="3970318"/>
          </a:xfrm>
          <a:prstGeom prst="rect">
            <a:avLst/>
          </a:prstGeom>
          <a:noFill/>
          <a:ln>
            <a:noFill/>
          </a:ln>
        </p:spPr>
        <p:txBody>
          <a:bodyPr anchorCtr="0" anchor="t" bIns="45700" lIns="91425" spcFirstLastPara="1" rIns="91425" wrap="square" tIns="45700">
            <a:noAutofit/>
          </a:bodyPr>
          <a:lstStyle/>
          <a:p>
            <a:pPr indent="-742950" lvl="0" marL="742950" marR="0" rtl="0" algn="l">
              <a:lnSpc>
                <a:spcPct val="100000"/>
              </a:lnSpc>
              <a:spcBef>
                <a:spcPts val="0"/>
              </a:spcBef>
              <a:spcAft>
                <a:spcPts val="0"/>
              </a:spcAft>
              <a:buClr>
                <a:srgbClr val="009193"/>
              </a:buClr>
              <a:buSzPts val="4200"/>
              <a:buFont typeface="Rockwell"/>
              <a:buAutoNum type="arabicPeriod" startAt="5"/>
            </a:pPr>
            <a:r>
              <a:rPr b="0" i="0" lang="en-US" sz="2800" u="none" cap="none" strike="noStrike">
                <a:solidFill>
                  <a:schemeClr val="dk1"/>
                </a:solidFill>
                <a:latin typeface="Rockwell"/>
                <a:ea typeface="Rockwell"/>
                <a:cs typeface="Rockwell"/>
                <a:sym typeface="Rockwell"/>
              </a:rPr>
              <a:t>Sexual Health Education should be a vital part of Aftercare programming equally for boys &amp; men, women &amp; girls</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While it is understood that women cannot control the sexual activity of their partners they need to be aware of how to use condoms to protect themselves where possible (this includes long term partnerships)</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When symptoms occur, clients should understand the importance of seeking medical help for early treatment, so that the risk of complications are minimized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g6b840834d8_2_284"/>
          <p:cNvSpPr/>
          <p:nvPr/>
        </p:nvSpPr>
        <p:spPr>
          <a:xfrm>
            <a:off x="0" y="2197510"/>
            <a:ext cx="12192000" cy="3362632"/>
          </a:xfrm>
          <a:prstGeom prst="rect">
            <a:avLst/>
          </a:prstGeom>
          <a:solidFill>
            <a:srgbClr val="E99A92"/>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99A92"/>
              </a:solidFill>
              <a:latin typeface="Rockwell"/>
              <a:ea typeface="Rockwell"/>
              <a:cs typeface="Rockwell"/>
              <a:sym typeface="Rockwell"/>
            </a:endParaRPr>
          </a:p>
        </p:txBody>
      </p:sp>
      <p:sp>
        <p:nvSpPr>
          <p:cNvPr id="432" name="Google Shape;432;g6b840834d8_2_284"/>
          <p:cNvSpPr txBox="1"/>
          <p:nvPr>
            <p:ph type="title"/>
          </p:nvPr>
        </p:nvSpPr>
        <p:spPr>
          <a:xfrm>
            <a:off x="1069848" y="278155"/>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7200"/>
              <a:buFont typeface="Rockwell"/>
              <a:buNone/>
            </a:pPr>
            <a:r>
              <a:rPr lang="en-US" sz="7200"/>
              <a:t>BASIC FOUNDATIONAL NEEDS</a:t>
            </a:r>
            <a:endParaRPr/>
          </a:p>
        </p:txBody>
      </p:sp>
      <p:sp>
        <p:nvSpPr>
          <p:cNvPr id="433" name="Google Shape;433;g6b840834d8_2_284"/>
          <p:cNvSpPr txBox="1"/>
          <p:nvPr/>
        </p:nvSpPr>
        <p:spPr>
          <a:xfrm>
            <a:off x="0" y="1621716"/>
            <a:ext cx="12192000" cy="3600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Rockwell"/>
                <a:ea typeface="Rockwell"/>
                <a:cs typeface="Rockwell"/>
                <a:sym typeface="Rockwell"/>
              </a:rPr>
              <a:t>Self-Reported in 2018:</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Rockwell"/>
                <a:ea typeface="Rockwell"/>
                <a:cs typeface="Rockwell"/>
                <a:sym typeface="Rockwell"/>
              </a:rPr>
              <a:t>3:</a:t>
            </a:r>
            <a:r>
              <a:rPr b="0" i="0" lang="en-US" sz="4800" u="none" cap="none" strike="noStrike">
                <a:solidFill>
                  <a:schemeClr val="dk1"/>
                </a:solidFill>
                <a:latin typeface="Rockwell"/>
                <a:ea typeface="Rockwell"/>
                <a:cs typeface="Rockwell"/>
                <a:sym typeface="Rockwell"/>
              </a:rPr>
              <a:t> do not live in stable housing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Rockwell"/>
                <a:ea typeface="Rockwell"/>
                <a:cs typeface="Rockwell"/>
                <a:sym typeface="Rockwell"/>
              </a:rPr>
              <a:t>4:</a:t>
            </a:r>
            <a:r>
              <a:rPr b="0" i="0" lang="en-US" sz="4800" u="none" cap="none" strike="noStrike">
                <a:solidFill>
                  <a:schemeClr val="dk1"/>
                </a:solidFill>
                <a:latin typeface="Rockwell"/>
                <a:ea typeface="Rockwell"/>
                <a:cs typeface="Rockwell"/>
                <a:sym typeface="Rockwell"/>
              </a:rPr>
              <a:t> stated difficulty getting regular meals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Rockwell"/>
                <a:ea typeface="Rockwell"/>
                <a:cs typeface="Rockwell"/>
                <a:sym typeface="Rockwell"/>
              </a:rPr>
              <a:t>10: </a:t>
            </a:r>
            <a:r>
              <a:rPr b="0" i="0" lang="en-US" sz="4800" u="none" cap="none" strike="noStrike">
                <a:solidFill>
                  <a:schemeClr val="dk1"/>
                </a:solidFill>
                <a:latin typeface="Rockwell"/>
                <a:ea typeface="Rockwell"/>
                <a:cs typeface="Rockwell"/>
                <a:sym typeface="Rockwell"/>
              </a:rPr>
              <a:t>participants report difficulty accessing clean water </a:t>
            </a:r>
            <a:r>
              <a:rPr b="0" i="0" lang="en-US" sz="3200" u="none" cap="none" strike="noStrike">
                <a:solidFill>
                  <a:schemeClr val="dk1"/>
                </a:solidFill>
                <a:latin typeface="Rockwell"/>
                <a:ea typeface="Rockwell"/>
                <a:cs typeface="Rockwell"/>
                <a:sym typeface="Rockwell"/>
              </a:rPr>
              <a:t>(most live in urban areas)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g6b840834d8_2_29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439" name="Google Shape;439;g6b840834d8_2_290"/>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440" name="Google Shape;440;g6b840834d8_2_290"/>
          <p:cNvSpPr txBox="1"/>
          <p:nvPr/>
        </p:nvSpPr>
        <p:spPr>
          <a:xfrm>
            <a:off x="1069848" y="1665961"/>
            <a:ext cx="10704618" cy="3785652"/>
          </a:xfrm>
          <a:prstGeom prst="rect">
            <a:avLst/>
          </a:prstGeom>
          <a:noFill/>
          <a:ln>
            <a:noFill/>
          </a:ln>
        </p:spPr>
        <p:txBody>
          <a:bodyPr anchorCtr="0" anchor="t" bIns="45700" lIns="91425" spcFirstLastPara="1" rIns="91425" wrap="square" tIns="45700">
            <a:noAutofit/>
          </a:bodyPr>
          <a:lstStyle/>
          <a:p>
            <a:pPr indent="-742950" lvl="0" marL="742950" marR="0" rtl="0" algn="l">
              <a:lnSpc>
                <a:spcPct val="100000"/>
              </a:lnSpc>
              <a:spcBef>
                <a:spcPts val="0"/>
              </a:spcBef>
              <a:spcAft>
                <a:spcPts val="0"/>
              </a:spcAft>
              <a:buClr>
                <a:srgbClr val="009193"/>
              </a:buClr>
              <a:buSzPts val="6000"/>
              <a:buFont typeface="Rockwell"/>
              <a:buAutoNum type="arabicPeriod" startAt="6"/>
            </a:pPr>
            <a:r>
              <a:rPr b="0" i="0" lang="en-US" sz="4000" u="none" cap="none" strike="noStrike">
                <a:solidFill>
                  <a:schemeClr val="dk1"/>
                </a:solidFill>
                <a:latin typeface="Rockwell"/>
                <a:ea typeface="Rockwell"/>
                <a:cs typeface="Rockwell"/>
                <a:sym typeface="Rockwell"/>
              </a:rPr>
              <a:t>It is necessary for organizations to advocate and support local community initiatives that address foundational needs among both </a:t>
            </a:r>
            <a:r>
              <a:rPr b="0" i="1" lang="en-US" sz="4000" u="none" cap="none" strike="noStrike">
                <a:solidFill>
                  <a:schemeClr val="dk1"/>
                </a:solidFill>
                <a:latin typeface="Rockwell"/>
                <a:ea typeface="Rockwell"/>
                <a:cs typeface="Rockwell"/>
                <a:sym typeface="Rockwell"/>
              </a:rPr>
              <a:t>rural &amp; urban </a:t>
            </a:r>
            <a:r>
              <a:rPr b="0" i="0" lang="en-US" sz="4000" u="none" cap="none" strike="noStrike">
                <a:solidFill>
                  <a:schemeClr val="dk1"/>
                </a:solidFill>
                <a:latin typeface="Rockwell"/>
                <a:ea typeface="Rockwell"/>
                <a:cs typeface="Rockwell"/>
                <a:sym typeface="Rockwell"/>
              </a:rPr>
              <a:t>communities e.g. shelter, water, and food security.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g6b840834d8_2_296"/>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SOCIO-ECONOMICS</a:t>
            </a:r>
            <a:endParaRPr/>
          </a:p>
        </p:txBody>
      </p:sp>
      <p:sp>
        <p:nvSpPr>
          <p:cNvPr id="446" name="Google Shape;446;g6b840834d8_2_296"/>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g6b840834d8_2_301"/>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FORMAL EDUCATION &amp; VOCATIONAL TRAINING</a:t>
            </a:r>
            <a:endParaRPr/>
          </a:p>
        </p:txBody>
      </p:sp>
      <p:sp>
        <p:nvSpPr>
          <p:cNvPr id="452" name="Google Shape;452;g6b840834d8_2_301"/>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g6b840834d8_2_10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PROJECT’S CORE OBJECTIVES</a:t>
            </a:r>
            <a:endParaRPr/>
          </a:p>
        </p:txBody>
      </p:sp>
      <p:sp>
        <p:nvSpPr>
          <p:cNvPr id="222" name="Google Shape;222;g6b840834d8_2_106"/>
          <p:cNvSpPr txBox="1"/>
          <p:nvPr/>
        </p:nvSpPr>
        <p:spPr>
          <a:xfrm>
            <a:off x="1069848" y="1743456"/>
            <a:ext cx="10734225" cy="4431983"/>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rPr b="0" i="0" lang="en-US" sz="2400" u="none" cap="none" strike="noStrike">
                <a:solidFill>
                  <a:schemeClr val="dk1"/>
                </a:solidFill>
                <a:latin typeface="Rockwell"/>
                <a:ea typeface="Rockwell"/>
                <a:cs typeface="Rockwell"/>
                <a:sym typeface="Rockwell"/>
              </a:rPr>
              <a:t> 1.  Actively engage a single cohort of survivors of exploitation and trafficking over a 10 year project about their life experiences, challenges, and perceptions towards service providers</a:t>
            </a:r>
            <a:endParaRPr b="0" i="0" sz="1400" u="none" cap="none" strike="noStrike">
              <a:solidFill>
                <a:srgbClr val="000000"/>
              </a:solidFill>
              <a:latin typeface="Arial"/>
              <a:ea typeface="Arial"/>
              <a:cs typeface="Arial"/>
              <a:sym typeface="Arial"/>
            </a:endParaRPr>
          </a:p>
          <a:p>
            <a:pPr indent="-114300" lvl="0" marL="342900" marR="0" rtl="0" algn="l">
              <a:lnSpc>
                <a:spcPct val="100000"/>
              </a:lnSpc>
              <a:spcBef>
                <a:spcPts val="0"/>
              </a:spcBef>
              <a:spcAft>
                <a:spcPts val="0"/>
              </a:spcAft>
              <a:buClr>
                <a:srgbClr val="009193"/>
              </a:buClr>
              <a:buSzPts val="3600"/>
              <a:buFont typeface="Rockwell"/>
              <a:buNone/>
            </a:pPr>
            <a:r>
              <a:t/>
            </a:r>
            <a:endParaRPr b="0" i="0" sz="2400" u="none" cap="none" strike="noStrike">
              <a:solidFill>
                <a:schemeClr val="dk1"/>
              </a:solidFill>
              <a:latin typeface="Rockwell"/>
              <a:ea typeface="Rockwell"/>
              <a:cs typeface="Rockwell"/>
              <a:sym typeface="Rockwell"/>
            </a:endParaRPr>
          </a:p>
          <a:p>
            <a:pPr indent="0" lvl="0" marL="457200" marR="0" rtl="0" algn="l">
              <a:lnSpc>
                <a:spcPct val="100000"/>
              </a:lnSpc>
              <a:spcBef>
                <a:spcPts val="0"/>
              </a:spcBef>
              <a:spcAft>
                <a:spcPts val="0"/>
              </a:spcAft>
              <a:buNone/>
            </a:pPr>
            <a:r>
              <a:rPr lang="en-US" sz="2400">
                <a:solidFill>
                  <a:schemeClr val="dk1"/>
                </a:solidFill>
                <a:latin typeface="Rockwell"/>
                <a:ea typeface="Rockwell"/>
                <a:cs typeface="Rockwell"/>
                <a:sym typeface="Rockwell"/>
              </a:rPr>
              <a:t>2. </a:t>
            </a:r>
            <a:r>
              <a:rPr b="0" i="0" lang="en-US" sz="2400" u="none" cap="none" strike="noStrike">
                <a:solidFill>
                  <a:schemeClr val="dk1"/>
                </a:solidFill>
                <a:latin typeface="Rockwell"/>
                <a:ea typeface="Rockwell"/>
                <a:cs typeface="Rockwell"/>
                <a:sym typeface="Rockwell"/>
              </a:rPr>
              <a:t>  Facilitate roundtable discussion, forums, and workshops with anti-trafficking partners and stakeholders on findings, themes, and recommendations</a:t>
            </a:r>
            <a:endParaRPr b="0" i="0" sz="1400" u="none" cap="none" strike="noStrike">
              <a:solidFill>
                <a:srgbClr val="000000"/>
              </a:solidFill>
              <a:latin typeface="Arial"/>
              <a:ea typeface="Arial"/>
              <a:cs typeface="Arial"/>
              <a:sym typeface="Arial"/>
            </a:endParaRPr>
          </a:p>
          <a:p>
            <a:pPr indent="-114300" lvl="0" marL="342900" marR="0" rtl="0" algn="l">
              <a:lnSpc>
                <a:spcPct val="100000"/>
              </a:lnSpc>
              <a:spcBef>
                <a:spcPts val="0"/>
              </a:spcBef>
              <a:spcAft>
                <a:spcPts val="0"/>
              </a:spcAft>
              <a:buClr>
                <a:srgbClr val="009193"/>
              </a:buClr>
              <a:buSzPts val="3600"/>
              <a:buFont typeface="Rockwell"/>
              <a:buNone/>
            </a:pPr>
            <a:r>
              <a:t/>
            </a:r>
            <a:endParaRPr b="0" i="0" sz="2400" u="none" cap="none" strike="noStrike">
              <a:solidFill>
                <a:schemeClr val="dk1"/>
              </a:solidFill>
              <a:latin typeface="Rockwell"/>
              <a:ea typeface="Rockwell"/>
              <a:cs typeface="Rockwell"/>
              <a:sym typeface="Rockwell"/>
            </a:endParaRPr>
          </a:p>
          <a:p>
            <a:pPr indent="0" lvl="0" marL="457200" marR="0" rtl="0" algn="l">
              <a:lnSpc>
                <a:spcPct val="100000"/>
              </a:lnSpc>
              <a:spcBef>
                <a:spcPts val="0"/>
              </a:spcBef>
              <a:spcAft>
                <a:spcPts val="0"/>
              </a:spcAft>
              <a:buNone/>
            </a:pPr>
            <a:r>
              <a:rPr lang="en-US" sz="2400">
                <a:solidFill>
                  <a:schemeClr val="dk1"/>
                </a:solidFill>
                <a:latin typeface="Rockwell"/>
                <a:ea typeface="Rockwell"/>
                <a:cs typeface="Rockwell"/>
                <a:sym typeface="Rockwell"/>
              </a:rPr>
              <a:t>3.</a:t>
            </a:r>
            <a:r>
              <a:rPr b="0" i="0" lang="en-US" sz="2400" u="none" cap="none" strike="noStrike">
                <a:solidFill>
                  <a:schemeClr val="dk1"/>
                </a:solidFill>
                <a:latin typeface="Rockwell"/>
                <a:ea typeface="Rockwell"/>
                <a:cs typeface="Rockwell"/>
                <a:sym typeface="Rockwell"/>
              </a:rPr>
              <a:t>  Disseminate the findings of publications to global, regional, and local audiences of practitioners, programmes, policy makers, government bodies and academics</a:t>
            </a:r>
            <a:endParaRPr b="0" i="0" sz="1400" u="none" cap="none" strike="noStrike">
              <a:solidFill>
                <a:srgbClr val="000000"/>
              </a:solidFill>
              <a:latin typeface="Arial"/>
              <a:ea typeface="Arial"/>
              <a:cs typeface="Arial"/>
              <a:sym typeface="Arial"/>
            </a:endParaRPr>
          </a:p>
          <a:p>
            <a:pPr indent="-114300" lvl="1" marL="742950" marR="0" rtl="0" algn="l">
              <a:lnSpc>
                <a:spcPct val="100000"/>
              </a:lnSpc>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g6b840834d8_2_306"/>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5 participants with no education</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29 up to grade 6 </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14 of these participants under the age of 14</a:t>
            </a:r>
            <a:endParaRPr/>
          </a:p>
          <a:p>
            <a:pPr indent="-342900" lvl="0" marL="342900" rtl="0" algn="l">
              <a:lnSpc>
                <a:spcPct val="100000"/>
              </a:lnSpc>
              <a:spcBef>
                <a:spcPts val="1200"/>
              </a:spcBef>
              <a:spcAft>
                <a:spcPts val="0"/>
              </a:spcAft>
              <a:buClr>
                <a:srgbClr val="009193"/>
              </a:buClr>
              <a:buSzPts val="3600"/>
              <a:buFont typeface="Arial"/>
              <a:buChar char="•"/>
            </a:pPr>
            <a:r>
              <a:rPr lang="en-US" sz="2400">
                <a:solidFill>
                  <a:schemeClr val="dk1"/>
                </a:solidFill>
              </a:rPr>
              <a:t>The 3 participants who received a high school education did not go on to university</a:t>
            </a:r>
            <a:endParaRPr/>
          </a:p>
        </p:txBody>
      </p:sp>
      <p:pic>
        <p:nvPicPr>
          <p:cNvPr id="458" name="Google Shape;458;g6b840834d8_2_306"/>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g6b840834d8_2_311"/>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N=52</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2 still reporting no formal education at all</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30 eligible participants have not received a grade 9 education</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H</a:t>
            </a:r>
            <a:r>
              <a:rPr lang="en-US" sz="2200">
                <a:solidFill>
                  <a:schemeClr val="dk1"/>
                </a:solidFill>
              </a:rPr>
              <a:t>alf (15) of these participants have a Secondary level education</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10 of these went on to do Vocational Training</a:t>
            </a:r>
            <a:endParaRPr sz="2200">
              <a:solidFill>
                <a:schemeClr val="dk1"/>
              </a:solidFill>
            </a:endParaRPr>
          </a:p>
          <a:p>
            <a:pPr indent="-342900" lvl="0" marL="342900" rtl="0" algn="l">
              <a:lnSpc>
                <a:spcPct val="100000"/>
              </a:lnSpc>
              <a:spcBef>
                <a:spcPts val="1200"/>
              </a:spcBef>
              <a:spcAft>
                <a:spcPts val="0"/>
              </a:spcAft>
              <a:buClr>
                <a:srgbClr val="009193"/>
              </a:buClr>
              <a:buSzPts val="3300"/>
              <a:buFont typeface="Arial"/>
              <a:buChar char="•"/>
            </a:pPr>
            <a:r>
              <a:rPr lang="en-US" sz="2200">
                <a:solidFill>
                  <a:schemeClr val="dk1"/>
                </a:solidFill>
              </a:rPr>
              <a:t>Many participants stated that they felt too old to complete formal schooling</a:t>
            </a:r>
            <a:endParaRPr/>
          </a:p>
        </p:txBody>
      </p:sp>
      <p:pic>
        <p:nvPicPr>
          <p:cNvPr id="465" name="Google Shape;465;g6b840834d8_2_311"/>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pic>
        <p:nvPicPr>
          <p:cNvPr id="470" name="Google Shape;470;g6b840834d8_2_317"/>
          <p:cNvPicPr preferRelativeResize="0"/>
          <p:nvPr/>
        </p:nvPicPr>
        <p:blipFill rotWithShape="1">
          <a:blip r:embed="rId3">
            <a:alphaModFix/>
          </a:blip>
          <a:srcRect b="0" l="0" r="0" t="0"/>
          <a:stretch/>
        </p:blipFill>
        <p:spPr>
          <a:xfrm>
            <a:off x="855408" y="456976"/>
            <a:ext cx="5522861" cy="5812522"/>
          </a:xfrm>
          <a:prstGeom prst="rect">
            <a:avLst/>
          </a:prstGeom>
          <a:noFill/>
          <a:ln>
            <a:noFill/>
          </a:ln>
        </p:spPr>
      </p:pic>
      <p:sp>
        <p:nvSpPr>
          <p:cNvPr id="471" name="Google Shape;471;g6b840834d8_2_317"/>
          <p:cNvSpPr txBox="1"/>
          <p:nvPr/>
        </p:nvSpPr>
        <p:spPr>
          <a:xfrm>
            <a:off x="0" y="6488668"/>
            <a:ext cx="972830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ckwell"/>
                <a:ea typeface="Rockwell"/>
                <a:cs typeface="Rockwell"/>
                <a:sym typeface="Rockwell"/>
              </a:rPr>
              <a:t>UNICEF, “INCLUSIVE QUALITY EDUCATION: Country Programme Report 2016-2018</a:t>
            </a:r>
            <a:endParaRPr b="0" i="0" sz="1800" u="none" cap="none" strike="noStrike">
              <a:solidFill>
                <a:schemeClr val="dk1"/>
              </a:solidFill>
              <a:latin typeface="Rockwell"/>
              <a:ea typeface="Rockwell"/>
              <a:cs typeface="Rockwell"/>
              <a:sym typeface="Rockwell"/>
            </a:endParaRPr>
          </a:p>
        </p:txBody>
      </p:sp>
      <p:sp>
        <p:nvSpPr>
          <p:cNvPr id="472" name="Google Shape;472;g6b840834d8_2_317"/>
          <p:cNvSpPr txBox="1"/>
          <p:nvPr/>
        </p:nvSpPr>
        <p:spPr>
          <a:xfrm>
            <a:off x="6623210" y="3967922"/>
            <a:ext cx="4880532" cy="18158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utive"/>
                <a:ea typeface="Cutive"/>
                <a:cs typeface="Cutive"/>
                <a:sym typeface="Cutive"/>
              </a:rPr>
              <a:t>Compared to 35% of Butterfly Participants who </a:t>
            </a:r>
            <a:r>
              <a:rPr b="0" i="0" lang="en-US" sz="2800" u="none" cap="none" strike="noStrike">
                <a:solidFill>
                  <a:srgbClr val="C00000"/>
                </a:solidFill>
                <a:latin typeface="Cutive"/>
                <a:ea typeface="Cutive"/>
                <a:cs typeface="Cutive"/>
                <a:sym typeface="Cutive"/>
              </a:rPr>
              <a:t>have completed lower secondary school </a:t>
            </a:r>
            <a:r>
              <a:rPr b="0" i="0" lang="en-US" sz="2800" u="none" cap="none" strike="noStrike">
                <a:solidFill>
                  <a:schemeClr val="dk1"/>
                </a:solidFill>
                <a:latin typeface="Cutive"/>
                <a:ea typeface="Cutive"/>
                <a:cs typeface="Cutive"/>
                <a:sym typeface="Cutive"/>
              </a:rPr>
              <a:t>(Grade 9)</a:t>
            </a:r>
            <a:endParaRPr b="0" i="0" sz="1400" u="none" cap="none" strike="noStrike">
              <a:solidFill>
                <a:srgbClr val="000000"/>
              </a:solidFill>
              <a:latin typeface="Arial"/>
              <a:ea typeface="Arial"/>
              <a:cs typeface="Arial"/>
              <a:sym typeface="Arial"/>
            </a:endParaRPr>
          </a:p>
        </p:txBody>
      </p:sp>
      <p:pic>
        <p:nvPicPr>
          <p:cNvPr id="473" name="Google Shape;473;g6b840834d8_2_317"/>
          <p:cNvPicPr preferRelativeResize="0"/>
          <p:nvPr/>
        </p:nvPicPr>
        <p:blipFill rotWithShape="1">
          <a:blip r:embed="rId4">
            <a:alphaModFix/>
          </a:blip>
          <a:srcRect b="0" l="0" r="0" t="0"/>
          <a:stretch/>
        </p:blipFill>
        <p:spPr>
          <a:xfrm>
            <a:off x="6378269" y="579717"/>
            <a:ext cx="5125473" cy="3169035"/>
          </a:xfrm>
          <a:prstGeom prst="rect">
            <a:avLst/>
          </a:prstGeom>
          <a:noFill/>
          <a:ln>
            <a:noFill/>
          </a:ln>
        </p:spPr>
      </p:pic>
      <p:sp>
        <p:nvSpPr>
          <p:cNvPr id="474" name="Google Shape;474;g6b840834d8_2_317"/>
          <p:cNvSpPr txBox="1"/>
          <p:nvPr/>
        </p:nvSpPr>
        <p:spPr>
          <a:xfrm>
            <a:off x="8217089" y="1748735"/>
            <a:ext cx="1447832"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Rockwell"/>
                <a:ea typeface="Rockwell"/>
                <a:cs typeface="Rockwell"/>
                <a:sym typeface="Rockwell"/>
              </a:rPr>
              <a:t>35%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g6b840834d8_2_32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480" name="Google Shape;480;g6b840834d8_2_325"/>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481" name="Google Shape;481;g6b840834d8_2_325"/>
          <p:cNvSpPr txBox="1"/>
          <p:nvPr/>
        </p:nvSpPr>
        <p:spPr>
          <a:xfrm>
            <a:off x="1069848" y="1665961"/>
            <a:ext cx="10704618" cy="4524315"/>
          </a:xfrm>
          <a:prstGeom prst="rect">
            <a:avLst/>
          </a:prstGeom>
          <a:noFill/>
          <a:ln>
            <a:noFill/>
          </a:ln>
        </p:spPr>
        <p:txBody>
          <a:bodyPr anchorCtr="0" anchor="t" bIns="45700" lIns="91425" spcFirstLastPara="1" rIns="91425" wrap="square" tIns="45700">
            <a:noAutofit/>
          </a:bodyPr>
          <a:lstStyle/>
          <a:p>
            <a:pPr indent="-742950" lvl="0" marL="742950" marR="0" rtl="0" algn="l">
              <a:lnSpc>
                <a:spcPct val="100000"/>
              </a:lnSpc>
              <a:spcBef>
                <a:spcPts val="0"/>
              </a:spcBef>
              <a:spcAft>
                <a:spcPts val="0"/>
              </a:spcAft>
              <a:buClr>
                <a:srgbClr val="009193"/>
              </a:buClr>
              <a:buSzPts val="3600"/>
              <a:buFont typeface="Rockwell"/>
              <a:buAutoNum type="arabicPeriod" startAt="7"/>
            </a:pPr>
            <a:r>
              <a:rPr b="0" i="0" lang="en-US" sz="2400" u="none" cap="none" strike="noStrike">
                <a:solidFill>
                  <a:schemeClr val="dk1"/>
                </a:solidFill>
                <a:latin typeface="Rockwell"/>
                <a:ea typeface="Rockwell"/>
                <a:cs typeface="Rockwell"/>
                <a:sym typeface="Rockwell"/>
              </a:rPr>
              <a:t>Completing Grade 9 education through standard schooling or catch-up tutoring, should be a baseline priority for all aftercare programs. </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Grade 9 education is a right given to all Cambodians under The Constitution’s Article 36. </a:t>
            </a:r>
            <a:endParaRPr b="0" i="0" sz="1400" u="none" cap="none" strike="noStrike">
              <a:solidFill>
                <a:srgbClr val="000000"/>
              </a:solidFill>
              <a:latin typeface="Arial"/>
              <a:ea typeface="Arial"/>
              <a:cs typeface="Arial"/>
              <a:sym typeface="Arial"/>
            </a:endParaRPr>
          </a:p>
          <a:p>
            <a:pPr indent="-742950" lvl="2" marL="16573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A recent trend among vocational training programs throughout Cambodia requires Grade 9 [equivalency] completion</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Aftercare programs should consider the long term requirements of a client achieving higher level education up through university, where possible.</a:t>
            </a:r>
            <a:endParaRPr b="0" i="0" sz="1400" u="none" cap="none" strike="noStrike">
              <a:solidFill>
                <a:srgbClr val="000000"/>
              </a:solidFill>
              <a:latin typeface="Arial"/>
              <a:ea typeface="Arial"/>
              <a:cs typeface="Arial"/>
              <a:sym typeface="Arial"/>
            </a:endParaRPr>
          </a:p>
          <a:p>
            <a:pPr indent="-742950" lvl="1" marL="12001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Market-driven &amp; Accredited Vocational Training resulting in employment should be available as an alternative to Formal Education for all Children and Adults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g6b840834d8_2_331"/>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CURRENT EMPLOYMENT &amp; FINANCIAL SECURITY</a:t>
            </a:r>
            <a:endParaRPr/>
          </a:p>
        </p:txBody>
      </p:sp>
      <p:sp>
        <p:nvSpPr>
          <p:cNvPr id="487" name="Google Shape;487;g6b840834d8_2_331"/>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pic>
        <p:nvPicPr>
          <p:cNvPr id="493" name="Google Shape;493;g6b840834d8_2_336"/>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494" name="Google Shape;494;g6b840834d8_2_336"/>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9 continued to still work in an NGO training program </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4 have become full-time staff in NGOs</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Although 8 are working in the Entertainment Industry, two continue to sell sex</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Those who are not working to earn income: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6 are students and too young to work</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1 is a homemaker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solidFill>
                  <a:schemeClr val="dk1"/>
                </a:solidFill>
              </a:rPr>
              <a:t>1 is a monk</a:t>
            </a:r>
            <a:endParaRPr/>
          </a:p>
          <a:p>
            <a:pPr indent="-114300" lvl="0" marL="342900" rtl="0" algn="l">
              <a:lnSpc>
                <a:spcPct val="100000"/>
              </a:lnSpc>
              <a:spcBef>
                <a:spcPts val="1200"/>
              </a:spcBef>
              <a:spcAft>
                <a:spcPts val="0"/>
              </a:spcAft>
              <a:buClr>
                <a:srgbClr val="009193"/>
              </a:buClr>
              <a:buSzPts val="3600"/>
              <a:buFont typeface="Arial"/>
              <a:buNone/>
            </a:pPr>
            <a:r>
              <a:t/>
            </a:r>
            <a:endParaRPr sz="24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g6b840834d8_2_342"/>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Average (Mean) Income: $204/month</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$182.00 per month is the current salary for garment factory workers recommended by the government of Cambodia</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16/44 participants did not make this amount</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The lowest income in 2018 was $18.50 per month by a person who sold their labour.</a:t>
            </a:r>
            <a:endParaRPr/>
          </a:p>
        </p:txBody>
      </p:sp>
      <p:pic>
        <p:nvPicPr>
          <p:cNvPr id="500" name="Google Shape;500;g6b840834d8_2_342"/>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g6b840834d8_2_347"/>
          <p:cNvSpPr txBox="1"/>
          <p:nvPr>
            <p:ph idx="1" type="body"/>
          </p:nvPr>
        </p:nvSpPr>
        <p:spPr>
          <a:xfrm>
            <a:off x="8549640" y="117987"/>
            <a:ext cx="3642360" cy="504394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800"/>
              <a:buFont typeface="Arial"/>
              <a:buChar char="•"/>
            </a:pPr>
            <a:r>
              <a:rPr lang="en-US" sz="3200">
                <a:solidFill>
                  <a:schemeClr val="dk1"/>
                </a:solidFill>
              </a:rPr>
              <a:t>Self-reported</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N=22 out of 52</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Highest amount of $12,000 reported by two participants</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45% of participants who reported has debt amounting over $1500</a:t>
            </a:r>
            <a:endParaRPr/>
          </a:p>
          <a:p>
            <a:pPr indent="-142875" lvl="0" marL="342900" rtl="0" algn="l">
              <a:lnSpc>
                <a:spcPct val="100000"/>
              </a:lnSpc>
              <a:spcBef>
                <a:spcPts val="1000"/>
              </a:spcBef>
              <a:spcAft>
                <a:spcPts val="0"/>
              </a:spcAft>
              <a:buClr>
                <a:srgbClr val="009193"/>
              </a:buClr>
              <a:buSzPts val="3150"/>
              <a:buFont typeface="Arial"/>
              <a:buNone/>
            </a:pPr>
            <a:r>
              <a:t/>
            </a:r>
            <a:endParaRPr sz="2100">
              <a:solidFill>
                <a:schemeClr val="dk1"/>
              </a:solidFill>
            </a:endParaRPr>
          </a:p>
        </p:txBody>
      </p:sp>
      <p:pic>
        <p:nvPicPr>
          <p:cNvPr id="506" name="Google Shape;506;g6b840834d8_2_347"/>
          <p:cNvPicPr preferRelativeResize="0"/>
          <p:nvPr/>
        </p:nvPicPr>
        <p:blipFill rotWithShape="1">
          <a:blip r:embed="rId3">
            <a:alphaModFix/>
          </a:blip>
          <a:srcRect b="0" l="0" r="0" t="0"/>
          <a:stretch/>
        </p:blipFill>
        <p:spPr>
          <a:xfrm>
            <a:off x="1" y="0"/>
            <a:ext cx="8391832"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g6b840834d8_2_352"/>
          <p:cNvSpPr txBox="1"/>
          <p:nvPr>
            <p:ph idx="1" type="body"/>
          </p:nvPr>
        </p:nvSpPr>
        <p:spPr>
          <a:xfrm>
            <a:off x="8549640" y="-1"/>
            <a:ext cx="3642360" cy="674001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457200" lvl="0" marL="457200" rtl="0" algn="l">
              <a:lnSpc>
                <a:spcPct val="100000"/>
              </a:lnSpc>
              <a:spcBef>
                <a:spcPts val="1000"/>
              </a:spcBef>
              <a:spcAft>
                <a:spcPts val="0"/>
              </a:spcAft>
              <a:buClr>
                <a:srgbClr val="009193"/>
              </a:buClr>
              <a:buSzPts val="4200"/>
              <a:buFont typeface="Arial"/>
              <a:buChar char="•"/>
            </a:pPr>
            <a:r>
              <a:rPr lang="en-US" sz="2800">
                <a:solidFill>
                  <a:schemeClr val="dk1"/>
                </a:solidFill>
              </a:rPr>
              <a:t>Over the years, a total of 6 participants have stated feelings of being exploited while working in NGO programs</a:t>
            </a:r>
            <a:endParaRPr/>
          </a:p>
          <a:p>
            <a:pPr indent="-457200" lvl="0" marL="457200" rtl="0" algn="l">
              <a:lnSpc>
                <a:spcPct val="100000"/>
              </a:lnSpc>
              <a:spcBef>
                <a:spcPts val="1000"/>
              </a:spcBef>
              <a:spcAft>
                <a:spcPts val="0"/>
              </a:spcAft>
              <a:buClr>
                <a:srgbClr val="009193"/>
              </a:buClr>
              <a:buSzPts val="4200"/>
              <a:buFont typeface="Arial"/>
              <a:buChar char="•"/>
            </a:pPr>
            <a:r>
              <a:rPr lang="en-US" sz="2800">
                <a:solidFill>
                  <a:schemeClr val="dk1"/>
                </a:solidFill>
              </a:rPr>
              <a:t>However, 28/52 (54%) Participants stated in 2018 that they </a:t>
            </a:r>
            <a:r>
              <a:rPr i="1" lang="en-US" sz="2800">
                <a:solidFill>
                  <a:schemeClr val="dk1"/>
                </a:solidFill>
              </a:rPr>
              <a:t>enjoyed</a:t>
            </a:r>
            <a:r>
              <a:rPr lang="en-US" sz="2800">
                <a:solidFill>
                  <a:schemeClr val="dk1"/>
                </a:solidFill>
              </a:rPr>
              <a:t> their main job</a:t>
            </a:r>
            <a:endParaRPr/>
          </a:p>
        </p:txBody>
      </p:sp>
      <p:pic>
        <p:nvPicPr>
          <p:cNvPr id="512" name="Google Shape;512;g6b840834d8_2_352"/>
          <p:cNvPicPr preferRelativeResize="0"/>
          <p:nvPr/>
        </p:nvPicPr>
        <p:blipFill rotWithShape="1">
          <a:blip r:embed="rId3">
            <a:alphaModFix/>
          </a:blip>
          <a:srcRect b="0" l="0" r="0" t="0"/>
          <a:stretch/>
        </p:blipFill>
        <p:spPr>
          <a:xfrm>
            <a:off x="0" y="0"/>
            <a:ext cx="8442817"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g6b840834d8_2_35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518" name="Google Shape;518;g6b840834d8_2_357"/>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519" name="Google Shape;519;g6b840834d8_2_357"/>
          <p:cNvSpPr txBox="1"/>
          <p:nvPr/>
        </p:nvSpPr>
        <p:spPr>
          <a:xfrm>
            <a:off x="1069848" y="1665961"/>
            <a:ext cx="10704618" cy="415498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9193"/>
              </a:buClr>
              <a:buSzPts val="3600"/>
              <a:buFont typeface="Rockwell"/>
              <a:buAutoNum type="arabicPeriod" startAt="8"/>
            </a:pPr>
            <a:r>
              <a:rPr b="0" i="0" lang="en-US" sz="2400" u="none" cap="none" strike="noStrike">
                <a:solidFill>
                  <a:schemeClr val="dk1"/>
                </a:solidFill>
                <a:latin typeface="Rockwell"/>
                <a:ea typeface="Rockwell"/>
                <a:cs typeface="Rockwell"/>
                <a:sym typeface="Rockwell"/>
              </a:rPr>
              <a:t>Aftercare programs should continue to provide career and financial literacy advice to clients. </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Especially alternative employment opportunities that are away from industries that are high risk of exploitation.</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This employment opportunity resource should remain open to former clients over years after formal intervention services complete.</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Vocational Trainings and Apprenticeships should ideally lead to employment outside of the NGO community.</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Household budgeting and Debt Management should be foundational in a client’s life-skills education within aftercare programming.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g6b840834d8_2_11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ETHICAL PROTOCOLS</a:t>
            </a:r>
            <a:endParaRPr/>
          </a:p>
        </p:txBody>
      </p:sp>
      <p:pic>
        <p:nvPicPr>
          <p:cNvPr id="228" name="Google Shape;228;g6b840834d8_2_111"/>
          <p:cNvPicPr preferRelativeResize="0"/>
          <p:nvPr>
            <p:ph idx="1" type="body"/>
          </p:nvPr>
        </p:nvPicPr>
        <p:blipFill rotWithShape="1">
          <a:blip r:embed="rId3">
            <a:alphaModFix/>
          </a:blip>
          <a:srcRect b="0" l="0" r="0" t="0"/>
          <a:stretch/>
        </p:blipFill>
        <p:spPr>
          <a:xfrm rot="10800000">
            <a:off x="11471564" y="6293867"/>
            <a:ext cx="332509" cy="339011"/>
          </a:xfrm>
          <a:prstGeom prst="rect">
            <a:avLst/>
          </a:prstGeom>
          <a:noFill/>
          <a:ln>
            <a:noFill/>
          </a:ln>
        </p:spPr>
      </p:pic>
      <p:sp>
        <p:nvSpPr>
          <p:cNvPr id="229" name="Google Shape;229;g6b840834d8_2_111"/>
          <p:cNvSpPr txBox="1"/>
          <p:nvPr/>
        </p:nvSpPr>
        <p:spPr>
          <a:xfrm>
            <a:off x="1069848" y="1743456"/>
            <a:ext cx="10734225" cy="544764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Ministry of Health’s National Research Ethics Committee Annual Review</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Referral-Based Services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Active Listening to Participants leading to advice on services from NGO partners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Voluntary Participation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No monetary incentives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Participants willing to answer or not answer any contact or questions of the Project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Confidentiality</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No pictures and media</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Data management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Secure interviews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Researcher never alone with participants</a:t>
            </a:r>
            <a:endParaRPr b="0" i="0" sz="1400" u="none" cap="none" strike="noStrike">
              <a:solidFill>
                <a:srgbClr val="000000"/>
              </a:solidFill>
              <a:latin typeface="Arial"/>
              <a:ea typeface="Arial"/>
              <a:cs typeface="Arial"/>
              <a:sym typeface="Arial"/>
            </a:endParaRPr>
          </a:p>
          <a:p>
            <a:pPr indent="-114300" lvl="1" marL="742950" marR="0" rtl="0" algn="l">
              <a:lnSpc>
                <a:spcPct val="100000"/>
              </a:lnSpc>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a:p>
            <a:pPr indent="-114300" lvl="0" marL="285750" marR="0" rtl="0" algn="l">
              <a:lnSpc>
                <a:spcPct val="100000"/>
              </a:lnSpc>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g6b840834d8_2_363"/>
          <p:cNvSpPr txBox="1"/>
          <p:nvPr>
            <p:ph type="title"/>
          </p:nvPr>
        </p:nvSpPr>
        <p:spPr>
          <a:xfrm>
            <a:off x="2165774" y="2434663"/>
            <a:ext cx="9281160" cy="352044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7200"/>
              <a:buFont typeface="Rockwell"/>
              <a:buNone/>
            </a:pPr>
            <a:r>
              <a:rPr lang="en-US" sz="7200"/>
              <a:t>Q&amp;A </a:t>
            </a:r>
            <a:br>
              <a:rPr lang="en-US" sz="7200"/>
            </a:br>
            <a:br>
              <a:rPr lang="en-US" sz="7200"/>
            </a:br>
            <a:r>
              <a:rPr lang="en-US" sz="2880"/>
              <a:t>WITH</a:t>
            </a:r>
            <a:r>
              <a:rPr lang="en-US" sz="7200"/>
              <a:t> BUTTERFLY’S </a:t>
            </a:r>
            <a:br>
              <a:rPr lang="en-US" sz="7200"/>
            </a:br>
            <a:r>
              <a:rPr lang="en-US" sz="7200"/>
              <a:t>TEAM MEMBERS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ABOUT THE PROJECT</a:t>
            </a:r>
            <a:endParaRPr/>
          </a:p>
        </p:txBody>
      </p:sp>
      <p:sp>
        <p:nvSpPr>
          <p:cNvPr id="530" name="Google Shape;530;p2"/>
          <p:cNvSpPr txBox="1"/>
          <p:nvPr/>
        </p:nvSpPr>
        <p:spPr>
          <a:xfrm>
            <a:off x="1069848" y="1743455"/>
            <a:ext cx="10734225" cy="470898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Beginning in 2010</a:t>
            </a:r>
            <a:endParaRPr/>
          </a:p>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128 Survivors Recruited from 15 NGOs</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2010:</a:t>
            </a:r>
            <a:endParaRPr/>
          </a:p>
          <a:p>
            <a:pPr indent="-285750" lvl="2"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13 Shelters</a:t>
            </a:r>
            <a:endParaRPr/>
          </a:p>
          <a:p>
            <a:pPr indent="-285750" lvl="2"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2 Community Based Programmes</a:t>
            </a:r>
            <a:endParaRPr b="0" i="0" sz="2400" u="none" cap="none" strike="noStrike">
              <a:solidFill>
                <a:schemeClr val="dk1"/>
              </a:solidFill>
              <a:latin typeface="Rockwell"/>
              <a:ea typeface="Rockwell"/>
              <a:cs typeface="Rockwell"/>
              <a:sym typeface="Rockwell"/>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2019 </a:t>
            </a:r>
            <a:endParaRPr/>
          </a:p>
          <a:p>
            <a:pPr indent="-342900" lvl="2" marL="12573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high level of programmatic diversification</a:t>
            </a:r>
            <a:endParaRPr/>
          </a:p>
          <a:p>
            <a:pPr indent="-285750" lvl="2"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7 Shelters Programmes</a:t>
            </a:r>
            <a:endParaRPr b="0" i="0" sz="2400" u="none" cap="none" strike="noStrike">
              <a:solidFill>
                <a:schemeClr val="dk1"/>
              </a:solidFill>
              <a:latin typeface="Rockwell"/>
              <a:ea typeface="Rockwell"/>
              <a:cs typeface="Rockwell"/>
              <a:sym typeface="Rockwell"/>
            </a:endParaRPr>
          </a:p>
          <a:p>
            <a:pPr indent="-285750" lvl="2"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8 Community Based Programmes</a:t>
            </a:r>
            <a:endParaRPr b="0" i="0" sz="2400" u="none" cap="none" strike="noStrike">
              <a:solidFill>
                <a:schemeClr val="dk1"/>
              </a:solidFill>
              <a:latin typeface="Rockwell"/>
              <a:ea typeface="Rockwell"/>
              <a:cs typeface="Rockwell"/>
              <a:sym typeface="Rockwell"/>
            </a:endParaRPr>
          </a:p>
          <a:p>
            <a:pPr indent="-285750" lvl="2"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3 Vocational Training Programmes</a:t>
            </a:r>
            <a:endParaRPr b="0" i="0" sz="2400" u="none" cap="none" strike="noStrike">
              <a:solidFill>
                <a:schemeClr val="dk1"/>
              </a:solidFill>
              <a:latin typeface="Rockwell"/>
              <a:ea typeface="Rockwell"/>
              <a:cs typeface="Rockwell"/>
              <a:sym typeface="Rockwell"/>
            </a:endParaRPr>
          </a:p>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13 Publications so far</a:t>
            </a:r>
            <a:endParaRPr/>
          </a:p>
          <a:p>
            <a:pPr indent="-114300" lvl="0" marL="285750" marR="0" rtl="0" algn="l">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a:p>
            <a:pPr indent="-114300" lvl="1" marL="742950" marR="0" rtl="0" algn="l">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PROJECT’S CORE OBJECTIVES</a:t>
            </a:r>
            <a:endParaRPr/>
          </a:p>
        </p:txBody>
      </p:sp>
      <p:sp>
        <p:nvSpPr>
          <p:cNvPr id="536" name="Google Shape;536;p3"/>
          <p:cNvSpPr txBox="1"/>
          <p:nvPr/>
        </p:nvSpPr>
        <p:spPr>
          <a:xfrm>
            <a:off x="1069848" y="1743456"/>
            <a:ext cx="10734225" cy="44319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193"/>
              </a:buClr>
              <a:buSzPts val="3600"/>
              <a:buFont typeface="Rockwell"/>
              <a:buAutoNum type="arabicPeriod"/>
            </a:pPr>
            <a:r>
              <a:rPr b="0" i="0" lang="en-US" sz="2400" u="none" cap="none" strike="noStrike">
                <a:solidFill>
                  <a:schemeClr val="dk1"/>
                </a:solidFill>
                <a:latin typeface="Rockwell"/>
                <a:ea typeface="Rockwell"/>
                <a:cs typeface="Rockwell"/>
                <a:sym typeface="Rockwell"/>
              </a:rPr>
              <a:t>  Actively engage a single cohort of survivors of exploitation and trafficking over a 10 year project about their life experiences, challenges, and perceptions towards service providers</a:t>
            </a:r>
            <a:endParaRPr/>
          </a:p>
          <a:p>
            <a:pPr indent="-114300" lvl="0" marL="342900" marR="0" rtl="0" algn="l">
              <a:spcBef>
                <a:spcPts val="0"/>
              </a:spcBef>
              <a:spcAft>
                <a:spcPts val="0"/>
              </a:spcAft>
              <a:buClr>
                <a:srgbClr val="009193"/>
              </a:buClr>
              <a:buSzPts val="3600"/>
              <a:buFont typeface="Rockwell"/>
              <a:buNone/>
            </a:pPr>
            <a:r>
              <a:t/>
            </a:r>
            <a:endParaRPr b="0" i="0" sz="2400" u="none" cap="none" strike="noStrike">
              <a:solidFill>
                <a:schemeClr val="dk1"/>
              </a:solidFill>
              <a:latin typeface="Rockwell"/>
              <a:ea typeface="Rockwell"/>
              <a:cs typeface="Rockwell"/>
              <a:sym typeface="Rockwell"/>
            </a:endParaRPr>
          </a:p>
          <a:p>
            <a:pPr indent="-342900" lvl="0" marL="342900" marR="0" rtl="0" algn="l">
              <a:spcBef>
                <a:spcPts val="0"/>
              </a:spcBef>
              <a:spcAft>
                <a:spcPts val="0"/>
              </a:spcAft>
              <a:buClr>
                <a:srgbClr val="009193"/>
              </a:buClr>
              <a:buSzPts val="3600"/>
              <a:buFont typeface="Rockwell"/>
              <a:buAutoNum type="arabicPeriod"/>
            </a:pPr>
            <a:r>
              <a:rPr b="0" i="0" lang="en-US" sz="2400" u="none" cap="none" strike="noStrike">
                <a:solidFill>
                  <a:schemeClr val="dk1"/>
                </a:solidFill>
                <a:latin typeface="Rockwell"/>
                <a:ea typeface="Rockwell"/>
                <a:cs typeface="Rockwell"/>
                <a:sym typeface="Rockwell"/>
              </a:rPr>
              <a:t>  Facilitate roundtable discussion, forums, and workshops with anti-trafficking partners and stakeholders on findings, themes, and recommendations</a:t>
            </a:r>
            <a:endParaRPr/>
          </a:p>
          <a:p>
            <a:pPr indent="-114300" lvl="0" marL="342900" marR="0" rtl="0" algn="l">
              <a:spcBef>
                <a:spcPts val="0"/>
              </a:spcBef>
              <a:spcAft>
                <a:spcPts val="0"/>
              </a:spcAft>
              <a:buClr>
                <a:srgbClr val="009193"/>
              </a:buClr>
              <a:buSzPts val="3600"/>
              <a:buFont typeface="Rockwell"/>
              <a:buNone/>
            </a:pPr>
            <a:r>
              <a:t/>
            </a:r>
            <a:endParaRPr b="0" i="0" sz="2400" u="none" cap="none" strike="noStrike">
              <a:solidFill>
                <a:schemeClr val="dk1"/>
              </a:solidFill>
              <a:latin typeface="Rockwell"/>
              <a:ea typeface="Rockwell"/>
              <a:cs typeface="Rockwell"/>
              <a:sym typeface="Rockwell"/>
            </a:endParaRPr>
          </a:p>
          <a:p>
            <a:pPr indent="-342900" lvl="0" marL="342900" marR="0" rtl="0" algn="l">
              <a:spcBef>
                <a:spcPts val="0"/>
              </a:spcBef>
              <a:spcAft>
                <a:spcPts val="0"/>
              </a:spcAft>
              <a:buClr>
                <a:srgbClr val="009193"/>
              </a:buClr>
              <a:buSzPts val="3600"/>
              <a:buFont typeface="Rockwell"/>
              <a:buAutoNum type="arabicPeriod"/>
            </a:pPr>
            <a:r>
              <a:rPr b="0" i="0" lang="en-US" sz="2400" u="none" cap="none" strike="noStrike">
                <a:solidFill>
                  <a:schemeClr val="dk1"/>
                </a:solidFill>
                <a:latin typeface="Rockwell"/>
                <a:ea typeface="Rockwell"/>
                <a:cs typeface="Rockwell"/>
                <a:sym typeface="Rockwell"/>
              </a:rPr>
              <a:t>  Disseminate the findings of publications to global, regional, and local audiences of practitioners, programmes, policy makers, government bodies and academics</a:t>
            </a:r>
            <a:endParaRPr/>
          </a:p>
          <a:p>
            <a:pPr indent="-114300" lvl="1" marL="742950" marR="0" rtl="0" algn="l">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ETHICAL PROTOCOLS</a:t>
            </a:r>
            <a:endParaRPr/>
          </a:p>
        </p:txBody>
      </p:sp>
      <p:pic>
        <p:nvPicPr>
          <p:cNvPr id="542" name="Google Shape;542;p4"/>
          <p:cNvPicPr preferRelativeResize="0"/>
          <p:nvPr>
            <p:ph idx="1" type="body"/>
          </p:nvPr>
        </p:nvPicPr>
        <p:blipFill rotWithShape="1">
          <a:blip r:embed="rId3">
            <a:alphaModFix/>
          </a:blip>
          <a:srcRect b="0" l="0" r="0" t="0"/>
          <a:stretch/>
        </p:blipFill>
        <p:spPr>
          <a:xfrm rot="10800000">
            <a:off x="11471564" y="6293867"/>
            <a:ext cx="332509" cy="339011"/>
          </a:xfrm>
          <a:prstGeom prst="rect">
            <a:avLst/>
          </a:prstGeom>
          <a:noFill/>
          <a:ln>
            <a:noFill/>
          </a:ln>
        </p:spPr>
      </p:pic>
      <p:sp>
        <p:nvSpPr>
          <p:cNvPr id="543" name="Google Shape;543;p4"/>
          <p:cNvSpPr txBox="1"/>
          <p:nvPr/>
        </p:nvSpPr>
        <p:spPr>
          <a:xfrm>
            <a:off x="1069848" y="1743456"/>
            <a:ext cx="10734225" cy="54476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Ministry of Health’s National Research Ethics Committee Annual Review</a:t>
            </a:r>
            <a:endParaRPr/>
          </a:p>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Referral-Based Services</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Active Listening to Participants leading to advice on services from NGO partners</a:t>
            </a:r>
            <a:endParaRPr/>
          </a:p>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Voluntary Participation</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No monetary incentives</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Participants willing to answer or not answer any contact or questions of the Project</a:t>
            </a:r>
            <a:endParaRPr/>
          </a:p>
          <a:p>
            <a:pPr indent="-285750" lvl="0" marL="2857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Confidentiality</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No pictures and media</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Data management </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Secure interviews</a:t>
            </a:r>
            <a:endParaRPr/>
          </a:p>
          <a:p>
            <a:pPr indent="-285750" lvl="1" marL="7429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Researcher never alone with participants</a:t>
            </a:r>
            <a:endParaRPr/>
          </a:p>
          <a:p>
            <a:pPr indent="-114300" lvl="1" marL="742950" marR="0" rtl="0" algn="l">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a:p>
            <a:pPr indent="-114300" lvl="0" marL="285750" marR="0" rtl="0" algn="l">
              <a:spcBef>
                <a:spcPts val="0"/>
              </a:spcBef>
              <a:spcAft>
                <a:spcPts val="0"/>
              </a:spcAft>
              <a:buClr>
                <a:srgbClr val="009193"/>
              </a:buClr>
              <a:buSzPts val="27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SELECTION CRITERIA</a:t>
            </a:r>
            <a:endParaRPr/>
          </a:p>
        </p:txBody>
      </p:sp>
      <p:sp>
        <p:nvSpPr>
          <p:cNvPr id="549" name="Google Shape;549;p5"/>
          <p:cNvSpPr txBox="1"/>
          <p:nvPr/>
        </p:nvSpPr>
        <p:spPr>
          <a:xfrm>
            <a:off x="1069848" y="1743456"/>
            <a:ext cx="10734225" cy="393954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Experienced sex trafficking defined in the UN’s 2000 Polermo Protocol.</a:t>
            </a:r>
            <a:endParaRPr/>
          </a:p>
          <a:p>
            <a:pPr indent="-342900" lvl="0" marL="342900" marR="0" rtl="0" algn="l">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From and re/integrating back to one of five main provinces throughout Cambodia; Phnom Penh, Siem Reap, Battambang, Kampong Som, Kampong Cham.*</a:t>
            </a:r>
            <a:endParaRPr/>
          </a:p>
          <a:p>
            <a:pPr indent="-342900" lvl="0" marL="342900" marR="0" rtl="0" algn="l">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From NGOs who agreed to sign MoUs with the Butterfly Project that work in Aftercare for human trafficking survivors.</a:t>
            </a:r>
            <a:endParaRPr/>
          </a:p>
          <a:p>
            <a:pPr indent="-114300" lvl="1" marL="742950" marR="0" rtl="0" algn="l">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
        <p:nvSpPr>
          <p:cNvPr id="550" name="Google Shape;550;p5"/>
          <p:cNvSpPr txBox="1"/>
          <p:nvPr/>
        </p:nvSpPr>
        <p:spPr>
          <a:xfrm>
            <a:off x="1069848" y="5970701"/>
            <a:ext cx="102077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*Participants ended up moving across the country, requiring the team to travel extensively to conduct interviews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6"/>
          <p:cNvSpPr txBox="1"/>
          <p:nvPr>
            <p:ph type="title"/>
          </p:nvPr>
        </p:nvSpPr>
        <p:spPr>
          <a:xfrm>
            <a:off x="8549640" y="-195072"/>
            <a:ext cx="3200400" cy="6918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Rockwell"/>
              <a:buNone/>
            </a:pPr>
            <a:r>
              <a:rPr lang="en-US"/>
              <a:t>ATTRITION</a:t>
            </a:r>
            <a:endParaRPr/>
          </a:p>
        </p:txBody>
      </p:sp>
      <p:sp>
        <p:nvSpPr>
          <p:cNvPr id="556" name="Google Shape;556;p6"/>
          <p:cNvSpPr txBox="1"/>
          <p:nvPr>
            <p:ph idx="1" type="body"/>
          </p:nvPr>
        </p:nvSpPr>
        <p:spPr>
          <a:xfrm>
            <a:off x="8549640" y="390144"/>
            <a:ext cx="3200400" cy="6490031"/>
          </a:xfrm>
          <a:prstGeom prst="rect">
            <a:avLst/>
          </a:prstGeom>
          <a:noFill/>
          <a:ln>
            <a:noFill/>
          </a:ln>
        </p:spPr>
        <p:txBody>
          <a:bodyPr anchorCtr="0" anchor="t" bIns="45700" lIns="91425" spcFirstLastPara="1" rIns="91425" wrap="square" tIns="45700">
            <a:normAutofit/>
          </a:bodyPr>
          <a:lstStyle/>
          <a:p>
            <a:pPr indent="-285750" lvl="0" marL="285750" rtl="0" algn="l">
              <a:lnSpc>
                <a:spcPct val="80000"/>
              </a:lnSpc>
              <a:spcBef>
                <a:spcPts val="0"/>
              </a:spcBef>
              <a:spcAft>
                <a:spcPts val="0"/>
              </a:spcAft>
              <a:buClr>
                <a:srgbClr val="009193"/>
              </a:buClr>
              <a:buSzPts val="2015"/>
              <a:buFont typeface="Arial"/>
              <a:buChar char="•"/>
            </a:pPr>
            <a:r>
              <a:rPr lang="en-US" sz="2015"/>
              <a:t>71% of Original 128 Remain Active in Study</a:t>
            </a:r>
            <a:endParaRPr/>
          </a:p>
          <a:p>
            <a:pPr indent="-285750" lvl="1" marL="742950" rtl="0" algn="l">
              <a:lnSpc>
                <a:spcPct val="70000"/>
              </a:lnSpc>
              <a:spcBef>
                <a:spcPts val="400"/>
              </a:spcBef>
              <a:spcAft>
                <a:spcPts val="0"/>
              </a:spcAft>
              <a:buClr>
                <a:srgbClr val="009193"/>
              </a:buClr>
              <a:buSzPts val="1860"/>
              <a:buFont typeface="Arial"/>
              <a:buChar char="•"/>
            </a:pPr>
            <a:r>
              <a:rPr lang="en-US" sz="1860"/>
              <a:t>70% of the Boys</a:t>
            </a:r>
            <a:endParaRPr/>
          </a:p>
          <a:p>
            <a:pPr indent="-285750" lvl="1" marL="742950" rtl="0" algn="l">
              <a:lnSpc>
                <a:spcPct val="70000"/>
              </a:lnSpc>
              <a:spcBef>
                <a:spcPts val="600"/>
              </a:spcBef>
              <a:spcAft>
                <a:spcPts val="0"/>
              </a:spcAft>
              <a:buClr>
                <a:srgbClr val="009193"/>
              </a:buClr>
              <a:buSzPts val="1860"/>
              <a:buFont typeface="Arial"/>
              <a:buChar char="•"/>
            </a:pPr>
            <a:r>
              <a:rPr lang="en-US" sz="1860"/>
              <a:t>68% of the Girls</a:t>
            </a:r>
            <a:endParaRPr/>
          </a:p>
          <a:p>
            <a:pPr indent="0" lvl="0" marL="0" rtl="0" algn="l">
              <a:lnSpc>
                <a:spcPct val="80000"/>
              </a:lnSpc>
              <a:spcBef>
                <a:spcPts val="1200"/>
              </a:spcBef>
              <a:spcAft>
                <a:spcPts val="0"/>
              </a:spcAft>
              <a:buClr>
                <a:srgbClr val="009193"/>
              </a:buClr>
              <a:buSzPts val="2015"/>
              <a:buNone/>
            </a:pPr>
            <a:r>
              <a:rPr lang="en-US" sz="2015"/>
              <a:t>Stopped Participating because…</a:t>
            </a:r>
            <a:endParaRPr/>
          </a:p>
          <a:p>
            <a:pPr indent="-457200" lvl="0" marL="457200" rtl="0" algn="l">
              <a:lnSpc>
                <a:spcPct val="80000"/>
              </a:lnSpc>
              <a:spcBef>
                <a:spcPts val="1000"/>
              </a:spcBef>
              <a:spcAft>
                <a:spcPts val="0"/>
              </a:spcAft>
              <a:buClr>
                <a:srgbClr val="009193"/>
              </a:buClr>
              <a:buSzPts val="2015"/>
              <a:buFont typeface="Arial"/>
              <a:buChar char="•"/>
            </a:pPr>
            <a:r>
              <a:rPr lang="en-US" sz="2015"/>
              <a:t>Stigma of Anti-trafficking NGOs</a:t>
            </a:r>
            <a:endParaRPr/>
          </a:p>
          <a:p>
            <a:pPr indent="-457200" lvl="0" marL="457200" rtl="0" algn="l">
              <a:lnSpc>
                <a:spcPct val="80000"/>
              </a:lnSpc>
              <a:spcBef>
                <a:spcPts val="1000"/>
              </a:spcBef>
              <a:spcAft>
                <a:spcPts val="0"/>
              </a:spcAft>
              <a:buClr>
                <a:srgbClr val="009193"/>
              </a:buClr>
              <a:buSzPts val="2015"/>
              <a:buFont typeface="Arial"/>
              <a:buChar char="•"/>
            </a:pPr>
            <a:r>
              <a:rPr lang="en-US" sz="2015"/>
              <a:t>Jailed</a:t>
            </a:r>
            <a:endParaRPr/>
          </a:p>
          <a:p>
            <a:pPr indent="-457200" lvl="0" marL="457200" rtl="0" algn="l">
              <a:lnSpc>
                <a:spcPct val="80000"/>
              </a:lnSpc>
              <a:spcBef>
                <a:spcPts val="1000"/>
              </a:spcBef>
              <a:spcAft>
                <a:spcPts val="0"/>
              </a:spcAft>
              <a:buClr>
                <a:srgbClr val="009193"/>
              </a:buClr>
              <a:buSzPts val="2015"/>
              <a:buFont typeface="Arial"/>
              <a:buChar char="•"/>
            </a:pPr>
            <a:r>
              <a:rPr lang="en-US" sz="2015"/>
              <a:t>Fleeing Debt</a:t>
            </a:r>
            <a:endParaRPr/>
          </a:p>
          <a:p>
            <a:pPr indent="-457200" lvl="0" marL="457200" rtl="0" algn="l">
              <a:lnSpc>
                <a:spcPct val="80000"/>
              </a:lnSpc>
              <a:spcBef>
                <a:spcPts val="1000"/>
              </a:spcBef>
              <a:spcAft>
                <a:spcPts val="0"/>
              </a:spcAft>
              <a:buClr>
                <a:srgbClr val="009193"/>
              </a:buClr>
              <a:buSzPts val="2015"/>
              <a:buFont typeface="Arial"/>
              <a:buChar char="•"/>
            </a:pPr>
            <a:r>
              <a:rPr lang="en-US" sz="2015"/>
              <a:t>Move out of Country</a:t>
            </a:r>
            <a:endParaRPr/>
          </a:p>
          <a:p>
            <a:pPr indent="-457200" lvl="1" marL="914400" rtl="0" algn="l">
              <a:lnSpc>
                <a:spcPct val="70000"/>
              </a:lnSpc>
              <a:spcBef>
                <a:spcPts val="400"/>
              </a:spcBef>
              <a:spcAft>
                <a:spcPts val="0"/>
              </a:spcAft>
              <a:buClr>
                <a:srgbClr val="009193"/>
              </a:buClr>
              <a:buSzPts val="1860"/>
              <a:buFont typeface="Arial"/>
              <a:buChar char="•"/>
            </a:pPr>
            <a:r>
              <a:rPr lang="en-US" sz="1860"/>
              <a:t>Court Case in the West</a:t>
            </a:r>
            <a:endParaRPr/>
          </a:p>
          <a:p>
            <a:pPr indent="-457200" lvl="1" marL="914400" rtl="0" algn="l">
              <a:lnSpc>
                <a:spcPct val="70000"/>
              </a:lnSpc>
              <a:spcBef>
                <a:spcPts val="600"/>
              </a:spcBef>
              <a:spcAft>
                <a:spcPts val="0"/>
              </a:spcAft>
              <a:buClr>
                <a:srgbClr val="009193"/>
              </a:buClr>
              <a:buSzPts val="1860"/>
              <a:buFont typeface="Arial"/>
              <a:buChar char="•"/>
            </a:pPr>
            <a:r>
              <a:rPr lang="en-US" sz="1860"/>
              <a:t>Repatriation to Vietnam</a:t>
            </a:r>
            <a:endParaRPr/>
          </a:p>
          <a:p>
            <a:pPr indent="-457200" lvl="1" marL="914400" rtl="0" algn="l">
              <a:lnSpc>
                <a:spcPct val="70000"/>
              </a:lnSpc>
              <a:spcBef>
                <a:spcPts val="600"/>
              </a:spcBef>
              <a:spcAft>
                <a:spcPts val="0"/>
              </a:spcAft>
              <a:buClr>
                <a:srgbClr val="009193"/>
              </a:buClr>
              <a:buSzPts val="1860"/>
              <a:buFont typeface="Arial"/>
              <a:buChar char="•"/>
            </a:pPr>
            <a:r>
              <a:rPr lang="en-US" sz="1860"/>
              <a:t>Illegal Work in Thailand</a:t>
            </a:r>
            <a:endParaRPr/>
          </a:p>
          <a:p>
            <a:pPr indent="-457200" lvl="1" marL="914400" rtl="0" algn="l">
              <a:lnSpc>
                <a:spcPct val="70000"/>
              </a:lnSpc>
              <a:spcBef>
                <a:spcPts val="600"/>
              </a:spcBef>
              <a:spcAft>
                <a:spcPts val="0"/>
              </a:spcAft>
              <a:buClr>
                <a:srgbClr val="009193"/>
              </a:buClr>
              <a:buSzPts val="1860"/>
              <a:buFont typeface="Arial"/>
              <a:buChar char="•"/>
            </a:pPr>
            <a:r>
              <a:rPr lang="en-US" sz="1860"/>
              <a:t>Married Foreigner</a:t>
            </a:r>
            <a:endParaRPr/>
          </a:p>
          <a:p>
            <a:pPr indent="-457200" lvl="0" marL="457200" rtl="0" algn="l">
              <a:lnSpc>
                <a:spcPct val="80000"/>
              </a:lnSpc>
              <a:spcBef>
                <a:spcPts val="1200"/>
              </a:spcBef>
              <a:spcAft>
                <a:spcPts val="0"/>
              </a:spcAft>
              <a:buClr>
                <a:srgbClr val="009193"/>
              </a:buClr>
              <a:buSzPts val="2015"/>
              <a:buFont typeface="Arial"/>
              <a:buChar char="•"/>
            </a:pPr>
            <a:r>
              <a:rPr lang="en-US" sz="2015"/>
              <a:t>Chronic Illness</a:t>
            </a:r>
            <a:endParaRPr/>
          </a:p>
          <a:p>
            <a:pPr indent="-457200" lvl="0" marL="457200" rtl="0" algn="l">
              <a:lnSpc>
                <a:spcPct val="80000"/>
              </a:lnSpc>
              <a:spcBef>
                <a:spcPts val="1000"/>
              </a:spcBef>
              <a:spcAft>
                <a:spcPts val="0"/>
              </a:spcAft>
              <a:buClr>
                <a:srgbClr val="009193"/>
              </a:buClr>
              <a:buSzPts val="2015"/>
              <a:buFont typeface="Arial"/>
              <a:buChar char="•"/>
            </a:pPr>
            <a:r>
              <a:rPr lang="en-US" sz="2015"/>
              <a:t>Drug Addiction</a:t>
            </a:r>
            <a:endParaRPr/>
          </a:p>
          <a:p>
            <a:pPr indent="-457200" lvl="0" marL="457200" rtl="0" algn="l">
              <a:lnSpc>
                <a:spcPct val="80000"/>
              </a:lnSpc>
              <a:spcBef>
                <a:spcPts val="1000"/>
              </a:spcBef>
              <a:spcAft>
                <a:spcPts val="0"/>
              </a:spcAft>
              <a:buClr>
                <a:srgbClr val="009193"/>
              </a:buClr>
              <a:buSzPts val="2015"/>
              <a:buFont typeface="Arial"/>
              <a:buChar char="•"/>
            </a:pPr>
            <a:r>
              <a:rPr lang="en-US" sz="2015"/>
              <a:t>Suicide</a:t>
            </a:r>
            <a:endParaRPr/>
          </a:p>
          <a:p>
            <a:pPr indent="-348440" lvl="0" marL="457200" rtl="0" algn="l">
              <a:lnSpc>
                <a:spcPct val="80000"/>
              </a:lnSpc>
              <a:spcBef>
                <a:spcPts val="1000"/>
              </a:spcBef>
              <a:spcAft>
                <a:spcPts val="0"/>
              </a:spcAft>
              <a:buSzPts val="1713"/>
              <a:buFont typeface="Arial"/>
              <a:buNone/>
            </a:pPr>
            <a:r>
              <a:t/>
            </a:r>
            <a:endParaRPr sz="2015"/>
          </a:p>
          <a:p>
            <a:pPr indent="-356806" lvl="1" marL="914400" rtl="0" algn="l">
              <a:lnSpc>
                <a:spcPct val="70000"/>
              </a:lnSpc>
              <a:spcBef>
                <a:spcPts val="400"/>
              </a:spcBef>
              <a:spcAft>
                <a:spcPts val="0"/>
              </a:spcAft>
              <a:buSzPts val="1581"/>
              <a:buFont typeface="Arial"/>
              <a:buNone/>
            </a:pPr>
            <a:r>
              <a:t/>
            </a:r>
            <a:endParaRPr sz="1860"/>
          </a:p>
          <a:p>
            <a:pPr indent="-348440" lvl="0" marL="457200" rtl="0" algn="l">
              <a:lnSpc>
                <a:spcPct val="80000"/>
              </a:lnSpc>
              <a:spcBef>
                <a:spcPts val="1200"/>
              </a:spcBef>
              <a:spcAft>
                <a:spcPts val="0"/>
              </a:spcAft>
              <a:buSzPts val="1713"/>
              <a:buFont typeface="Arial"/>
              <a:buNone/>
            </a:pPr>
            <a:r>
              <a:t/>
            </a:r>
            <a:endParaRPr sz="2015"/>
          </a:p>
          <a:p>
            <a:pPr indent="-176990" lvl="0" marL="285750" rtl="0" algn="l">
              <a:lnSpc>
                <a:spcPct val="80000"/>
              </a:lnSpc>
              <a:spcBef>
                <a:spcPts val="1000"/>
              </a:spcBef>
              <a:spcAft>
                <a:spcPts val="0"/>
              </a:spcAft>
              <a:buSzPts val="1713"/>
              <a:buFont typeface="Arial"/>
              <a:buNone/>
            </a:pPr>
            <a:r>
              <a:t/>
            </a:r>
            <a:endParaRPr sz="2015"/>
          </a:p>
        </p:txBody>
      </p:sp>
      <p:graphicFrame>
        <p:nvGraphicFramePr>
          <p:cNvPr id="557" name="Google Shape;557;p6"/>
          <p:cNvGraphicFramePr/>
          <p:nvPr/>
        </p:nvGraphicFramePr>
        <p:xfrm>
          <a:off x="-12192" y="1"/>
          <a:ext cx="3000000" cy="3000000"/>
        </p:xfrm>
        <a:graphic>
          <a:graphicData uri="http://schemas.openxmlformats.org/drawingml/2006/table">
            <a:tbl>
              <a:tblPr>
                <a:noFill/>
                <a:tableStyleId>{2C3734EB-2459-4077-AF9A-A591A65FF6D3}</a:tableStyleId>
              </a:tblPr>
              <a:tblGrid>
                <a:gridCol w="876725"/>
                <a:gridCol w="1061800"/>
                <a:gridCol w="1755650"/>
                <a:gridCol w="1450850"/>
                <a:gridCol w="1901950"/>
                <a:gridCol w="646175"/>
                <a:gridCol w="621800"/>
              </a:tblGrid>
              <a:tr h="1689225">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Year</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Active</a:t>
                      </a:r>
                      <a:endParaRPr/>
                    </a:p>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partici-pants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Lost from study</a:t>
                      </a:r>
                      <a:endParaRPr/>
                    </a:p>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(running total)</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Inactive partici</a:t>
                      </a:r>
                      <a:endParaRPr sz="2400" u="none" cap="none" strike="noStrike"/>
                    </a:p>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-pants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 of participants provided interview</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M</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F</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chemeClr val="accent2"/>
                          </a:solidFill>
                          <a:latin typeface="Arial"/>
                          <a:ea typeface="Arial"/>
                          <a:cs typeface="Arial"/>
                          <a:sym typeface="Arial"/>
                        </a:rPr>
                        <a:t>2012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128</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0</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116</a:t>
                      </a:r>
                      <a:endParaRPr sz="2400" u="none" cap="none" strike="noStrike">
                        <a:solidFill>
                          <a:schemeClr val="accent2"/>
                        </a:solidFill>
                      </a:endParaRPr>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20</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96</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2013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128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20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108</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17</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91</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2014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128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40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88</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73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2015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106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22</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90 </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74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2016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94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34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93</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75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2017</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93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35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85</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rgbClr val="000000"/>
                          </a:solidFill>
                          <a:latin typeface="Arial"/>
                          <a:ea typeface="Arial"/>
                          <a:cs typeface="Arial"/>
                          <a:sym typeface="Arial"/>
                        </a:rPr>
                        <a:t>69</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spcBef>
                          <a:spcPts val="0"/>
                        </a:spcBef>
                        <a:spcAft>
                          <a:spcPts val="0"/>
                        </a:spcAft>
                        <a:buNone/>
                      </a:pPr>
                      <a:r>
                        <a:rPr b="0" i="0" lang="en-US" sz="2400" u="none" cap="none" strike="noStrike">
                          <a:solidFill>
                            <a:schemeClr val="accent2"/>
                          </a:solidFill>
                          <a:latin typeface="Arial"/>
                          <a:ea typeface="Arial"/>
                          <a:cs typeface="Arial"/>
                          <a:sym typeface="Arial"/>
                        </a:rPr>
                        <a:t>2018</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91</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37</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79</a:t>
                      </a:r>
                      <a:endParaRPr sz="2400" u="none" cap="none" strike="noStrike">
                        <a:solidFill>
                          <a:schemeClr val="accent2"/>
                        </a:solidFill>
                      </a:endParaRPr>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14</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tcPr>
                </a:tc>
                <a:tc>
                  <a:txBody>
                    <a:bodyPr/>
                    <a:lstStyle/>
                    <a:p>
                      <a:pPr indent="0" lvl="0" marL="0" marR="0" rtl="0" algn="ctr">
                        <a:spcBef>
                          <a:spcPts val="0"/>
                        </a:spcBef>
                        <a:spcAft>
                          <a:spcPts val="0"/>
                        </a:spcAft>
                        <a:buNone/>
                      </a:pPr>
                      <a:r>
                        <a:rPr b="0" i="0" lang="en-US" sz="2400" u="none" cap="none" strike="noStrike">
                          <a:solidFill>
                            <a:schemeClr val="accent2"/>
                          </a:solidFill>
                          <a:latin typeface="Arial"/>
                          <a:ea typeface="Arial"/>
                          <a:cs typeface="Arial"/>
                          <a:sym typeface="Arial"/>
                        </a:rPr>
                        <a:t>65</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solidFill>
                      <a:srgbClr val="F4CCC8"/>
                    </a:solidFill>
                  </a:tcPr>
                </a:tc>
              </a:tr>
            </a:tbl>
          </a:graphicData>
        </a:graphic>
      </p:graphicFrame>
      <p:sp>
        <p:nvSpPr>
          <p:cNvPr id="558" name="Google Shape;558;p6"/>
          <p:cNvSpPr/>
          <p:nvPr/>
        </p:nvSpPr>
        <p:spPr>
          <a:xfrm>
            <a:off x="-3206496" y="-193852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Rockwel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7"/>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52 QUANTITATIVE LONGITUDINAL PARTICIPANTS</a:t>
            </a:r>
            <a:endParaRPr/>
          </a:p>
        </p:txBody>
      </p:sp>
      <p:sp>
        <p:nvSpPr>
          <p:cNvPr id="564" name="Google Shape;564;p7"/>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Responded to all quantitative longitudinal survey questions in years 2012, 2013, 2017, and 2018.</a:t>
            </a:r>
            <a:endParaRPr/>
          </a:p>
          <a:p>
            <a:pPr indent="0" lvl="0" marL="0" rtl="0" algn="l">
              <a:lnSpc>
                <a:spcPct val="90000"/>
              </a:lnSpc>
              <a:spcBef>
                <a:spcPts val="1200"/>
              </a:spcBef>
              <a:spcAft>
                <a:spcPts val="0"/>
              </a:spcAft>
              <a:buSzPts val="1700"/>
              <a:buNone/>
            </a:pPr>
            <a:r>
              <a:rPr lang="en-US"/>
              <a:t>This is the base cohort for this morning’s presentation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8"/>
          <p:cNvSpPr txBox="1"/>
          <p:nvPr>
            <p:ph type="title"/>
          </p:nvPr>
        </p:nvSpPr>
        <p:spPr>
          <a:xfrm>
            <a:off x="1069848" y="20441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ABOUT THIS PRESENTATION</a:t>
            </a:r>
            <a:endParaRPr/>
          </a:p>
        </p:txBody>
      </p:sp>
      <p:sp>
        <p:nvSpPr>
          <p:cNvPr id="571" name="Google Shape;571;p8"/>
          <p:cNvSpPr txBox="1"/>
          <p:nvPr/>
        </p:nvSpPr>
        <p:spPr>
          <a:xfrm>
            <a:off x="1069848" y="1356245"/>
            <a:ext cx="10704618" cy="557075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9193"/>
              </a:buClr>
              <a:buSzPts val="3600"/>
              <a:buFont typeface="Arial"/>
              <a:buChar char="•"/>
            </a:pPr>
            <a:r>
              <a:rPr lang="en-US" sz="2400">
                <a:solidFill>
                  <a:schemeClr val="dk1"/>
                </a:solidFill>
                <a:latin typeface="Rockwell"/>
                <a:ea typeface="Rockwell"/>
                <a:cs typeface="Rockwell"/>
                <a:sym typeface="Rockwell"/>
              </a:rPr>
              <a:t>This is a </a:t>
            </a:r>
            <a:r>
              <a:rPr b="1" lang="en-US" sz="2400">
                <a:solidFill>
                  <a:schemeClr val="dk1"/>
                </a:solidFill>
                <a:latin typeface="Rockwell"/>
                <a:ea typeface="Rockwell"/>
                <a:cs typeface="Rockwell"/>
                <a:sym typeface="Rockwell"/>
              </a:rPr>
              <a:t>quantitative summary </a:t>
            </a:r>
            <a:r>
              <a:rPr lang="en-US" sz="2400">
                <a:solidFill>
                  <a:schemeClr val="dk1"/>
                </a:solidFill>
                <a:latin typeface="Rockwell"/>
                <a:ea typeface="Rockwell"/>
                <a:cs typeface="Rockwell"/>
                <a:sym typeface="Rockwell"/>
              </a:rPr>
              <a:t>of data has been collected from 52 Butterfly participants from 2012-2018</a:t>
            </a:r>
            <a:endParaRPr/>
          </a:p>
          <a:p>
            <a:pPr indent="-457200" lvl="1" marL="91440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This presentation </a:t>
            </a:r>
            <a:r>
              <a:rPr b="0" i="0" lang="en-US" sz="2400" u="sng" cap="none" strike="noStrike">
                <a:solidFill>
                  <a:schemeClr val="dk1"/>
                </a:solidFill>
                <a:latin typeface="Rockwell"/>
                <a:ea typeface="Rockwell"/>
                <a:cs typeface="Rockwell"/>
                <a:sym typeface="Rockwell"/>
              </a:rPr>
              <a:t>cannot</a:t>
            </a:r>
            <a:r>
              <a:rPr b="0" i="0" lang="en-US" sz="2400" u="none" cap="none" strike="noStrike">
                <a:solidFill>
                  <a:schemeClr val="dk1"/>
                </a:solidFill>
                <a:latin typeface="Rockwell"/>
                <a:ea typeface="Rockwell"/>
                <a:cs typeface="Rockwell"/>
                <a:sym typeface="Rockwell"/>
              </a:rPr>
              <a:t> represent:</a:t>
            </a:r>
            <a:endParaRPr/>
          </a:p>
          <a:p>
            <a:pPr indent="-342900" lvl="2" marL="12573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All sexually exploited individuals in Cambodia nor the original 128 participants</a:t>
            </a:r>
            <a:endParaRPr/>
          </a:p>
          <a:p>
            <a:pPr indent="-342900" lvl="2" marL="12573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All of the experiences recorded throughout the 10 year Butterfly Project </a:t>
            </a:r>
            <a:endParaRPr/>
          </a:p>
          <a:p>
            <a:pPr indent="-457200" lvl="1" marL="91440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It </a:t>
            </a:r>
            <a:r>
              <a:rPr b="0" i="0" lang="en-US" sz="2400" u="sng" cap="none" strike="noStrike">
                <a:solidFill>
                  <a:schemeClr val="dk1"/>
                </a:solidFill>
                <a:latin typeface="Rockwell"/>
                <a:ea typeface="Rockwell"/>
                <a:cs typeface="Rockwell"/>
                <a:sym typeface="Rockwell"/>
              </a:rPr>
              <a:t>can </a:t>
            </a:r>
            <a:r>
              <a:rPr b="0" i="0" lang="en-US" sz="2400" u="none" cap="none" strike="noStrike">
                <a:solidFill>
                  <a:schemeClr val="dk1"/>
                </a:solidFill>
                <a:latin typeface="Rockwell"/>
                <a:ea typeface="Rockwell"/>
                <a:cs typeface="Rockwell"/>
                <a:sym typeface="Rockwell"/>
              </a:rPr>
              <a:t>show patterns that help us to consider how we can improve policy and programming </a:t>
            </a:r>
            <a:endParaRPr b="0" i="0" sz="2800" u="none" cap="none" strike="noStrike">
              <a:solidFill>
                <a:schemeClr val="dk1"/>
              </a:solidFill>
              <a:latin typeface="Rockwell"/>
              <a:ea typeface="Rockwell"/>
              <a:cs typeface="Rockwell"/>
              <a:sym typeface="Rockwell"/>
            </a:endParaRPr>
          </a:p>
          <a:p>
            <a:pPr indent="0" lvl="1" marL="457200" marR="0" rtl="0" algn="ctr">
              <a:spcBef>
                <a:spcPts val="0"/>
              </a:spcBef>
              <a:spcAft>
                <a:spcPts val="0"/>
              </a:spcAft>
              <a:buNone/>
            </a:pPr>
            <a:r>
              <a:t/>
            </a:r>
            <a:endParaRPr b="0" i="0" sz="2800" u="none" cap="none" strike="noStrike">
              <a:solidFill>
                <a:schemeClr val="dk1"/>
              </a:solidFill>
              <a:latin typeface="Rockwell"/>
              <a:ea typeface="Rockwell"/>
              <a:cs typeface="Rockwell"/>
              <a:sym typeface="Rockwell"/>
            </a:endParaRPr>
          </a:p>
          <a:p>
            <a:pPr indent="0" lvl="1" marL="457200" marR="0" rtl="0" algn="ctr">
              <a:spcBef>
                <a:spcPts val="0"/>
              </a:spcBef>
              <a:spcAft>
                <a:spcPts val="0"/>
              </a:spcAft>
              <a:buNone/>
            </a:pPr>
            <a:r>
              <a:rPr b="0" i="0" lang="en-US" sz="2600" u="none" cap="none" strike="noStrike">
                <a:solidFill>
                  <a:schemeClr val="dk1"/>
                </a:solidFill>
                <a:latin typeface="Rockwell"/>
                <a:ea typeface="Rockwell"/>
                <a:cs typeface="Rockwell"/>
                <a:sym typeface="Rockwell"/>
              </a:rPr>
              <a:t>To benefit the most from this research, it is necessary for all stakeholders to read through our publications.</a:t>
            </a:r>
            <a:endParaRPr/>
          </a:p>
          <a:p>
            <a:pPr indent="0" lvl="1" marL="457200" marR="0" rtl="0" algn="ctr">
              <a:spcBef>
                <a:spcPts val="0"/>
              </a:spcBef>
              <a:spcAft>
                <a:spcPts val="0"/>
              </a:spcAft>
              <a:buNone/>
            </a:pPr>
            <a:r>
              <a:rPr b="0" i="0" lang="en-US" sz="2600" u="none" cap="none" strike="noStrike">
                <a:solidFill>
                  <a:schemeClr val="dk1"/>
                </a:solidFill>
                <a:latin typeface="Rockwell"/>
                <a:ea typeface="Rockwell"/>
                <a:cs typeface="Rockwell"/>
                <a:sym typeface="Rockwell"/>
              </a:rPr>
              <a:t>Find all of Buttefly’s Reporting (KH &amp; ENG) on our website www.chabdai.org/butterfly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9"/>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DEMOGRAPHICS</a:t>
            </a:r>
            <a:endParaRPr/>
          </a:p>
        </p:txBody>
      </p:sp>
      <p:sp>
        <p:nvSpPr>
          <p:cNvPr id="577" name="Google Shape;577;p9"/>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pic>
        <p:nvPicPr>
          <p:cNvPr id="582" name="Google Shape;582;p10"/>
          <p:cNvPicPr preferRelativeResize="0"/>
          <p:nvPr/>
        </p:nvPicPr>
        <p:blipFill rotWithShape="1">
          <a:blip r:embed="rId3">
            <a:alphaModFix/>
          </a:blip>
          <a:srcRect b="0" l="0" r="0" t="0"/>
          <a:stretch/>
        </p:blipFill>
        <p:spPr>
          <a:xfrm>
            <a:off x="1069847" y="480424"/>
            <a:ext cx="10314845" cy="6377576"/>
          </a:xfrm>
          <a:prstGeom prst="rect">
            <a:avLst/>
          </a:prstGeom>
          <a:noFill/>
          <a:ln>
            <a:noFill/>
          </a:ln>
        </p:spPr>
      </p:pic>
      <p:sp>
        <p:nvSpPr>
          <p:cNvPr id="583" name="Google Shape;583;p1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GENDER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g6b840834d8_2_11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SELECTION CRITERIA</a:t>
            </a:r>
            <a:endParaRPr/>
          </a:p>
        </p:txBody>
      </p:sp>
      <p:sp>
        <p:nvSpPr>
          <p:cNvPr id="235" name="Google Shape;235;g6b840834d8_2_117"/>
          <p:cNvSpPr txBox="1"/>
          <p:nvPr/>
        </p:nvSpPr>
        <p:spPr>
          <a:xfrm>
            <a:off x="1069848" y="1743456"/>
            <a:ext cx="10734225" cy="39395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Experienced sex trafficking defined in the UN’s 2000 Polermo Protocol.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From and re/integrating back to one of five main provinces throughout Cambodia; Phnom Penh, Siem Reap, Battambang, Kampong Som, Kampong Cham.*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9193"/>
              </a:buClr>
              <a:buSzPts val="4350"/>
              <a:buFont typeface="Rockwell"/>
              <a:buAutoNum type="arabicPeriod"/>
            </a:pPr>
            <a:r>
              <a:rPr b="0" i="0" lang="en-US" sz="2900" u="none" cap="none" strike="noStrike">
                <a:solidFill>
                  <a:schemeClr val="dk1"/>
                </a:solidFill>
                <a:latin typeface="Rockwell"/>
                <a:ea typeface="Rockwell"/>
                <a:cs typeface="Rockwell"/>
                <a:sym typeface="Rockwell"/>
              </a:rPr>
              <a:t> From NGOs who agreed to sign MoUs with the Butterfly Project that work in Aftercare for human trafficking survivors.</a:t>
            </a:r>
            <a:endParaRPr b="0" i="0" sz="1400" u="none" cap="none" strike="noStrike">
              <a:solidFill>
                <a:srgbClr val="000000"/>
              </a:solidFill>
              <a:latin typeface="Arial"/>
              <a:ea typeface="Arial"/>
              <a:cs typeface="Arial"/>
              <a:sym typeface="Arial"/>
            </a:endParaRPr>
          </a:p>
          <a:p>
            <a:pPr indent="-114300" lvl="1" marL="742950" marR="0" rtl="0" algn="l">
              <a:lnSpc>
                <a:spcPct val="100000"/>
              </a:lnSpc>
              <a:spcBef>
                <a:spcPts val="0"/>
              </a:spcBef>
              <a:spcAft>
                <a:spcPts val="0"/>
              </a:spcAft>
              <a:buClr>
                <a:srgbClr val="009193"/>
              </a:buClr>
              <a:buSzPts val="2700"/>
              <a:buFont typeface="Noto Sans Symbols"/>
              <a:buNone/>
            </a:pPr>
            <a:r>
              <a:t/>
            </a:r>
            <a:endParaRPr b="0" i="0" sz="1800" u="none" cap="none" strike="noStrike">
              <a:solidFill>
                <a:schemeClr val="dk1"/>
              </a:solidFill>
              <a:latin typeface="Rockwell"/>
              <a:ea typeface="Rockwell"/>
              <a:cs typeface="Rockwell"/>
              <a:sym typeface="Rockwell"/>
            </a:endParaRPr>
          </a:p>
        </p:txBody>
      </p:sp>
      <p:sp>
        <p:nvSpPr>
          <p:cNvPr id="236" name="Google Shape;236;g6b840834d8_2_117"/>
          <p:cNvSpPr txBox="1"/>
          <p:nvPr/>
        </p:nvSpPr>
        <p:spPr>
          <a:xfrm>
            <a:off x="1069848" y="5970701"/>
            <a:ext cx="1020775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*Participants ended up moving across the country, requiring the team to travel extensively to conduct interviews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pic>
        <p:nvPicPr>
          <p:cNvPr id="588" name="Google Shape;588;p11"/>
          <p:cNvPicPr preferRelativeResize="0"/>
          <p:nvPr/>
        </p:nvPicPr>
        <p:blipFill rotWithShape="1">
          <a:blip r:embed="rId3">
            <a:alphaModFix/>
          </a:blip>
          <a:srcRect b="0" l="0" r="0" t="0"/>
          <a:stretch/>
        </p:blipFill>
        <p:spPr>
          <a:xfrm>
            <a:off x="607991" y="0"/>
            <a:ext cx="10750550"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pic>
        <p:nvPicPr>
          <p:cNvPr id="593" name="Google Shape;593;p12"/>
          <p:cNvPicPr preferRelativeResize="0"/>
          <p:nvPr/>
        </p:nvPicPr>
        <p:blipFill rotWithShape="1">
          <a:blip r:embed="rId3">
            <a:alphaModFix/>
          </a:blip>
          <a:srcRect b="0" l="0" r="0" t="0"/>
          <a:stretch/>
        </p:blipFill>
        <p:spPr>
          <a:xfrm>
            <a:off x="601467" y="0"/>
            <a:ext cx="10787063" cy="6858000"/>
          </a:xfrm>
          <a:prstGeom prst="rect">
            <a:avLst/>
          </a:prstGeom>
          <a:noFill/>
          <a:ln>
            <a:noFill/>
          </a:ln>
        </p:spPr>
      </p:pic>
    </p:spTree>
  </p:cSld>
  <p:clrMapOvr>
    <a:masterClrMapping/>
  </p:clrMapOvr>
  <mc:AlternateContent>
    <mc:Choice Requires="p14">
      <p:transition spd="slow" p14:dur="20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graphicFrame>
        <p:nvGraphicFramePr>
          <p:cNvPr id="598" name="Google Shape;598;p13"/>
          <p:cNvGraphicFramePr/>
          <p:nvPr/>
        </p:nvGraphicFramePr>
        <p:xfrm>
          <a:off x="0" y="-1"/>
          <a:ext cx="3000000" cy="3000000"/>
        </p:xfrm>
        <a:graphic>
          <a:graphicData uri="http://schemas.openxmlformats.org/drawingml/2006/table">
            <a:tbl>
              <a:tblPr>
                <a:noFill/>
                <a:tableStyleId>{2C3734EB-2459-4077-AF9A-A591A65FF6D3}</a:tableStyleId>
              </a:tblPr>
              <a:tblGrid>
                <a:gridCol w="82550"/>
                <a:gridCol w="4622175"/>
                <a:gridCol w="1793750"/>
                <a:gridCol w="1793750"/>
              </a:tblGrid>
              <a:tr h="396000">
                <a:tc gridSpan="2" rowSpan="2">
                  <a:txBody>
                    <a:bodyPr/>
                    <a:lstStyle/>
                    <a:p>
                      <a:pPr indent="0" lvl="0" marL="0" marR="0" rtl="0" algn="ctr">
                        <a:lnSpc>
                          <a:spcPct val="100000"/>
                        </a:lnSpc>
                        <a:spcBef>
                          <a:spcPts val="0"/>
                        </a:spcBef>
                        <a:spcAft>
                          <a:spcPts val="0"/>
                        </a:spcAft>
                        <a:buClr>
                          <a:srgbClr val="000000"/>
                        </a:buClr>
                        <a:buSzPts val="2000"/>
                        <a:buFont typeface="Cutive"/>
                        <a:buNone/>
                      </a:pPr>
                      <a:r>
                        <a:rPr b="1" lang="en-US" sz="2000" u="none" cap="none" strike="noStrike">
                          <a:solidFill>
                            <a:srgbClr val="000000"/>
                          </a:solidFill>
                          <a:latin typeface="Cutive"/>
                          <a:ea typeface="Cutive"/>
                          <a:cs typeface="Cutive"/>
                          <a:sym typeface="Cutive"/>
                        </a:rPr>
                        <a:t>Aftercare Program Services at Time of Interviews</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rowSpan="2" hMerge="1"/>
                <a:tc gridSpan="2">
                  <a:txBody>
                    <a:bodyPr/>
                    <a:lstStyle/>
                    <a:p>
                      <a:pPr indent="0" lvl="0" marL="0" marR="0" rtl="0" algn="ctr">
                        <a:spcBef>
                          <a:spcPts val="0"/>
                        </a:spcBef>
                        <a:spcAft>
                          <a:spcPts val="0"/>
                        </a:spcAft>
                        <a:buNone/>
                      </a:pPr>
                      <a:r>
                        <a:rPr b="1" lang="en-US" sz="2000" u="none" cap="none" strike="noStrike">
                          <a:solidFill>
                            <a:srgbClr val="000000"/>
                          </a:solidFill>
                          <a:latin typeface="Cutive"/>
                          <a:ea typeface="Cutive"/>
                          <a:cs typeface="Cutive"/>
                          <a:sym typeface="Cutive"/>
                        </a:rPr>
                        <a:t>Year of Data Collection</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hMerge="1"/>
              </a:tr>
              <a:tr h="584375">
                <a:tc gridSpan="2" vMerge="1"/>
                <a:tc hMerge="1" vMerge="1"/>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2012</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2018</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661650">
                <a:tc rowSpan="8">
                  <a:txBody>
                    <a:bodyPr/>
                    <a:lstStyle/>
                    <a:p>
                      <a:pPr indent="0" lvl="0" marL="0" marR="0" rtl="0" algn="ctr">
                        <a:spcBef>
                          <a:spcPts val="0"/>
                        </a:spcBef>
                        <a:spcAft>
                          <a:spcPts val="0"/>
                        </a:spcAft>
                        <a:buNone/>
                      </a:pPr>
                      <a:r>
                        <a:t/>
                      </a:r>
                      <a:endParaRPr b="0" sz="2000" u="none" cap="none" strike="noStrike">
                        <a:solidFill>
                          <a:srgbClr val="C00000"/>
                        </a:solidFill>
                        <a:latin typeface="Cutive"/>
                        <a:ea typeface="Cutive"/>
                        <a:cs typeface="Cutive"/>
                        <a:sym typeface="Cutive"/>
                      </a:endParaRPr>
                    </a:p>
                  </a:txBody>
                  <a:tcPr marT="0" marB="0" marR="28575" marL="28575" anchor="ctr">
                    <a:lnL cap="flat" cmpd="sng" w="2857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Shelter</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C00000"/>
                          </a:solidFill>
                          <a:latin typeface="Cutive"/>
                          <a:ea typeface="Cutive"/>
                          <a:cs typeface="Cutive"/>
                          <a:sym typeface="Cutive"/>
                        </a:rPr>
                        <a:t>33</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Declined Assistance</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Non-Residential Vocational Training</a:t>
                      </a:r>
                      <a:endParaRPr/>
                    </a:p>
                  </a:txBody>
                  <a:tcPr marT="0" marB="0" marR="28575" marL="28575" anchor="ctr">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Shelter Reintegration Assistance</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Community-Based Program</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8</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Family Group Home</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3</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Reintegration Completed</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C00000"/>
                          </a:solidFill>
                          <a:latin typeface="Cutive"/>
                          <a:ea typeface="Cutive"/>
                          <a:cs typeface="Cutive"/>
                          <a:sym typeface="Cutive"/>
                        </a:rPr>
                        <a:t>32</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6165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Church Assistance</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84375">
                <a:tc gridSpan="2">
                  <a:txBody>
                    <a:bodyPr/>
                    <a:lstStyle/>
                    <a:p>
                      <a:pPr indent="0" lvl="0" marL="0" marR="0" rtl="0" algn="l">
                        <a:spcBef>
                          <a:spcPts val="0"/>
                        </a:spcBef>
                        <a:spcAft>
                          <a:spcPts val="0"/>
                        </a:spcAft>
                        <a:buNone/>
                      </a:pPr>
                      <a:r>
                        <a:rPr b="0" lang="en-US" sz="1600" u="none" cap="none" strike="noStrike">
                          <a:solidFill>
                            <a:srgbClr val="000000"/>
                          </a:solidFill>
                          <a:latin typeface="Cutive"/>
                          <a:ea typeface="Cutive"/>
                          <a:cs typeface="Cutive"/>
                          <a:sym typeface="Cutive"/>
                        </a:rPr>
                        <a:t>Total</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
        <p:nvSpPr>
          <p:cNvPr id="599" name="Google Shape;599;p13"/>
          <p:cNvSpPr txBox="1"/>
          <p:nvPr>
            <p:ph idx="1" type="body"/>
          </p:nvPr>
        </p:nvSpPr>
        <p:spPr>
          <a:xfrm>
            <a:off x="8292232" y="1"/>
            <a:ext cx="3742452" cy="622381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73"/>
              <a:buNone/>
            </a:pPr>
            <a:r>
              <a:t/>
            </a:r>
            <a:endParaRPr sz="1850">
              <a:solidFill>
                <a:schemeClr val="dk1"/>
              </a:solidFill>
            </a:endParaRPr>
          </a:p>
          <a:p>
            <a:pPr indent="-342900" lvl="0" marL="342900" rtl="0" algn="l">
              <a:lnSpc>
                <a:spcPct val="100000"/>
              </a:lnSpc>
              <a:spcBef>
                <a:spcPts val="1000"/>
              </a:spcBef>
              <a:spcAft>
                <a:spcPts val="0"/>
              </a:spcAft>
              <a:buClr>
                <a:srgbClr val="009193"/>
              </a:buClr>
              <a:buSzPts val="3885"/>
              <a:buFont typeface="Arial"/>
              <a:buChar char="•"/>
            </a:pPr>
            <a:r>
              <a:rPr b="1" lang="en-US" sz="2590">
                <a:solidFill>
                  <a:schemeClr val="dk1"/>
                </a:solidFill>
              </a:rPr>
              <a:t>2012: </a:t>
            </a:r>
            <a:r>
              <a:rPr lang="en-US" sz="2590">
                <a:solidFill>
                  <a:schemeClr val="dk1"/>
                </a:solidFill>
              </a:rPr>
              <a:t>33 Participants in Shelters located in PP, BTB, &amp; SR</a:t>
            </a:r>
            <a:endParaRPr/>
          </a:p>
          <a:p>
            <a:pPr indent="-342900" lvl="0" marL="342900" rtl="0" algn="l">
              <a:lnSpc>
                <a:spcPct val="100000"/>
              </a:lnSpc>
              <a:spcBef>
                <a:spcPts val="1000"/>
              </a:spcBef>
              <a:spcAft>
                <a:spcPts val="0"/>
              </a:spcAft>
              <a:buClr>
                <a:srgbClr val="009193"/>
              </a:buClr>
              <a:buSzPts val="3885"/>
              <a:buFont typeface="Arial"/>
              <a:buChar char="•"/>
            </a:pPr>
            <a:r>
              <a:rPr b="1" lang="en-US" sz="2590">
                <a:solidFill>
                  <a:schemeClr val="dk1"/>
                </a:solidFill>
              </a:rPr>
              <a:t>2018: </a:t>
            </a:r>
            <a:r>
              <a:rPr lang="en-US" sz="2590">
                <a:solidFill>
                  <a:schemeClr val="dk1"/>
                </a:solidFill>
              </a:rPr>
              <a:t>Two of the Respondents in Community-Based Programming ended up Declining Assistance specifically because of their experience with the NGO</a:t>
            </a:r>
            <a:endParaRPr sz="2590">
              <a:solidFill>
                <a:srgbClr val="C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14"/>
          <p:cNvSpPr txBox="1"/>
          <p:nvPr>
            <p:ph type="title"/>
          </p:nvPr>
        </p:nvSpPr>
        <p:spPr>
          <a:xfrm>
            <a:off x="8549640" y="469099"/>
            <a:ext cx="3500398" cy="68893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Font typeface="Rockwell"/>
              <a:buNone/>
            </a:pPr>
            <a:r>
              <a:rPr lang="en-US" sz="3600"/>
              <a:t>MOBILE COHORT</a:t>
            </a:r>
            <a:endParaRPr/>
          </a:p>
        </p:txBody>
      </p:sp>
      <p:graphicFrame>
        <p:nvGraphicFramePr>
          <p:cNvPr id="605" name="Google Shape;605;p14"/>
          <p:cNvGraphicFramePr/>
          <p:nvPr/>
        </p:nvGraphicFramePr>
        <p:xfrm>
          <a:off x="0" y="0"/>
          <a:ext cx="3000000" cy="3000000"/>
        </p:xfrm>
        <a:graphic>
          <a:graphicData uri="http://schemas.openxmlformats.org/drawingml/2006/table">
            <a:tbl>
              <a:tblPr>
                <a:noFill/>
                <a:tableStyleId>{2C3734EB-2459-4077-AF9A-A591A65FF6D3}</a:tableStyleId>
              </a:tblPr>
              <a:tblGrid>
                <a:gridCol w="82550"/>
                <a:gridCol w="3800525"/>
                <a:gridCol w="2223375"/>
                <a:gridCol w="2223375"/>
              </a:tblGrid>
              <a:tr h="561900">
                <a:tc gridSpan="2" rowSpan="2">
                  <a:txBody>
                    <a:bodyPr/>
                    <a:lstStyle/>
                    <a:p>
                      <a:pPr indent="0" lvl="0" marL="0" marR="0" rtl="0" algn="ctr">
                        <a:lnSpc>
                          <a:spcPct val="100000"/>
                        </a:lnSpc>
                        <a:spcBef>
                          <a:spcPts val="0"/>
                        </a:spcBef>
                        <a:spcAft>
                          <a:spcPts val="0"/>
                        </a:spcAft>
                        <a:buClr>
                          <a:srgbClr val="000000"/>
                        </a:buClr>
                        <a:buSzPts val="2400"/>
                        <a:buFont typeface="Cutive"/>
                        <a:buNone/>
                      </a:pPr>
                      <a:r>
                        <a:rPr b="1" lang="en-US" sz="2400" u="none" cap="none" strike="noStrike">
                          <a:solidFill>
                            <a:srgbClr val="000000"/>
                          </a:solidFill>
                          <a:latin typeface="Cutive"/>
                          <a:ea typeface="Cutive"/>
                          <a:cs typeface="Cutive"/>
                          <a:sym typeface="Cutive"/>
                        </a:rPr>
                        <a:t>Location of Residence</a:t>
                      </a:r>
                      <a:endParaRPr b="1" sz="2400" u="none" cap="none" strike="noStrike">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rowSpan="2" hMerge="1"/>
                <a:tc gridSpan="2">
                  <a:txBody>
                    <a:bodyPr/>
                    <a:lstStyle/>
                    <a:p>
                      <a:pPr indent="0" lvl="0" marL="0" marR="0" rtl="0" algn="ctr">
                        <a:spcBef>
                          <a:spcPts val="0"/>
                        </a:spcBef>
                        <a:spcAft>
                          <a:spcPts val="0"/>
                        </a:spcAft>
                        <a:buNone/>
                      </a:pPr>
                      <a:r>
                        <a:rPr b="1" lang="en-US" sz="2000" u="none" cap="none" strike="noStrike">
                          <a:latin typeface="Cutive"/>
                          <a:ea typeface="Cutive"/>
                          <a:cs typeface="Cutive"/>
                          <a:sym typeface="Cutive"/>
                        </a:rPr>
                        <a:t>Year of Data Collection</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hMerge="1"/>
              </a:tr>
              <a:tr h="443850">
                <a:tc gridSpan="2" vMerge="1"/>
                <a:tc hMerge="1" vMerge="1"/>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2012</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2018</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525950">
                <a:tc rowSpan="10">
                  <a:txBody>
                    <a:bodyPr/>
                    <a:lstStyle/>
                    <a:p>
                      <a:pPr indent="0" lvl="0" marL="0" marR="0" rtl="0" algn="ctr">
                        <a:spcBef>
                          <a:spcPts val="0"/>
                        </a:spcBef>
                        <a:spcAft>
                          <a:spcPts val="0"/>
                        </a:spcAft>
                        <a:buNone/>
                      </a:pPr>
                      <a:r>
                        <a:t/>
                      </a:r>
                      <a:endParaRPr b="0" sz="2000" u="none" cap="none" strike="noStrike">
                        <a:solidFill>
                          <a:srgbClr val="000000"/>
                        </a:solidFill>
                        <a:latin typeface="Cutive"/>
                        <a:ea typeface="Cutive"/>
                        <a:cs typeface="Cutive"/>
                        <a:sym typeface="Cutive"/>
                      </a:endParaRPr>
                    </a:p>
                  </a:txBody>
                  <a:tcPr marT="0" marB="0" marR="28575" marL="28575"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Banteay Meanchey</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Battambang</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3</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Kandal</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Koh Kong</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3</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Phnom Penh</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C00000"/>
                          </a:solidFill>
                          <a:latin typeface="Cutive"/>
                          <a:ea typeface="Cutive"/>
                          <a:cs typeface="Cutive"/>
                          <a:sym typeface="Cutive"/>
                        </a:rPr>
                        <a:t>41</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24</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Siem Reap</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8</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9</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Kompong Som</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5</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Svay Rieng</a:t>
                      </a:r>
                      <a:endParaRPr b="0" sz="24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3</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2595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Takeo</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671600">
                <a:tc vMerge="1"/>
                <a:tc>
                  <a:txBody>
                    <a:bodyPr/>
                    <a:lstStyle/>
                    <a:p>
                      <a:pPr indent="0" lvl="0" marL="0" marR="0" rtl="0" algn="l">
                        <a:spcBef>
                          <a:spcPts val="0"/>
                        </a:spcBef>
                        <a:spcAft>
                          <a:spcPts val="0"/>
                        </a:spcAft>
                        <a:buNone/>
                      </a:pPr>
                      <a:r>
                        <a:rPr b="0" lang="en-US" sz="2400" u="none" cap="none" strike="noStrike">
                          <a:solidFill>
                            <a:srgbClr val="000000"/>
                          </a:solidFill>
                          <a:latin typeface="Cutive"/>
                          <a:ea typeface="Cutive"/>
                          <a:cs typeface="Cutive"/>
                          <a:sym typeface="Cutive"/>
                        </a:rPr>
                        <a:t>Oddar Meanchey</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3810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447150">
                <a:tc gridSpan="2">
                  <a:txBody>
                    <a:bodyPr/>
                    <a:lstStyle/>
                    <a:p>
                      <a:pPr indent="0" lvl="0" marL="0" marR="0" rtl="0" algn="l">
                        <a:spcBef>
                          <a:spcPts val="0"/>
                        </a:spcBef>
                        <a:spcAft>
                          <a:spcPts val="0"/>
                        </a:spcAft>
                        <a:buNone/>
                      </a:pPr>
                      <a:r>
                        <a:rPr b="0" lang="en-US" sz="1600" u="none" cap="none" strike="noStrike">
                          <a:solidFill>
                            <a:srgbClr val="000000"/>
                          </a:solidFill>
                          <a:latin typeface="Cutive"/>
                          <a:ea typeface="Cutive"/>
                          <a:cs typeface="Cutive"/>
                          <a:sym typeface="Cutive"/>
                        </a:rPr>
                        <a:t>Total</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
        <p:nvSpPr>
          <p:cNvPr id="606" name="Google Shape;606;p14"/>
          <p:cNvSpPr txBox="1"/>
          <p:nvPr/>
        </p:nvSpPr>
        <p:spPr>
          <a:xfrm>
            <a:off x="8549640" y="1158031"/>
            <a:ext cx="3642360" cy="4716676"/>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9E3611"/>
              </a:buClr>
              <a:buSzPts val="1573"/>
              <a:buFont typeface="Noto Sans Symbols"/>
              <a:buNone/>
            </a:pPr>
            <a:r>
              <a:t/>
            </a:r>
            <a:endParaRPr sz="1850">
              <a:solidFill>
                <a:schemeClr val="dk1"/>
              </a:solidFill>
              <a:latin typeface="Rockwell"/>
              <a:ea typeface="Rockwell"/>
              <a:cs typeface="Rockwell"/>
              <a:sym typeface="Rockwell"/>
            </a:endParaRPr>
          </a:p>
          <a:p>
            <a:pPr indent="-342900" lvl="0" marL="342900" marR="0" rtl="0" algn="l">
              <a:lnSpc>
                <a:spcPct val="80000"/>
              </a:lnSpc>
              <a:spcBef>
                <a:spcPts val="1000"/>
              </a:spcBef>
              <a:spcAft>
                <a:spcPts val="0"/>
              </a:spcAft>
              <a:buClr>
                <a:srgbClr val="009193"/>
              </a:buClr>
              <a:buSzPts val="4440"/>
              <a:buFont typeface="Arial"/>
              <a:buChar char="•"/>
            </a:pPr>
            <a:r>
              <a:rPr lang="en-US" sz="2960">
                <a:solidFill>
                  <a:schemeClr val="dk1"/>
                </a:solidFill>
                <a:latin typeface="Rockwell"/>
                <a:ea typeface="Rockwell"/>
                <a:cs typeface="Rockwell"/>
                <a:sym typeface="Rockwell"/>
              </a:rPr>
              <a:t>41 Participants were in Phnom Penh in 2012</a:t>
            </a:r>
            <a:endParaRPr/>
          </a:p>
          <a:p>
            <a:pPr indent="-342900" lvl="0" marL="342900" marR="0" rtl="0" algn="l">
              <a:lnSpc>
                <a:spcPct val="80000"/>
              </a:lnSpc>
              <a:spcBef>
                <a:spcPts val="1000"/>
              </a:spcBef>
              <a:spcAft>
                <a:spcPts val="0"/>
              </a:spcAft>
              <a:buClr>
                <a:srgbClr val="009193"/>
              </a:buClr>
              <a:buSzPts val="4440"/>
              <a:buFont typeface="Arial"/>
              <a:buChar char="•"/>
            </a:pPr>
            <a:r>
              <a:rPr lang="en-US" sz="2960">
                <a:solidFill>
                  <a:schemeClr val="dk1"/>
                </a:solidFill>
                <a:latin typeface="Rockwell"/>
                <a:ea typeface="Rockwell"/>
                <a:cs typeface="Rockwell"/>
                <a:sym typeface="Rockwell"/>
              </a:rPr>
              <a:t>This number is almost halved by 2018 with most of the participants now living in 9 provinces other than Phnom Penh</a:t>
            </a:r>
            <a:endParaRPr/>
          </a:p>
          <a:p>
            <a:pPr indent="0" lvl="0" marL="0" marR="0" rtl="0" algn="l">
              <a:lnSpc>
                <a:spcPct val="80000"/>
              </a:lnSpc>
              <a:spcBef>
                <a:spcPts val="1000"/>
              </a:spcBef>
              <a:spcAft>
                <a:spcPts val="0"/>
              </a:spcAft>
              <a:buClr>
                <a:srgbClr val="9E3611"/>
              </a:buClr>
              <a:buSzPts val="1573"/>
              <a:buFont typeface="Noto Sans Symbols"/>
              <a:buNone/>
            </a:pPr>
            <a:r>
              <a:t/>
            </a:r>
            <a:endParaRPr sz="1850">
              <a:solidFill>
                <a:schemeClr val="dk1"/>
              </a:solidFill>
              <a:latin typeface="Rockwell"/>
              <a:ea typeface="Rockwell"/>
              <a:cs typeface="Rockwell"/>
              <a:sym typeface="Rockwe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15"/>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RESULTS &amp; </a:t>
            </a:r>
            <a:br>
              <a:rPr lang="en-US"/>
            </a:br>
            <a:r>
              <a:rPr lang="en-US"/>
              <a:t>LESSONS LEARNED </a:t>
            </a:r>
            <a:endParaRPr/>
          </a:p>
        </p:txBody>
      </p:sp>
      <p:sp>
        <p:nvSpPr>
          <p:cNvPr id="612" name="Google Shape;612;p15"/>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pic>
        <p:nvPicPr>
          <p:cNvPr id="613" name="Google Shape;613;p15"/>
          <p:cNvPicPr preferRelativeResize="0"/>
          <p:nvPr/>
        </p:nvPicPr>
        <p:blipFill rotWithShape="1">
          <a:blip r:embed="rId3">
            <a:alphaModFix/>
          </a:blip>
          <a:srcRect b="0" l="0" r="0" t="0"/>
          <a:stretch/>
        </p:blipFill>
        <p:spPr>
          <a:xfrm>
            <a:off x="-8761828" y="-3252175"/>
            <a:ext cx="3175000" cy="3175000"/>
          </a:xfrm>
          <a:prstGeom prst="rect">
            <a:avLst/>
          </a:prstGeom>
          <a:noFill/>
          <a:ln>
            <a:noFill/>
          </a:ln>
        </p:spPr>
      </p:pic>
      <p:pic>
        <p:nvPicPr>
          <p:cNvPr id="614" name="Google Shape;614;p15"/>
          <p:cNvPicPr preferRelativeResize="0"/>
          <p:nvPr/>
        </p:nvPicPr>
        <p:blipFill rotWithShape="1">
          <a:blip r:embed="rId4">
            <a:alphaModFix/>
          </a:blip>
          <a:srcRect b="0" l="0" r="0" t="0"/>
          <a:stretch/>
        </p:blipFill>
        <p:spPr>
          <a:xfrm>
            <a:off x="8492043" y="2259667"/>
            <a:ext cx="2042346" cy="204234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16"/>
          <p:cNvSpPr txBox="1"/>
          <p:nvPr>
            <p:ph type="title"/>
          </p:nvPr>
        </p:nvSpPr>
        <p:spPr>
          <a:xfrm>
            <a:off x="8549640" y="0"/>
            <a:ext cx="3200400" cy="566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Font typeface="Rockwell"/>
              <a:buNone/>
            </a:pPr>
            <a:r>
              <a:rPr lang="en-US"/>
              <a:t>ETHNICITY</a:t>
            </a:r>
            <a:endParaRPr/>
          </a:p>
        </p:txBody>
      </p:sp>
      <p:sp>
        <p:nvSpPr>
          <p:cNvPr id="620" name="Google Shape;620;p16"/>
          <p:cNvSpPr txBox="1"/>
          <p:nvPr>
            <p:ph idx="1" type="body"/>
          </p:nvPr>
        </p:nvSpPr>
        <p:spPr>
          <a:xfrm>
            <a:off x="8549640" y="566803"/>
            <a:ext cx="3642360" cy="5646107"/>
          </a:xfrm>
          <a:prstGeom prst="rect">
            <a:avLst/>
          </a:prstGeom>
          <a:noFill/>
          <a:ln>
            <a:noFill/>
          </a:ln>
        </p:spPr>
        <p:txBody>
          <a:bodyPr anchorCtr="0" anchor="t" bIns="45700" lIns="91425" spcFirstLastPara="1" rIns="91425" wrap="square" tIns="45700">
            <a:normAutofit/>
          </a:bodyPr>
          <a:lstStyle/>
          <a:p>
            <a:pPr indent="-457200" lvl="0" marL="457200" rtl="0" algn="l">
              <a:lnSpc>
                <a:spcPct val="80000"/>
              </a:lnSpc>
              <a:spcBef>
                <a:spcPts val="0"/>
              </a:spcBef>
              <a:spcAft>
                <a:spcPts val="0"/>
              </a:spcAft>
              <a:buClr>
                <a:srgbClr val="009193"/>
              </a:buClr>
              <a:buSzPts val="2405"/>
              <a:buFont typeface="Arial"/>
              <a:buChar char="•"/>
            </a:pPr>
            <a:r>
              <a:rPr lang="en-US" sz="2405"/>
              <a:t>Changing self-reported ethnicity after re/integration back into communities</a:t>
            </a:r>
            <a:endParaRPr/>
          </a:p>
          <a:p>
            <a:pPr indent="-457200" lvl="0" marL="457200" rtl="0" algn="l">
              <a:lnSpc>
                <a:spcPct val="80000"/>
              </a:lnSpc>
              <a:spcBef>
                <a:spcPts val="1000"/>
              </a:spcBef>
              <a:spcAft>
                <a:spcPts val="0"/>
              </a:spcAft>
              <a:buClr>
                <a:srgbClr val="009193"/>
              </a:buClr>
              <a:buSzPts val="2405"/>
              <a:buFont typeface="Arial"/>
              <a:buChar char="•"/>
            </a:pPr>
            <a:r>
              <a:rPr lang="en-US" sz="2405"/>
              <a:t>Reasons for change</a:t>
            </a:r>
            <a:endParaRPr/>
          </a:p>
          <a:p>
            <a:pPr indent="-457200" lvl="1" marL="914400" rtl="0" algn="l">
              <a:lnSpc>
                <a:spcPct val="70000"/>
              </a:lnSpc>
              <a:spcBef>
                <a:spcPts val="400"/>
              </a:spcBef>
              <a:spcAft>
                <a:spcPts val="0"/>
              </a:spcAft>
              <a:buClr>
                <a:srgbClr val="009193"/>
              </a:buClr>
              <a:buSzPts val="2405"/>
              <a:buFont typeface="Arial"/>
              <a:buChar char="•"/>
            </a:pPr>
            <a:r>
              <a:rPr lang="en-US" sz="2405"/>
              <a:t>To obtain documents to legally work or attend school in Cambodia</a:t>
            </a:r>
            <a:endParaRPr/>
          </a:p>
          <a:p>
            <a:pPr indent="-457200" lvl="1" marL="914400" rtl="0" algn="l">
              <a:lnSpc>
                <a:spcPct val="70000"/>
              </a:lnSpc>
              <a:spcBef>
                <a:spcPts val="600"/>
              </a:spcBef>
              <a:spcAft>
                <a:spcPts val="0"/>
              </a:spcAft>
              <a:buClr>
                <a:srgbClr val="009193"/>
              </a:buClr>
              <a:buSzPts val="2405"/>
              <a:buFont typeface="Arial"/>
              <a:buChar char="•"/>
            </a:pPr>
            <a:r>
              <a:rPr lang="en-US" sz="2405"/>
              <a:t>To fit better into social structures as personal business grew</a:t>
            </a:r>
            <a:endParaRPr/>
          </a:p>
          <a:p>
            <a:pPr indent="-457200" lvl="1" marL="914400" rtl="0" algn="l">
              <a:lnSpc>
                <a:spcPct val="70000"/>
              </a:lnSpc>
              <a:spcBef>
                <a:spcPts val="600"/>
              </a:spcBef>
              <a:spcAft>
                <a:spcPts val="0"/>
              </a:spcAft>
              <a:buClr>
                <a:srgbClr val="009193"/>
              </a:buClr>
              <a:buSzPts val="2405"/>
              <a:buFont typeface="Arial"/>
              <a:buChar char="•"/>
            </a:pPr>
            <a:r>
              <a:rPr lang="en-US" sz="2405"/>
              <a:t>To become the same ethnicity as their partner</a:t>
            </a:r>
            <a:endParaRPr/>
          </a:p>
          <a:p>
            <a:pPr indent="-253031" lvl="1" marL="800100" rtl="0" algn="l">
              <a:lnSpc>
                <a:spcPct val="70000"/>
              </a:lnSpc>
              <a:spcBef>
                <a:spcPts val="600"/>
              </a:spcBef>
              <a:spcAft>
                <a:spcPts val="0"/>
              </a:spcAft>
              <a:buSzPts val="1415"/>
              <a:buFont typeface="Arial"/>
              <a:buNone/>
            </a:pPr>
            <a:r>
              <a:t/>
            </a:r>
            <a:endParaRPr sz="1665"/>
          </a:p>
        </p:txBody>
      </p:sp>
      <p:graphicFrame>
        <p:nvGraphicFramePr>
          <p:cNvPr id="621" name="Google Shape;621;p16"/>
          <p:cNvGraphicFramePr/>
          <p:nvPr/>
        </p:nvGraphicFramePr>
        <p:xfrm>
          <a:off x="0" y="0"/>
          <a:ext cx="3000000" cy="3000000"/>
        </p:xfrm>
        <a:graphic>
          <a:graphicData uri="http://schemas.openxmlformats.org/drawingml/2006/table">
            <a:tbl>
              <a:tblPr>
                <a:noFill/>
                <a:tableStyleId>{2C3734EB-2459-4077-AF9A-A591A65FF6D3}</a:tableStyleId>
              </a:tblPr>
              <a:tblGrid>
                <a:gridCol w="82550"/>
                <a:gridCol w="3693025"/>
                <a:gridCol w="1135425"/>
                <a:gridCol w="1135425"/>
                <a:gridCol w="1135425"/>
                <a:gridCol w="1135425"/>
              </a:tblGrid>
              <a:tr h="789100">
                <a:tc rowSpan="8">
                  <a:txBody>
                    <a:bodyPr/>
                    <a:lstStyle/>
                    <a:p>
                      <a:pPr indent="0" lvl="0" marL="0" marR="0" rtl="0" algn="ctr">
                        <a:spcBef>
                          <a:spcPts val="0"/>
                        </a:spcBef>
                        <a:spcAft>
                          <a:spcPts val="0"/>
                        </a:spcAft>
                        <a:buNone/>
                      </a:pPr>
                      <a:r>
                        <a:t/>
                      </a:r>
                      <a:endParaRPr b="0" sz="2000" u="none" cap="none" strike="noStrike">
                        <a:solidFill>
                          <a:srgbClr val="000000"/>
                        </a:solidFill>
                        <a:latin typeface="Cutive"/>
                        <a:ea typeface="Cutive"/>
                        <a:cs typeface="Cutive"/>
                        <a:sym typeface="Cutive"/>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695B"/>
                    </a:solidFill>
                  </a:tcPr>
                </a:tc>
                <a:tc>
                  <a:txBody>
                    <a:bodyPr/>
                    <a:lstStyle/>
                    <a:p>
                      <a:pPr indent="0" lvl="0" marL="0" marR="0" rtl="0" algn="l">
                        <a:spcBef>
                          <a:spcPts val="0"/>
                        </a:spcBef>
                        <a:spcAft>
                          <a:spcPts val="0"/>
                        </a:spcAft>
                        <a:buNone/>
                      </a:pPr>
                      <a:r>
                        <a:rPr b="1" lang="en-US" sz="2000" u="none" cap="none" strike="noStrike">
                          <a:latin typeface="Cutive"/>
                          <a:ea typeface="Cutive"/>
                          <a:cs typeface="Cutive"/>
                          <a:sym typeface="Cutive"/>
                        </a:rPr>
                        <a:t>Self-Reported Ethnic Group</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DF695B"/>
                    </a:solidFill>
                  </a:tcPr>
                </a:tc>
                <a:tc>
                  <a:txBody>
                    <a:bodyPr/>
                    <a:lstStyle/>
                    <a:p>
                      <a:pPr indent="0" lvl="0" marL="0" marR="0" rtl="0" algn="ctr">
                        <a:spcBef>
                          <a:spcPts val="0"/>
                        </a:spcBef>
                        <a:spcAft>
                          <a:spcPts val="0"/>
                        </a:spcAft>
                        <a:buNone/>
                      </a:pPr>
                      <a:r>
                        <a:rPr b="1" lang="en-US" sz="2000" u="none" cap="none" strike="noStrike">
                          <a:solidFill>
                            <a:srgbClr val="000000"/>
                          </a:solidFill>
                          <a:latin typeface="Cutive"/>
                          <a:ea typeface="Cutive"/>
                          <a:cs typeface="Cutive"/>
                          <a:sym typeface="Cutive"/>
                        </a:rPr>
                        <a:t>2012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spcBef>
                          <a:spcPts val="0"/>
                        </a:spcBef>
                        <a:spcAft>
                          <a:spcPts val="0"/>
                        </a:spcAft>
                        <a:buNone/>
                      </a:pPr>
                      <a:r>
                        <a:rPr b="1" lang="en-US" sz="2000" u="none" cap="none" strike="noStrike">
                          <a:solidFill>
                            <a:srgbClr val="000000"/>
                          </a:solidFill>
                          <a:latin typeface="Cutive"/>
                          <a:ea typeface="Cutive"/>
                          <a:cs typeface="Cutive"/>
                          <a:sym typeface="Cutive"/>
                        </a:rPr>
                        <a:t>2013</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1" lang="en-US" sz="2000" u="none" cap="none" strike="noStrike">
                          <a:solidFill>
                            <a:srgbClr val="000000"/>
                          </a:solidFill>
                          <a:latin typeface="Cutive"/>
                          <a:ea typeface="Cutive"/>
                          <a:cs typeface="Cutive"/>
                          <a:sym typeface="Cutive"/>
                        </a:rPr>
                        <a:t>2017</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tcPr>
                </a:tc>
                <a:tc>
                  <a:txBody>
                    <a:bodyPr/>
                    <a:lstStyle/>
                    <a:p>
                      <a:pPr indent="0" lvl="0" marL="0" marR="0" rtl="0" algn="ctr">
                        <a:spcBef>
                          <a:spcPts val="0"/>
                        </a:spcBef>
                        <a:spcAft>
                          <a:spcPts val="0"/>
                        </a:spcAft>
                        <a:buNone/>
                      </a:pPr>
                      <a:r>
                        <a:rPr b="1" lang="en-US" sz="2000" u="none" cap="none" strike="noStrike">
                          <a:solidFill>
                            <a:srgbClr val="000000"/>
                          </a:solidFill>
                          <a:latin typeface="Cutive"/>
                          <a:ea typeface="Cutive"/>
                          <a:cs typeface="Cutive"/>
                          <a:sym typeface="Cutive"/>
                        </a:rPr>
                        <a:t>2018</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chemeClr val="accent2"/>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chemeClr val="accent2"/>
                          </a:solidFill>
                          <a:latin typeface="Cutive"/>
                          <a:ea typeface="Cutive"/>
                          <a:cs typeface="Cutive"/>
                          <a:sym typeface="Cutive"/>
                        </a:rPr>
                        <a:t>Ethnic Cambodian</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40</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40</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47</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45</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chemeClr val="accent2"/>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chemeClr val="accent2"/>
                          </a:solidFill>
                          <a:latin typeface="Cutive"/>
                          <a:ea typeface="Cutive"/>
                          <a:cs typeface="Cutive"/>
                          <a:sym typeface="Cutive"/>
                        </a:rPr>
                        <a:t>Kampuchea Krom</a:t>
                      </a:r>
                      <a:endParaRPr b="0" sz="2000" u="none" cap="none" strike="noStrike">
                        <a:solidFill>
                          <a:schemeClr val="accent2"/>
                        </a:solidFill>
                        <a:latin typeface="Cutive"/>
                        <a:ea typeface="Cutive"/>
                        <a:cs typeface="Cutive"/>
                        <a:sym typeface="Cutive"/>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3</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0</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0</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Vietnamese</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4</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5</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chemeClr val="accent2"/>
                          </a:solidFill>
                          <a:latin typeface="Cutive"/>
                          <a:ea typeface="Cutive"/>
                          <a:cs typeface="Cutive"/>
                          <a:sym typeface="Cutive"/>
                        </a:rPr>
                        <a:t>Khmer and Vietnamese</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3</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3</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1</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chemeClr val="accent2"/>
                          </a:solidFill>
                          <a:latin typeface="Cutive"/>
                          <a:ea typeface="Cutive"/>
                          <a:cs typeface="Cutive"/>
                          <a:sym typeface="Cutive"/>
                        </a:rPr>
                        <a:t>0</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Khmer and Chinese</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Khmer and Cham</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789100">
                <a:tc vMerge="1"/>
                <a:tc>
                  <a:txBody>
                    <a:bodyPr/>
                    <a:lstStyle/>
                    <a:p>
                      <a:pPr indent="0" lvl="0" marL="0" marR="0" rtl="0" algn="l">
                        <a:spcBef>
                          <a:spcPts val="0"/>
                        </a:spcBef>
                        <a:spcAft>
                          <a:spcPts val="0"/>
                        </a:spcAft>
                        <a:buNone/>
                      </a:pPr>
                      <a:r>
                        <a:rPr b="0" lang="en-US" sz="2000" u="none" cap="none" strike="noStrike">
                          <a:solidFill>
                            <a:srgbClr val="000000"/>
                          </a:solidFill>
                          <a:latin typeface="Cutive"/>
                          <a:ea typeface="Cutive"/>
                          <a:cs typeface="Cutive"/>
                          <a:sym typeface="Cutive"/>
                        </a:rPr>
                        <a:t>Other</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0</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2000" u="none" cap="none" strike="noStrike">
                          <a:solidFill>
                            <a:srgbClr val="000000"/>
                          </a:solidFill>
                          <a:latin typeface="Cutive"/>
                          <a:ea typeface="Cutive"/>
                          <a:cs typeface="Cutive"/>
                          <a:sym typeface="Cutive"/>
                        </a:rPr>
                        <a:t>1</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r h="545200">
                <a:tc gridSpan="2">
                  <a:txBody>
                    <a:bodyPr/>
                    <a:lstStyle/>
                    <a:p>
                      <a:pPr indent="0" lvl="0" marL="0" marR="0" rtl="0" algn="l">
                        <a:spcBef>
                          <a:spcPts val="0"/>
                        </a:spcBef>
                        <a:spcAft>
                          <a:spcPts val="0"/>
                        </a:spcAft>
                        <a:buNone/>
                      </a:pPr>
                      <a:r>
                        <a:rPr b="0" lang="en-US" sz="1600" u="none" cap="none" strike="noStrike">
                          <a:solidFill>
                            <a:srgbClr val="000000"/>
                          </a:solidFill>
                          <a:latin typeface="Cutive"/>
                          <a:ea typeface="Cutive"/>
                          <a:cs typeface="Cutive"/>
                          <a:sym typeface="Cutive"/>
                        </a:rPr>
                        <a:t>Totals</a:t>
                      </a:r>
                      <a:endParaRPr/>
                    </a:p>
                  </a:txBody>
                  <a:tcPr marT="0" marB="0" marR="28575" marL="28575">
                    <a:lnL cap="flat" cmpd="sng" w="12700">
                      <a:solidFill>
                        <a:schemeClr val="dk1"/>
                      </a:solidFill>
                      <a:prstDash val="solid"/>
                      <a:round/>
                      <a:headEnd len="sm" w="sm" type="none"/>
                      <a:tailEnd len="sm" w="sm" type="none"/>
                    </a:lnL>
                    <a:lnR cap="flat" cmpd="sng" w="57150">
                      <a:solidFill>
                        <a:schemeClr val="accent2"/>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57150">
                      <a:solidFill>
                        <a:schemeClr val="accent2"/>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12700">
                      <a:solidFill>
                        <a:schemeClr val="dk1"/>
                      </a:solidFill>
                      <a:prstDash val="solid"/>
                      <a:round/>
                      <a:headEnd len="sm" w="sm" type="none"/>
                      <a:tailEnd len="sm" w="sm" type="none"/>
                    </a:lnL>
                    <a:lnR cap="flat" cmpd="sng" w="57150">
                      <a:solidFill>
                        <a:schemeClr val="accent2"/>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57150">
                      <a:solidFill>
                        <a:schemeClr val="accent2"/>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b="0" lang="en-US" sz="1600" u="none" cap="none" strike="noStrike">
                          <a:solidFill>
                            <a:srgbClr val="000000"/>
                          </a:solidFill>
                          <a:latin typeface="Cutive"/>
                          <a:ea typeface="Cutive"/>
                          <a:cs typeface="Cutive"/>
                          <a:sym typeface="Cutive"/>
                        </a:rPr>
                        <a:t>52</a:t>
                      </a:r>
                      <a:endParaRPr/>
                    </a:p>
                  </a:txBody>
                  <a:tcPr marT="0" marB="0" marR="28575" marL="2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CCC8"/>
                    </a:solid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17"/>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rtl="0" algn="l">
              <a:spcBef>
                <a:spcPts val="1200"/>
              </a:spcBef>
              <a:spcAft>
                <a:spcPts val="0"/>
              </a:spcAft>
              <a:buNone/>
            </a:pPr>
            <a:r>
              <a:t/>
            </a:r>
            <a:endParaRPr/>
          </a:p>
        </p:txBody>
      </p:sp>
      <p:sp>
        <p:nvSpPr>
          <p:cNvPr id="627" name="Google Shape;627;p17"/>
          <p:cNvSpPr txBox="1"/>
          <p:nvPr>
            <p:ph idx="1" type="body"/>
          </p:nvPr>
        </p:nvSpPr>
        <p:spPr>
          <a:xfrm>
            <a:off x="8520143" y="0"/>
            <a:ext cx="3487872" cy="6087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10"/>
              <a:buNone/>
            </a:pPr>
            <a:r>
              <a:rPr lang="en-US" sz="2600">
                <a:solidFill>
                  <a:schemeClr val="dk1"/>
                </a:solidFill>
              </a:rPr>
              <a:t>N=52</a:t>
            </a:r>
            <a:endParaRPr/>
          </a:p>
          <a:p>
            <a:pPr indent="0" lvl="0" marL="0" rtl="0" algn="l">
              <a:lnSpc>
                <a:spcPct val="100000"/>
              </a:lnSpc>
              <a:spcBef>
                <a:spcPts val="1000"/>
              </a:spcBef>
              <a:spcAft>
                <a:spcPts val="0"/>
              </a:spcAft>
              <a:buSzPts val="2210"/>
              <a:buNone/>
            </a:pPr>
            <a:r>
              <a:rPr lang="en-US" sz="2600">
                <a:solidFill>
                  <a:schemeClr val="dk1"/>
                </a:solidFill>
              </a:rPr>
              <a:t>Initially all potential participants in the study were vetted to have had an experience of sexual exploitation.</a:t>
            </a:r>
            <a:endParaRPr/>
          </a:p>
          <a:p>
            <a:pPr indent="0" lvl="0" marL="0" rtl="0" algn="l">
              <a:lnSpc>
                <a:spcPct val="100000"/>
              </a:lnSpc>
              <a:spcBef>
                <a:spcPts val="1000"/>
              </a:spcBef>
              <a:spcAft>
                <a:spcPts val="0"/>
              </a:spcAft>
              <a:buSzPts val="2210"/>
              <a:buNone/>
            </a:pPr>
            <a:r>
              <a:rPr lang="en-US" sz="2600">
                <a:solidFill>
                  <a:schemeClr val="dk1"/>
                </a:solidFill>
              </a:rPr>
              <a:t>However, as relationships between the researchers and participants grew, better clarity about their exploitation histories were given. </a:t>
            </a:r>
            <a:endParaRPr/>
          </a:p>
        </p:txBody>
      </p:sp>
      <p:pic>
        <p:nvPicPr>
          <p:cNvPr id="628" name="Google Shape;628;p17"/>
          <p:cNvPicPr preferRelativeResize="0"/>
          <p:nvPr/>
        </p:nvPicPr>
        <p:blipFill rotWithShape="1">
          <a:blip r:embed="rId3">
            <a:alphaModFix/>
          </a:blip>
          <a:srcRect b="0" l="0" r="0" t="0"/>
          <a:stretch/>
        </p:blipFill>
        <p:spPr>
          <a:xfrm>
            <a:off x="1" y="0"/>
            <a:ext cx="8303740" cy="6858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1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634" name="Google Shape;634;p18"/>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635" name="Google Shape;635;p18"/>
          <p:cNvSpPr txBox="1"/>
          <p:nvPr/>
        </p:nvSpPr>
        <p:spPr>
          <a:xfrm>
            <a:off x="1069848" y="1665961"/>
            <a:ext cx="10704618" cy="538609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193"/>
              </a:buClr>
              <a:buSzPts val="4200"/>
              <a:buFont typeface="Rockwell"/>
              <a:buAutoNum type="arabicPeriod"/>
            </a:pPr>
            <a:r>
              <a:rPr lang="en-US" sz="2800">
                <a:solidFill>
                  <a:schemeClr val="dk1"/>
                </a:solidFill>
                <a:latin typeface="Rockwell"/>
                <a:ea typeface="Rockwell"/>
                <a:cs typeface="Rockwell"/>
                <a:sym typeface="Rockwell"/>
              </a:rPr>
              <a:t>“Truth” is dependent on context and relationship</a:t>
            </a:r>
            <a:endParaRPr/>
          </a:p>
          <a:p>
            <a:pPr indent="-285750" lvl="1" marL="7429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Longitudinal research &amp; evaluative projects, are more likely to provide accurate information in the long term</a:t>
            </a:r>
            <a:endParaRPr/>
          </a:p>
          <a:p>
            <a:pPr indent="-285750" lvl="1" marL="7429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However, this means earlier results very well may change as relationships and trust deepens, so certain questions and topics should be understood with caution in the early stages. </a:t>
            </a:r>
            <a:endParaRPr/>
          </a:p>
          <a:p>
            <a:pPr indent="-285750" lvl="1" marL="7429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NGOs need to be aware that trust between staff and clients may take a while to develop, </a:t>
            </a:r>
            <a:endParaRPr/>
          </a:p>
          <a:p>
            <a:pPr indent="-285750" lvl="1" marL="7429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This trust is also a value to be continually nurtured throughout a client’s aftercare programming</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114300" lvl="0" marL="285750" marR="0" rtl="0" algn="l">
              <a:spcBef>
                <a:spcPts val="0"/>
              </a:spcBef>
              <a:spcAft>
                <a:spcPts val="0"/>
              </a:spcAft>
              <a:buClr>
                <a:srgbClr val="009193"/>
              </a:buClr>
              <a:buSzPts val="2700"/>
              <a:buFont typeface="Arial"/>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19"/>
          <p:cNvSpPr txBox="1"/>
          <p:nvPr/>
        </p:nvSpPr>
        <p:spPr>
          <a:xfrm>
            <a:off x="8303740" y="1656454"/>
            <a:ext cx="388826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N=33: Participants who have experienced sexual exploitation and/or rape.  </a:t>
            </a:r>
            <a:endParaRPr/>
          </a:p>
        </p:txBody>
      </p:sp>
      <p:sp>
        <p:nvSpPr>
          <p:cNvPr id="641" name="Google Shape;641;p19"/>
          <p:cNvSpPr txBox="1"/>
          <p:nvPr/>
        </p:nvSpPr>
        <p:spPr>
          <a:xfrm>
            <a:off x="8303740" y="5559677"/>
            <a:ext cx="3888260" cy="129832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9E3611"/>
              </a:buClr>
              <a:buSzPts val="1360"/>
              <a:buFont typeface="Noto Sans Symbols"/>
              <a:buNone/>
            </a:pPr>
            <a:r>
              <a:rPr lang="en-US" sz="1600">
                <a:solidFill>
                  <a:schemeClr val="dk1"/>
                </a:solidFill>
                <a:latin typeface="Rockwell"/>
                <a:ea typeface="Rockwell"/>
                <a:cs typeface="Rockwell"/>
                <a:sym typeface="Rockwell"/>
              </a:rPr>
              <a:t>*Some participants who were a part of sex work did not consider themselves to have been sexually exploited</a:t>
            </a:r>
            <a:endParaRPr/>
          </a:p>
        </p:txBody>
      </p:sp>
      <p:sp>
        <p:nvSpPr>
          <p:cNvPr id="642" name="Google Shape;642;p19"/>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rtl="0" algn="l">
              <a:spcBef>
                <a:spcPts val="1200"/>
              </a:spcBef>
              <a:spcAft>
                <a:spcPts val="0"/>
              </a:spcAft>
              <a:buNone/>
            </a:pPr>
            <a:r>
              <a:t/>
            </a:r>
            <a:endParaRPr/>
          </a:p>
        </p:txBody>
      </p:sp>
      <p:pic>
        <p:nvPicPr>
          <p:cNvPr id="643" name="Google Shape;643;p19"/>
          <p:cNvPicPr preferRelativeResize="0"/>
          <p:nvPr/>
        </p:nvPicPr>
        <p:blipFill rotWithShape="1">
          <a:blip r:embed="rId3">
            <a:alphaModFix/>
          </a:blip>
          <a:srcRect b="0" l="0" r="0" t="0"/>
          <a:stretch/>
        </p:blipFill>
        <p:spPr>
          <a:xfrm>
            <a:off x="0" y="0"/>
            <a:ext cx="8303740"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20"/>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Autofit/>
          </a:bodyPr>
          <a:lstStyle/>
          <a:p>
            <a:pPr indent="0" lvl="0" marL="0" rtl="0" algn="l">
              <a:spcBef>
                <a:spcPts val="1200"/>
              </a:spcBef>
              <a:spcAft>
                <a:spcPts val="0"/>
              </a:spcAft>
              <a:buNone/>
            </a:pPr>
            <a:r>
              <a:t/>
            </a:r>
            <a:endParaRPr/>
          </a:p>
        </p:txBody>
      </p:sp>
      <p:pic>
        <p:nvPicPr>
          <p:cNvPr id="649" name="Google Shape;649;p20"/>
          <p:cNvPicPr preferRelativeResize="0"/>
          <p:nvPr/>
        </p:nvPicPr>
        <p:blipFill rotWithShape="1">
          <a:blip r:embed="rId3">
            <a:alphaModFix/>
          </a:blip>
          <a:srcRect b="0" l="0" r="0" t="0"/>
          <a:stretch/>
        </p:blipFill>
        <p:spPr>
          <a:xfrm>
            <a:off x="1" y="0"/>
            <a:ext cx="8303740" cy="6858000"/>
          </a:xfrm>
          <a:prstGeom prst="rect">
            <a:avLst/>
          </a:prstGeom>
          <a:noFill/>
          <a:ln>
            <a:noFill/>
          </a:ln>
        </p:spPr>
      </p:pic>
      <p:sp>
        <p:nvSpPr>
          <p:cNvPr id="650" name="Google Shape;650;p20"/>
          <p:cNvSpPr txBox="1"/>
          <p:nvPr/>
        </p:nvSpPr>
        <p:spPr>
          <a:xfrm>
            <a:off x="8303740" y="1656454"/>
            <a:ext cx="388826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N=33: Participants who have experienced sexual exploitation and/or rape.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g6b840834d8_2_123"/>
          <p:cNvSpPr txBox="1"/>
          <p:nvPr>
            <p:ph type="title"/>
          </p:nvPr>
        </p:nvSpPr>
        <p:spPr>
          <a:xfrm>
            <a:off x="8549640" y="-195072"/>
            <a:ext cx="3200400" cy="69189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Font typeface="Rockwell"/>
              <a:buNone/>
            </a:pPr>
            <a:r>
              <a:rPr lang="en-US"/>
              <a:t>ATTRITION</a:t>
            </a:r>
            <a:endParaRPr/>
          </a:p>
        </p:txBody>
      </p:sp>
      <p:sp>
        <p:nvSpPr>
          <p:cNvPr id="242" name="Google Shape;242;g6b840834d8_2_123"/>
          <p:cNvSpPr txBox="1"/>
          <p:nvPr>
            <p:ph idx="1" type="body"/>
          </p:nvPr>
        </p:nvSpPr>
        <p:spPr>
          <a:xfrm>
            <a:off x="8549640" y="390144"/>
            <a:ext cx="3200400" cy="6490031"/>
          </a:xfrm>
          <a:prstGeom prst="rect">
            <a:avLst/>
          </a:prstGeom>
          <a:noFill/>
          <a:ln>
            <a:noFill/>
          </a:ln>
        </p:spPr>
        <p:txBody>
          <a:bodyPr anchorCtr="0" anchor="t" bIns="45700" lIns="91425" spcFirstLastPara="1" rIns="91425" wrap="square" tIns="45700">
            <a:noAutofit/>
          </a:bodyPr>
          <a:lstStyle/>
          <a:p>
            <a:pPr indent="-285750" lvl="0" marL="285750" rtl="0" algn="l">
              <a:lnSpc>
                <a:spcPct val="80000"/>
              </a:lnSpc>
              <a:spcBef>
                <a:spcPts val="0"/>
              </a:spcBef>
              <a:spcAft>
                <a:spcPts val="0"/>
              </a:spcAft>
              <a:buClr>
                <a:srgbClr val="009193"/>
              </a:buClr>
              <a:buSzPts val="2015"/>
              <a:buFont typeface="Arial"/>
              <a:buChar char="•"/>
            </a:pPr>
            <a:r>
              <a:rPr lang="en-US" sz="2015"/>
              <a:t>71% of Original 128 Remain Active in Study</a:t>
            </a:r>
            <a:endParaRPr/>
          </a:p>
          <a:p>
            <a:pPr indent="-285750" lvl="1" marL="742950" rtl="0" algn="l">
              <a:lnSpc>
                <a:spcPct val="70000"/>
              </a:lnSpc>
              <a:spcBef>
                <a:spcPts val="400"/>
              </a:spcBef>
              <a:spcAft>
                <a:spcPts val="0"/>
              </a:spcAft>
              <a:buClr>
                <a:srgbClr val="009193"/>
              </a:buClr>
              <a:buSzPts val="1860"/>
              <a:buFont typeface="Arial"/>
              <a:buChar char="•"/>
            </a:pPr>
            <a:r>
              <a:rPr lang="en-US" sz="1860"/>
              <a:t>70% of the Boys</a:t>
            </a:r>
            <a:endParaRPr/>
          </a:p>
          <a:p>
            <a:pPr indent="-285750" lvl="1" marL="742950" rtl="0" algn="l">
              <a:lnSpc>
                <a:spcPct val="70000"/>
              </a:lnSpc>
              <a:spcBef>
                <a:spcPts val="600"/>
              </a:spcBef>
              <a:spcAft>
                <a:spcPts val="0"/>
              </a:spcAft>
              <a:buClr>
                <a:srgbClr val="009193"/>
              </a:buClr>
              <a:buSzPts val="1860"/>
              <a:buFont typeface="Arial"/>
              <a:buChar char="•"/>
            </a:pPr>
            <a:r>
              <a:rPr lang="en-US" sz="1860"/>
              <a:t>68% of the Girls</a:t>
            </a:r>
            <a:endParaRPr/>
          </a:p>
          <a:p>
            <a:pPr indent="0" lvl="0" marL="0" rtl="0" algn="l">
              <a:lnSpc>
                <a:spcPct val="80000"/>
              </a:lnSpc>
              <a:spcBef>
                <a:spcPts val="1200"/>
              </a:spcBef>
              <a:spcAft>
                <a:spcPts val="0"/>
              </a:spcAft>
              <a:buClr>
                <a:srgbClr val="009193"/>
              </a:buClr>
              <a:buSzPts val="2015"/>
              <a:buNone/>
            </a:pPr>
            <a:r>
              <a:rPr lang="en-US" sz="2015"/>
              <a:t>Stopped Participating because…</a:t>
            </a:r>
            <a:endParaRPr/>
          </a:p>
          <a:p>
            <a:pPr indent="-457200" lvl="0" marL="457200" rtl="0" algn="l">
              <a:lnSpc>
                <a:spcPct val="80000"/>
              </a:lnSpc>
              <a:spcBef>
                <a:spcPts val="1000"/>
              </a:spcBef>
              <a:spcAft>
                <a:spcPts val="0"/>
              </a:spcAft>
              <a:buClr>
                <a:srgbClr val="009193"/>
              </a:buClr>
              <a:buSzPts val="2015"/>
              <a:buFont typeface="Arial"/>
              <a:buChar char="•"/>
            </a:pPr>
            <a:r>
              <a:rPr lang="en-US" sz="2015"/>
              <a:t>Stigma of Anti-trafficking NGOs</a:t>
            </a:r>
            <a:endParaRPr/>
          </a:p>
          <a:p>
            <a:pPr indent="-457200" lvl="0" marL="457200" rtl="0" algn="l">
              <a:lnSpc>
                <a:spcPct val="80000"/>
              </a:lnSpc>
              <a:spcBef>
                <a:spcPts val="1000"/>
              </a:spcBef>
              <a:spcAft>
                <a:spcPts val="0"/>
              </a:spcAft>
              <a:buClr>
                <a:srgbClr val="009193"/>
              </a:buClr>
              <a:buSzPts val="2015"/>
              <a:buFont typeface="Arial"/>
              <a:buChar char="•"/>
            </a:pPr>
            <a:r>
              <a:rPr lang="en-US" sz="2015"/>
              <a:t>Jailed</a:t>
            </a:r>
            <a:endParaRPr/>
          </a:p>
          <a:p>
            <a:pPr indent="-457200" lvl="0" marL="457200" rtl="0" algn="l">
              <a:lnSpc>
                <a:spcPct val="80000"/>
              </a:lnSpc>
              <a:spcBef>
                <a:spcPts val="1000"/>
              </a:spcBef>
              <a:spcAft>
                <a:spcPts val="0"/>
              </a:spcAft>
              <a:buClr>
                <a:srgbClr val="009193"/>
              </a:buClr>
              <a:buSzPts val="2015"/>
              <a:buFont typeface="Arial"/>
              <a:buChar char="•"/>
            </a:pPr>
            <a:r>
              <a:rPr lang="en-US" sz="2015"/>
              <a:t>Fleeing Debt</a:t>
            </a:r>
            <a:endParaRPr/>
          </a:p>
          <a:p>
            <a:pPr indent="-457200" lvl="0" marL="457200" rtl="0" algn="l">
              <a:lnSpc>
                <a:spcPct val="80000"/>
              </a:lnSpc>
              <a:spcBef>
                <a:spcPts val="1000"/>
              </a:spcBef>
              <a:spcAft>
                <a:spcPts val="0"/>
              </a:spcAft>
              <a:buClr>
                <a:srgbClr val="009193"/>
              </a:buClr>
              <a:buSzPts val="2015"/>
              <a:buFont typeface="Arial"/>
              <a:buChar char="•"/>
            </a:pPr>
            <a:r>
              <a:rPr lang="en-US" sz="2015"/>
              <a:t>Move out of Country</a:t>
            </a:r>
            <a:endParaRPr/>
          </a:p>
          <a:p>
            <a:pPr indent="-457200" lvl="1" marL="914400" rtl="0" algn="l">
              <a:lnSpc>
                <a:spcPct val="70000"/>
              </a:lnSpc>
              <a:spcBef>
                <a:spcPts val="400"/>
              </a:spcBef>
              <a:spcAft>
                <a:spcPts val="0"/>
              </a:spcAft>
              <a:buClr>
                <a:srgbClr val="009193"/>
              </a:buClr>
              <a:buSzPts val="1860"/>
              <a:buFont typeface="Arial"/>
              <a:buChar char="•"/>
            </a:pPr>
            <a:r>
              <a:rPr lang="en-US" sz="1860"/>
              <a:t>Court Case in the West</a:t>
            </a:r>
            <a:endParaRPr/>
          </a:p>
          <a:p>
            <a:pPr indent="-457200" lvl="1" marL="914400" rtl="0" algn="l">
              <a:lnSpc>
                <a:spcPct val="70000"/>
              </a:lnSpc>
              <a:spcBef>
                <a:spcPts val="600"/>
              </a:spcBef>
              <a:spcAft>
                <a:spcPts val="0"/>
              </a:spcAft>
              <a:buClr>
                <a:srgbClr val="009193"/>
              </a:buClr>
              <a:buSzPts val="1860"/>
              <a:buFont typeface="Arial"/>
              <a:buChar char="•"/>
            </a:pPr>
            <a:r>
              <a:rPr lang="en-US" sz="1860"/>
              <a:t>Repatriation to Vietnam</a:t>
            </a:r>
            <a:endParaRPr/>
          </a:p>
          <a:p>
            <a:pPr indent="-457200" lvl="1" marL="914400" rtl="0" algn="l">
              <a:lnSpc>
                <a:spcPct val="70000"/>
              </a:lnSpc>
              <a:spcBef>
                <a:spcPts val="600"/>
              </a:spcBef>
              <a:spcAft>
                <a:spcPts val="0"/>
              </a:spcAft>
              <a:buClr>
                <a:srgbClr val="009193"/>
              </a:buClr>
              <a:buSzPts val="1860"/>
              <a:buFont typeface="Arial"/>
              <a:buChar char="•"/>
            </a:pPr>
            <a:r>
              <a:rPr lang="en-US" sz="1860"/>
              <a:t>Illegal Work in Thailand</a:t>
            </a:r>
            <a:endParaRPr/>
          </a:p>
          <a:p>
            <a:pPr indent="-457200" lvl="1" marL="914400" rtl="0" algn="l">
              <a:lnSpc>
                <a:spcPct val="70000"/>
              </a:lnSpc>
              <a:spcBef>
                <a:spcPts val="600"/>
              </a:spcBef>
              <a:spcAft>
                <a:spcPts val="0"/>
              </a:spcAft>
              <a:buClr>
                <a:srgbClr val="009193"/>
              </a:buClr>
              <a:buSzPts val="1860"/>
              <a:buFont typeface="Arial"/>
              <a:buChar char="•"/>
            </a:pPr>
            <a:r>
              <a:rPr lang="en-US" sz="1860"/>
              <a:t>Married Foreigner</a:t>
            </a:r>
            <a:endParaRPr/>
          </a:p>
          <a:p>
            <a:pPr indent="-457200" lvl="0" marL="457200" rtl="0" algn="l">
              <a:lnSpc>
                <a:spcPct val="80000"/>
              </a:lnSpc>
              <a:spcBef>
                <a:spcPts val="1200"/>
              </a:spcBef>
              <a:spcAft>
                <a:spcPts val="0"/>
              </a:spcAft>
              <a:buClr>
                <a:srgbClr val="009193"/>
              </a:buClr>
              <a:buSzPts val="2015"/>
              <a:buFont typeface="Arial"/>
              <a:buChar char="•"/>
            </a:pPr>
            <a:r>
              <a:rPr lang="en-US" sz="2015"/>
              <a:t>Chronic Illness</a:t>
            </a:r>
            <a:endParaRPr/>
          </a:p>
          <a:p>
            <a:pPr indent="-457200" lvl="0" marL="457200" rtl="0" algn="l">
              <a:lnSpc>
                <a:spcPct val="80000"/>
              </a:lnSpc>
              <a:spcBef>
                <a:spcPts val="1000"/>
              </a:spcBef>
              <a:spcAft>
                <a:spcPts val="0"/>
              </a:spcAft>
              <a:buClr>
                <a:srgbClr val="009193"/>
              </a:buClr>
              <a:buSzPts val="2015"/>
              <a:buFont typeface="Arial"/>
              <a:buChar char="•"/>
            </a:pPr>
            <a:r>
              <a:rPr lang="en-US" sz="2015"/>
              <a:t>Drug Addiction</a:t>
            </a:r>
            <a:endParaRPr/>
          </a:p>
          <a:p>
            <a:pPr indent="-457200" lvl="0" marL="457200" rtl="0" algn="l">
              <a:lnSpc>
                <a:spcPct val="80000"/>
              </a:lnSpc>
              <a:spcBef>
                <a:spcPts val="1000"/>
              </a:spcBef>
              <a:spcAft>
                <a:spcPts val="0"/>
              </a:spcAft>
              <a:buClr>
                <a:srgbClr val="009193"/>
              </a:buClr>
              <a:buSzPts val="2015"/>
              <a:buFont typeface="Arial"/>
              <a:buChar char="•"/>
            </a:pPr>
            <a:r>
              <a:rPr lang="en-US" sz="2015"/>
              <a:t>Suicide</a:t>
            </a:r>
            <a:endParaRPr/>
          </a:p>
          <a:p>
            <a:pPr indent="-348440" lvl="0" marL="457200" rtl="0" algn="l">
              <a:lnSpc>
                <a:spcPct val="80000"/>
              </a:lnSpc>
              <a:spcBef>
                <a:spcPts val="1000"/>
              </a:spcBef>
              <a:spcAft>
                <a:spcPts val="0"/>
              </a:spcAft>
              <a:buSzPts val="1713"/>
              <a:buFont typeface="Arial"/>
              <a:buNone/>
            </a:pPr>
            <a:r>
              <a:t/>
            </a:r>
            <a:endParaRPr sz="2015"/>
          </a:p>
          <a:p>
            <a:pPr indent="-356805" lvl="1" marL="914400" rtl="0" algn="l">
              <a:lnSpc>
                <a:spcPct val="70000"/>
              </a:lnSpc>
              <a:spcBef>
                <a:spcPts val="400"/>
              </a:spcBef>
              <a:spcAft>
                <a:spcPts val="0"/>
              </a:spcAft>
              <a:buSzPts val="1581"/>
              <a:buFont typeface="Arial"/>
              <a:buNone/>
            </a:pPr>
            <a:r>
              <a:t/>
            </a:r>
            <a:endParaRPr sz="1860"/>
          </a:p>
          <a:p>
            <a:pPr indent="-348440" lvl="0" marL="457200" rtl="0" algn="l">
              <a:lnSpc>
                <a:spcPct val="80000"/>
              </a:lnSpc>
              <a:spcBef>
                <a:spcPts val="1200"/>
              </a:spcBef>
              <a:spcAft>
                <a:spcPts val="0"/>
              </a:spcAft>
              <a:buSzPts val="1713"/>
              <a:buFont typeface="Arial"/>
              <a:buNone/>
            </a:pPr>
            <a:r>
              <a:t/>
            </a:r>
            <a:endParaRPr sz="2015"/>
          </a:p>
          <a:p>
            <a:pPr indent="-176990" lvl="0" marL="285750" rtl="0" algn="l">
              <a:lnSpc>
                <a:spcPct val="80000"/>
              </a:lnSpc>
              <a:spcBef>
                <a:spcPts val="1000"/>
              </a:spcBef>
              <a:spcAft>
                <a:spcPts val="0"/>
              </a:spcAft>
              <a:buSzPts val="1713"/>
              <a:buFont typeface="Arial"/>
              <a:buNone/>
            </a:pPr>
            <a:r>
              <a:t/>
            </a:r>
            <a:endParaRPr sz="2015"/>
          </a:p>
        </p:txBody>
      </p:sp>
      <p:graphicFrame>
        <p:nvGraphicFramePr>
          <p:cNvPr id="243" name="Google Shape;243;g6b840834d8_2_123"/>
          <p:cNvGraphicFramePr/>
          <p:nvPr/>
        </p:nvGraphicFramePr>
        <p:xfrm>
          <a:off x="-12192" y="1"/>
          <a:ext cx="3000000" cy="3000000"/>
        </p:xfrm>
        <a:graphic>
          <a:graphicData uri="http://schemas.openxmlformats.org/drawingml/2006/table">
            <a:tbl>
              <a:tblPr>
                <a:noFill/>
                <a:tableStyleId>{D9AA2660-197D-4211-B986-F7F50E6C6682}</a:tableStyleId>
              </a:tblPr>
              <a:tblGrid>
                <a:gridCol w="876725"/>
                <a:gridCol w="1061800"/>
                <a:gridCol w="1755650"/>
                <a:gridCol w="1450850"/>
                <a:gridCol w="1901950"/>
                <a:gridCol w="646175"/>
                <a:gridCol w="621800"/>
              </a:tblGrid>
              <a:tr h="1689225">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Year</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Active</a:t>
                      </a:r>
                      <a:endParaRPr sz="1400" u="none" cap="none" strike="noStrike"/>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partici-pants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Lost from study</a:t>
                      </a:r>
                      <a:endParaRPr sz="1400" u="none" cap="none" strike="noStrike"/>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(running total)</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Inactive partici</a:t>
                      </a:r>
                      <a:endParaRPr sz="2400" u="none" cap="none" strike="noStrike"/>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-pants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of participants provided interview</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M</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F</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38100">
                      <a:solidFill>
                        <a:schemeClr val="accent2"/>
                      </a:solidFill>
                      <a:prstDash val="dash"/>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2012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128</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0</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116</a:t>
                      </a:r>
                      <a:endParaRPr sz="2400" u="none" cap="none" strike="noStrike">
                        <a:solidFill>
                          <a:schemeClr val="accent2"/>
                        </a:solidFill>
                      </a:endParaRPr>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20</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96</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2013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108</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17</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91</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2014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128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40</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88</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73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2015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106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22</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90 </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74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94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34</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93</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75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2017</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93</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35</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85</a:t>
                      </a:r>
                      <a:endParaRPr sz="2400" u="none" cap="none" strike="noStrike"/>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16</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69</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8"/>
                    </a:solidFill>
                  </a:tcPr>
                </a:tc>
              </a:tr>
              <a:tr h="738400">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2018</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91</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37</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12</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79</a:t>
                      </a:r>
                      <a:endParaRPr sz="2400" u="none" cap="none" strike="noStrike">
                        <a:solidFill>
                          <a:schemeClr val="accent2"/>
                        </a:solidFill>
                      </a:endParaRPr>
                    </a:p>
                  </a:txBody>
                  <a:tcPr marT="63500" marB="63500" marR="63500" marL="63500">
                    <a:lnL cap="flat" cmpd="sng" w="38100">
                      <a:solidFill>
                        <a:schemeClr val="accent2"/>
                      </a:solidFill>
                      <a:prstDash val="dash"/>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14</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65</a:t>
                      </a:r>
                      <a:endParaRPr sz="2400" u="none" cap="none" strike="noStrike">
                        <a:solidFill>
                          <a:schemeClr val="accent2"/>
                        </a:solidFill>
                      </a:endParaRPr>
                    </a:p>
                  </a:txBody>
                  <a:tcPr marT="63500" marB="63500" marR="63500" marL="63500">
                    <a:lnL cap="flat" cmpd="sng" w="12700">
                      <a:solidFill>
                        <a:srgbClr val="000000"/>
                      </a:solidFill>
                      <a:prstDash val="solid"/>
                      <a:round/>
                      <a:headEnd len="sm" w="sm" type="none"/>
                      <a:tailEnd len="sm" w="sm" type="none"/>
                    </a:lnL>
                    <a:lnR cap="flat" cmpd="sng" w="38100">
                      <a:solidFill>
                        <a:schemeClr val="accent2"/>
                      </a:solidFill>
                      <a:prstDash val="dash"/>
                      <a:round/>
                      <a:headEnd len="sm" w="sm" type="none"/>
                      <a:tailEnd len="sm" w="sm" type="none"/>
                    </a:lnR>
                    <a:lnT cap="flat" cmpd="sng" w="12700">
                      <a:solidFill>
                        <a:srgbClr val="000000"/>
                      </a:solidFill>
                      <a:prstDash val="solid"/>
                      <a:round/>
                      <a:headEnd len="sm" w="sm" type="none"/>
                      <a:tailEnd len="sm" w="sm" type="none"/>
                    </a:lnT>
                    <a:lnB cap="flat" cmpd="sng" w="38100">
                      <a:solidFill>
                        <a:schemeClr val="accent2"/>
                      </a:solidFill>
                      <a:prstDash val="dash"/>
                      <a:round/>
                      <a:headEnd len="sm" w="sm" type="none"/>
                      <a:tailEnd len="sm" w="sm" type="none"/>
                    </a:lnB>
                    <a:solidFill>
                      <a:srgbClr val="F4CCC8"/>
                    </a:solidFill>
                  </a:tcPr>
                </a:tc>
              </a:tr>
            </a:tbl>
          </a:graphicData>
        </a:graphic>
      </p:graphicFrame>
      <p:sp>
        <p:nvSpPr>
          <p:cNvPr id="244" name="Google Shape;244;g6b840834d8_2_123"/>
          <p:cNvSpPr/>
          <p:nvPr/>
        </p:nvSpPr>
        <p:spPr>
          <a:xfrm>
            <a:off x="-3206496" y="-1938528"/>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Rockwel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656" name="Google Shape;656;p21"/>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657" name="Google Shape;657;p21"/>
          <p:cNvSpPr txBox="1"/>
          <p:nvPr/>
        </p:nvSpPr>
        <p:spPr>
          <a:xfrm>
            <a:off x="1069848" y="1665961"/>
            <a:ext cx="10704618" cy="38164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193"/>
              </a:buClr>
              <a:buSzPts val="4200"/>
              <a:buFont typeface="Rockwell"/>
              <a:buAutoNum type="arabicPeriod" startAt="2"/>
            </a:pPr>
            <a:r>
              <a:rPr lang="en-US" sz="2800">
                <a:solidFill>
                  <a:schemeClr val="dk1"/>
                </a:solidFill>
                <a:latin typeface="Rockwell"/>
                <a:ea typeface="Rockwell"/>
                <a:cs typeface="Rockwell"/>
                <a:sym typeface="Rockwell"/>
              </a:rPr>
              <a:t>Due to the research’s ethical protocols and scope of study, these questions and topics were not approached until 2016, years after the incidents happened</a:t>
            </a:r>
            <a:endParaRPr/>
          </a:p>
          <a:p>
            <a:pPr indent="-457200" lvl="1" marL="91440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The context of where &amp; how sexual exploitation occurs in Cambodia has changed since the original experiences of this cohort</a:t>
            </a:r>
            <a:endParaRPr/>
          </a:p>
          <a:p>
            <a:pPr indent="-457200" lvl="1" marL="91440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Prevention efforts need to stay up-to-date with current trends to remain relevant in their programming</a:t>
            </a:r>
            <a:endParaRPr/>
          </a:p>
          <a:p>
            <a:pPr indent="-114300" lvl="0" marL="285750" marR="0" rtl="0" algn="l">
              <a:spcBef>
                <a:spcPts val="0"/>
              </a:spcBef>
              <a:spcAft>
                <a:spcPts val="0"/>
              </a:spcAft>
              <a:buClr>
                <a:srgbClr val="009193"/>
              </a:buClr>
              <a:buSzPts val="2700"/>
              <a:buFont typeface="Arial"/>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22"/>
          <p:cNvSpPr txBox="1"/>
          <p:nvPr>
            <p:ph idx="1" type="body"/>
          </p:nvPr>
        </p:nvSpPr>
        <p:spPr>
          <a:xfrm>
            <a:off x="8549641" y="1518781"/>
            <a:ext cx="3642359" cy="382043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573"/>
              <a:buNone/>
            </a:pPr>
            <a:r>
              <a:t/>
            </a:r>
            <a:endParaRPr sz="1850">
              <a:solidFill>
                <a:schemeClr val="dk1"/>
              </a:solidFill>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28/52 were under the age of 18</a:t>
            </a:r>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41/52 were single</a:t>
            </a:r>
            <a:endParaRPr/>
          </a:p>
          <a:p>
            <a:pPr indent="-342900" lvl="0" marL="342900" rtl="0" algn="l">
              <a:lnSpc>
                <a:spcPct val="80000"/>
              </a:lnSpc>
              <a:spcBef>
                <a:spcPts val="1000"/>
              </a:spcBef>
              <a:spcAft>
                <a:spcPts val="0"/>
              </a:spcAft>
              <a:buClr>
                <a:srgbClr val="009193"/>
              </a:buClr>
              <a:buSzPts val="4440"/>
              <a:buFont typeface="Arial"/>
              <a:buChar char="•"/>
            </a:pPr>
            <a:r>
              <a:rPr lang="en-US" sz="2960">
                <a:solidFill>
                  <a:schemeClr val="dk1"/>
                </a:solidFill>
              </a:rPr>
              <a:t>1 participant under the age of 18 was legally married</a:t>
            </a:r>
            <a:endParaRPr/>
          </a:p>
          <a:p>
            <a:pPr indent="0" lvl="0" marL="0" rtl="0" algn="l">
              <a:lnSpc>
                <a:spcPct val="80000"/>
              </a:lnSpc>
              <a:spcBef>
                <a:spcPts val="1000"/>
              </a:spcBef>
              <a:spcAft>
                <a:spcPts val="0"/>
              </a:spcAft>
              <a:buSzPts val="1573"/>
              <a:buNone/>
            </a:pPr>
            <a:r>
              <a:t/>
            </a:r>
            <a:endParaRPr sz="1850">
              <a:solidFill>
                <a:schemeClr val="dk1"/>
              </a:solidFill>
            </a:endParaRPr>
          </a:p>
        </p:txBody>
      </p:sp>
      <p:pic>
        <p:nvPicPr>
          <p:cNvPr id="663" name="Google Shape;663;p22"/>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pic>
        <p:nvPicPr>
          <p:cNvPr id="668" name="Google Shape;668;p23"/>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669" name="Google Shape;669;p23"/>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25 participants remain single</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15/52 of participants married with no legal documents, reasons given:</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solidFill>
                  <a:schemeClr val="dk1"/>
                </a:solidFill>
              </a:rPr>
              <a:t>Legal Marriage costs money</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S</a:t>
            </a:r>
            <a:r>
              <a:rPr lang="en-US" sz="2200">
                <a:solidFill>
                  <a:schemeClr val="dk1"/>
                </a:solidFill>
              </a:rPr>
              <a:t>eparation is more complicated.</a:t>
            </a:r>
            <a:endParaRPr/>
          </a:p>
          <a:p>
            <a:pPr indent="-342900" lvl="0" marL="342900" rtl="0" algn="l">
              <a:lnSpc>
                <a:spcPct val="100000"/>
              </a:lnSpc>
              <a:spcBef>
                <a:spcPts val="1200"/>
              </a:spcBef>
              <a:spcAft>
                <a:spcPts val="0"/>
              </a:spcAft>
              <a:buClr>
                <a:srgbClr val="009193"/>
              </a:buClr>
              <a:buSzPts val="3600"/>
              <a:buFont typeface="Arial"/>
              <a:buChar char="•"/>
            </a:pPr>
            <a:r>
              <a:rPr lang="en-US" sz="2400">
                <a:solidFill>
                  <a:schemeClr val="dk1"/>
                </a:solidFill>
              </a:rPr>
              <a:t>However, individuals in a legal marriage have rights awarded to them in case of a divorce.</a:t>
            </a:r>
            <a:endParaRPr/>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24"/>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HEALTH</a:t>
            </a:r>
            <a:endParaRPr/>
          </a:p>
        </p:txBody>
      </p:sp>
      <p:sp>
        <p:nvSpPr>
          <p:cNvPr id="675" name="Google Shape;675;p24"/>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pic>
        <p:nvPicPr>
          <p:cNvPr id="680" name="Google Shape;680;p25"/>
          <p:cNvPicPr preferRelativeResize="0"/>
          <p:nvPr/>
        </p:nvPicPr>
        <p:blipFill rotWithShape="1">
          <a:blip r:embed="rId3">
            <a:alphaModFix/>
          </a:blip>
          <a:srcRect b="0" l="0" r="0" t="0"/>
          <a:stretch/>
        </p:blipFill>
        <p:spPr>
          <a:xfrm>
            <a:off x="1" y="0"/>
            <a:ext cx="8549639" cy="6858000"/>
          </a:xfrm>
          <a:prstGeom prst="rect">
            <a:avLst/>
          </a:prstGeom>
          <a:noFill/>
          <a:ln>
            <a:noFill/>
          </a:ln>
        </p:spPr>
      </p:pic>
      <p:sp>
        <p:nvSpPr>
          <p:cNvPr id="681" name="Google Shape;681;p25"/>
          <p:cNvSpPr txBox="1"/>
          <p:nvPr>
            <p:ph idx="1" type="body"/>
          </p:nvPr>
        </p:nvSpPr>
        <p:spPr>
          <a:xfrm>
            <a:off x="8549640" y="142109"/>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N=51</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One female respondent answered “I Don’t Know”</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Boys overwhelmingly responded feeling “Better”</a:t>
            </a:r>
            <a:r>
              <a:rPr lang="en-US" sz="2200">
                <a:solidFill>
                  <a:schemeClr val="dk1"/>
                </a:solidFill>
              </a:rPr>
              <a:t>, this may have been because: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This cohort was younger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Have recently gone into the shelter from their impoverished homes</a:t>
            </a:r>
            <a:endParaRPr sz="2200">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pic>
        <p:nvPicPr>
          <p:cNvPr id="686" name="Google Shape;686;p26"/>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687" name="Google Shape;687;p26"/>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Consistently hard for both genders</a:t>
            </a:r>
            <a:endParaRPr/>
          </a:p>
          <a:p>
            <a:pPr indent="-342900" lvl="1" marL="800100" rtl="0" algn="l">
              <a:lnSpc>
                <a:spcPct val="90000"/>
              </a:lnSpc>
              <a:spcBef>
                <a:spcPts val="400"/>
              </a:spcBef>
              <a:spcAft>
                <a:spcPts val="0"/>
              </a:spcAft>
              <a:buClr>
                <a:srgbClr val="009193"/>
              </a:buClr>
              <a:buSzPts val="3300"/>
              <a:buFont typeface="Arial"/>
              <a:buChar char="•"/>
            </a:pPr>
            <a:r>
              <a:rPr lang="en-US" sz="2200"/>
              <a:t>No significant differences in the responses of the female cohort</a:t>
            </a:r>
            <a:endParaRPr/>
          </a:p>
          <a:p>
            <a:pPr indent="-342900" lvl="1" marL="800100" rtl="0" algn="l">
              <a:lnSpc>
                <a:spcPct val="90000"/>
              </a:lnSpc>
              <a:spcBef>
                <a:spcPts val="600"/>
              </a:spcBef>
              <a:spcAft>
                <a:spcPts val="0"/>
              </a:spcAft>
              <a:buClr>
                <a:srgbClr val="009193"/>
              </a:buClr>
              <a:buSzPts val="3300"/>
              <a:buFont typeface="Arial"/>
              <a:buChar char="•"/>
            </a:pPr>
            <a:r>
              <a:rPr lang="en-US" sz="2200"/>
              <a:t>Over half of the boys responded that their health was worse over the past year than in previous years</a:t>
            </a:r>
            <a:endParaRPr/>
          </a:p>
        </p:txBody>
      </p:sp>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27"/>
          <p:cNvSpPr txBox="1"/>
          <p:nvPr>
            <p:ph idx="1" type="body"/>
          </p:nvPr>
        </p:nvSpPr>
        <p:spPr>
          <a:xfrm>
            <a:off x="8549640" y="142109"/>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Again, Boys overwhelmingly responded feeling “Better”</a:t>
            </a:r>
            <a:r>
              <a:rPr lang="en-US" sz="2200">
                <a:solidFill>
                  <a:schemeClr val="dk1"/>
                </a:solidFill>
              </a:rPr>
              <a:t>, this may have been because: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This cohort was younger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Have recently gone into the shelter from their impoverished homes</a:t>
            </a:r>
            <a:endParaRPr sz="2200">
              <a:solidFill>
                <a:schemeClr val="dk1"/>
              </a:solidFill>
            </a:endParaRPr>
          </a:p>
        </p:txBody>
      </p:sp>
      <p:pic>
        <p:nvPicPr>
          <p:cNvPr id="693" name="Google Shape;693;p27"/>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28"/>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N=52</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Consistently hard for over a third of participants among both genders</a:t>
            </a:r>
            <a:endParaRPr sz="2600">
              <a:solidFill>
                <a:schemeClr val="dk1"/>
              </a:solidFill>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5 participants have disclosed suicidal ideations over the years</a:t>
            </a:r>
            <a:endParaRPr/>
          </a:p>
          <a:p>
            <a:pPr indent="-342900" lvl="1" marL="800100" rtl="0" algn="l">
              <a:lnSpc>
                <a:spcPct val="90000"/>
              </a:lnSpc>
              <a:spcBef>
                <a:spcPts val="400"/>
              </a:spcBef>
              <a:spcAft>
                <a:spcPts val="0"/>
              </a:spcAft>
              <a:buClr>
                <a:srgbClr val="009193"/>
              </a:buClr>
              <a:buSzPts val="3300"/>
              <a:buFont typeface="Arial"/>
              <a:buChar char="•"/>
            </a:pPr>
            <a:r>
              <a:rPr lang="en-US" sz="2200">
                <a:solidFill>
                  <a:schemeClr val="dk1"/>
                </a:solidFill>
              </a:rPr>
              <a:t>1 of these participants did commit suicide</a:t>
            </a:r>
            <a:endParaRPr/>
          </a:p>
        </p:txBody>
      </p:sp>
      <p:pic>
        <p:nvPicPr>
          <p:cNvPr id="699" name="Google Shape;699;p28"/>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2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705" name="Google Shape;705;p29"/>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706" name="Google Shape;706;p29"/>
          <p:cNvSpPr txBox="1"/>
          <p:nvPr/>
        </p:nvSpPr>
        <p:spPr>
          <a:xfrm>
            <a:off x="1069848" y="1665961"/>
            <a:ext cx="10704618" cy="50783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193"/>
              </a:buClr>
              <a:buSzPts val="5400"/>
              <a:buFont typeface="Rockwell"/>
              <a:buAutoNum type="arabicPeriod" startAt="3"/>
            </a:pPr>
            <a:r>
              <a:rPr lang="en-US" sz="3600">
                <a:solidFill>
                  <a:schemeClr val="dk1"/>
                </a:solidFill>
                <a:latin typeface="Rockwell"/>
                <a:ea typeface="Rockwell"/>
                <a:cs typeface="Rockwell"/>
                <a:sym typeface="Rockwell"/>
              </a:rPr>
              <a:t>Poverty and sexual violence have long-term impacts on both physical and emotional health vulnerabilities</a:t>
            </a:r>
            <a:endParaRPr/>
          </a:p>
          <a:p>
            <a:pPr indent="-342900" lvl="1" marL="800100" marR="0" rtl="0" algn="l">
              <a:spcBef>
                <a:spcPts val="0"/>
              </a:spcBef>
              <a:spcAft>
                <a:spcPts val="0"/>
              </a:spcAft>
              <a:buClr>
                <a:srgbClr val="009193"/>
              </a:buClr>
              <a:buSzPts val="5400"/>
              <a:buFont typeface="Arial"/>
              <a:buChar char="•"/>
            </a:pPr>
            <a:r>
              <a:rPr b="0" i="0" lang="en-US" sz="3600" u="none" cap="none" strike="noStrike">
                <a:solidFill>
                  <a:schemeClr val="dk1"/>
                </a:solidFill>
                <a:latin typeface="Rockwell"/>
                <a:ea typeface="Rockwell"/>
                <a:cs typeface="Rockwell"/>
                <a:sym typeface="Rockwell"/>
              </a:rPr>
              <a:t>Programming should anticipate physical &amp; emotional needs over the long-term to ensure </a:t>
            </a:r>
            <a:r>
              <a:rPr b="0" i="1" lang="en-US" sz="3600" u="none" cap="none" strike="noStrike">
                <a:solidFill>
                  <a:schemeClr val="dk1"/>
                </a:solidFill>
                <a:latin typeface="Rockwell"/>
                <a:ea typeface="Rockwell"/>
                <a:cs typeface="Rockwell"/>
                <a:sym typeface="Rockwell"/>
              </a:rPr>
              <a:t>sustained</a:t>
            </a:r>
            <a:r>
              <a:rPr b="0" i="0" lang="en-US" sz="3600" u="none" cap="none" strike="noStrike">
                <a:solidFill>
                  <a:schemeClr val="dk1"/>
                </a:solidFill>
                <a:latin typeface="Rockwell"/>
                <a:ea typeface="Rockwell"/>
                <a:cs typeface="Rockwell"/>
                <a:sym typeface="Rockwell"/>
              </a:rPr>
              <a:t> health</a:t>
            </a:r>
            <a:endParaRPr/>
          </a:p>
          <a:p>
            <a:pPr indent="-342900" lvl="1" marL="800100" marR="0" rtl="0" algn="l">
              <a:spcBef>
                <a:spcPts val="0"/>
              </a:spcBef>
              <a:spcAft>
                <a:spcPts val="0"/>
              </a:spcAft>
              <a:buClr>
                <a:srgbClr val="009193"/>
              </a:buClr>
              <a:buSzPts val="5400"/>
              <a:buFont typeface="Arial"/>
              <a:buChar char="•"/>
            </a:pPr>
            <a:r>
              <a:rPr b="0" i="0" lang="en-US" sz="3600" u="none" cap="none" strike="noStrike">
                <a:solidFill>
                  <a:schemeClr val="dk1"/>
                </a:solidFill>
                <a:latin typeface="Rockwell"/>
                <a:ea typeface="Rockwell"/>
                <a:cs typeface="Rockwell"/>
                <a:sym typeface="Rockwell"/>
              </a:rPr>
              <a:t>More qualitative analysis is to be done on:</a:t>
            </a:r>
            <a:endParaRPr/>
          </a:p>
          <a:p>
            <a:pPr indent="-571500" lvl="2" marL="1485900" marR="0" rtl="0" algn="l">
              <a:spcBef>
                <a:spcPts val="0"/>
              </a:spcBef>
              <a:spcAft>
                <a:spcPts val="0"/>
              </a:spcAft>
              <a:buClr>
                <a:srgbClr val="009193"/>
              </a:buClr>
              <a:buSzPts val="5400"/>
              <a:buFont typeface="Noto Sans Symbols"/>
              <a:buChar char="▪"/>
            </a:pPr>
            <a:r>
              <a:rPr b="0" i="0" lang="en-US" sz="3600" u="none" cap="none" strike="noStrike">
                <a:solidFill>
                  <a:schemeClr val="dk1"/>
                </a:solidFill>
                <a:latin typeface="Rockwell"/>
                <a:ea typeface="Rockwell"/>
                <a:cs typeface="Rockwell"/>
                <a:sym typeface="Rockwell"/>
              </a:rPr>
              <a:t>Physical and Emotional Health Factors</a:t>
            </a:r>
            <a:endParaRPr/>
          </a:p>
          <a:p>
            <a:pPr indent="-571500" lvl="2" marL="1485900" marR="0" rtl="0" algn="l">
              <a:spcBef>
                <a:spcPts val="0"/>
              </a:spcBef>
              <a:spcAft>
                <a:spcPts val="0"/>
              </a:spcAft>
              <a:buClr>
                <a:srgbClr val="009193"/>
              </a:buClr>
              <a:buSzPts val="5400"/>
              <a:buFont typeface="Noto Sans Symbols"/>
              <a:buChar char="▪"/>
            </a:pPr>
            <a:r>
              <a:rPr b="0" i="0" lang="en-US" sz="3600" u="none" cap="none" strike="noStrike">
                <a:solidFill>
                  <a:schemeClr val="dk1"/>
                </a:solidFill>
                <a:latin typeface="Rockwell"/>
                <a:ea typeface="Rockwell"/>
                <a:cs typeface="Rockwell"/>
                <a:sym typeface="Rockwell"/>
              </a:rPr>
              <a:t>Substance Abuse &amp; Incarceration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30"/>
          <p:cNvSpPr txBox="1"/>
          <p:nvPr>
            <p:ph idx="1" type="body"/>
          </p:nvPr>
        </p:nvSpPr>
        <p:spPr>
          <a:xfrm>
            <a:off x="8273143" y="240230"/>
            <a:ext cx="3918857" cy="592459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N=15 out of 25 females who were over 18 at the time of the interview in 2012</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All boys were underage</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Natural Cycle and Withdrawal are high-risk to unwanted pregnancy</a:t>
            </a:r>
            <a:endParaRPr/>
          </a:p>
          <a:p>
            <a:pPr indent="-76200" lvl="0" marL="342900" rtl="0" algn="l">
              <a:lnSpc>
                <a:spcPct val="100000"/>
              </a:lnSpc>
              <a:spcBef>
                <a:spcPts val="1000"/>
              </a:spcBef>
              <a:spcAft>
                <a:spcPts val="0"/>
              </a:spcAft>
              <a:buClr>
                <a:srgbClr val="009193"/>
              </a:buClr>
              <a:buSzPts val="4200"/>
              <a:buFont typeface="Arial"/>
              <a:buNone/>
            </a:pPr>
            <a:r>
              <a:t/>
            </a:r>
            <a:endParaRPr sz="2800">
              <a:solidFill>
                <a:schemeClr val="dk1"/>
              </a:solidFill>
            </a:endParaRPr>
          </a:p>
        </p:txBody>
      </p:sp>
      <p:pic>
        <p:nvPicPr>
          <p:cNvPr id="712" name="Google Shape;712;p30"/>
          <p:cNvPicPr preferRelativeResize="0"/>
          <p:nvPr/>
        </p:nvPicPr>
        <p:blipFill rotWithShape="1">
          <a:blip r:embed="rId3">
            <a:alphaModFix/>
          </a:blip>
          <a:srcRect b="0" l="0" r="0" t="0"/>
          <a:stretch/>
        </p:blipFill>
        <p:spPr>
          <a:xfrm>
            <a:off x="0" y="0"/>
            <a:ext cx="827314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g6b840834d8_2_130"/>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000"/>
              <a:buFont typeface="Rockwell"/>
              <a:buNone/>
            </a:pPr>
            <a:r>
              <a:rPr lang="en-US"/>
              <a:t>52 QUANTITATIVE LONGITUDINAL PARTICIPANTS</a:t>
            </a:r>
            <a:endParaRPr/>
          </a:p>
        </p:txBody>
      </p:sp>
      <p:sp>
        <p:nvSpPr>
          <p:cNvPr id="250" name="Google Shape;250;g6b840834d8_2_130"/>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rPr lang="en-US"/>
              <a:t>Responded to all quantitative longitudinal survey questions in years 2012, 2013, 2017, and 2018.</a:t>
            </a:r>
            <a:endParaRPr/>
          </a:p>
          <a:p>
            <a:pPr indent="0" lvl="0" marL="0" rtl="0" algn="l">
              <a:lnSpc>
                <a:spcPct val="90000"/>
              </a:lnSpc>
              <a:spcBef>
                <a:spcPts val="1200"/>
              </a:spcBef>
              <a:spcAft>
                <a:spcPts val="0"/>
              </a:spcAft>
              <a:buSzPts val="1700"/>
              <a:buNone/>
            </a:pPr>
            <a:r>
              <a:rPr lang="en-US"/>
              <a:t>This is the base cohort for this morning’s presentation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31"/>
          <p:cNvSpPr txBox="1"/>
          <p:nvPr>
            <p:ph idx="1" type="body"/>
          </p:nvPr>
        </p:nvSpPr>
        <p:spPr>
          <a:xfrm>
            <a:off x="8294914" y="0"/>
            <a:ext cx="3897086" cy="6857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N=All 41 females</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16/41=39%</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Some participants have reported multiple abortions throughout the years.</a:t>
            </a:r>
            <a:endParaRPr/>
          </a:p>
          <a:p>
            <a:pPr indent="-342900" lvl="0" marL="342900" rtl="0" algn="l">
              <a:lnSpc>
                <a:spcPct val="100000"/>
              </a:lnSpc>
              <a:spcBef>
                <a:spcPts val="1000"/>
              </a:spcBef>
              <a:spcAft>
                <a:spcPts val="0"/>
              </a:spcAft>
              <a:buClr>
                <a:srgbClr val="009193"/>
              </a:buClr>
              <a:buSzPts val="4200"/>
              <a:buFont typeface="Arial"/>
              <a:buChar char="•"/>
            </a:pPr>
            <a:r>
              <a:rPr lang="en-US" sz="2800">
                <a:solidFill>
                  <a:schemeClr val="dk1"/>
                </a:solidFill>
              </a:rPr>
              <a:t>Increase of 7 participants over the six years of quantitative data collection </a:t>
            </a:r>
            <a:endParaRPr/>
          </a:p>
          <a:p>
            <a:pPr indent="-114300" lvl="0" marL="342900" rtl="0" algn="l">
              <a:lnSpc>
                <a:spcPct val="100000"/>
              </a:lnSpc>
              <a:spcBef>
                <a:spcPts val="1000"/>
              </a:spcBef>
              <a:spcAft>
                <a:spcPts val="0"/>
              </a:spcAft>
              <a:buClr>
                <a:srgbClr val="009193"/>
              </a:buClr>
              <a:buSzPts val="3600"/>
              <a:buFont typeface="Arial"/>
              <a:buNone/>
            </a:pPr>
            <a:r>
              <a:t/>
            </a:r>
            <a:endParaRPr sz="2400">
              <a:solidFill>
                <a:schemeClr val="dk1"/>
              </a:solidFill>
            </a:endParaRPr>
          </a:p>
        </p:txBody>
      </p:sp>
      <p:pic>
        <p:nvPicPr>
          <p:cNvPr id="718" name="Google Shape;718;p31"/>
          <p:cNvPicPr preferRelativeResize="0"/>
          <p:nvPr/>
        </p:nvPicPr>
        <p:blipFill rotWithShape="1">
          <a:blip r:embed="rId3">
            <a:alphaModFix/>
          </a:blip>
          <a:srcRect b="0" l="0" r="0" t="0"/>
          <a:stretch/>
        </p:blipFill>
        <p:spPr>
          <a:xfrm>
            <a:off x="59759" y="0"/>
            <a:ext cx="8235155"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3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724" name="Google Shape;724;p32"/>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725" name="Google Shape;725;p32"/>
          <p:cNvSpPr txBox="1"/>
          <p:nvPr/>
        </p:nvSpPr>
        <p:spPr>
          <a:xfrm>
            <a:off x="1069848" y="1665961"/>
            <a:ext cx="10704618" cy="3970318"/>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009193"/>
              </a:buClr>
              <a:buSzPts val="4200"/>
              <a:buFont typeface="Rockwell"/>
              <a:buAutoNum type="arabicPeriod" startAt="4"/>
            </a:pPr>
            <a:r>
              <a:rPr lang="en-US" sz="2800">
                <a:solidFill>
                  <a:schemeClr val="dk1"/>
                </a:solidFill>
                <a:latin typeface="Rockwell"/>
                <a:ea typeface="Rockwell"/>
                <a:cs typeface="Rockwell"/>
                <a:sym typeface="Rockwell"/>
              </a:rPr>
              <a:t>Contraception education should be a vital part of aftercare programming</a:t>
            </a:r>
            <a:endParaRPr/>
          </a:p>
          <a:p>
            <a:pPr indent="-742950" lvl="1" marL="12001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Women should be informed about programs that offer care to expectant mothers e.g. </a:t>
            </a:r>
            <a:r>
              <a:rPr b="0" i="1" lang="en-US" sz="2800" u="none" cap="none" strike="noStrike">
                <a:solidFill>
                  <a:schemeClr val="dk1"/>
                </a:solidFill>
                <a:latin typeface="Rockwell"/>
                <a:ea typeface="Rockwell"/>
                <a:cs typeface="Rockwell"/>
                <a:sym typeface="Rockwell"/>
              </a:rPr>
              <a:t>Mother’s Heart</a:t>
            </a:r>
            <a:endParaRPr/>
          </a:p>
          <a:p>
            <a:pPr indent="-742950" lvl="1" marL="12001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Women should be informed about the legal situation that abortions can be performed up to 12 weeks (and after 12 weeks in cases of rape and/or when the woman’s life is at risk). This is to avoid women seeking dangerous and illegal abortions outside of professional care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pic>
        <p:nvPicPr>
          <p:cNvPr id="730" name="Google Shape;730;p33"/>
          <p:cNvPicPr preferRelativeResize="0"/>
          <p:nvPr/>
        </p:nvPicPr>
        <p:blipFill rotWithShape="1">
          <a:blip r:embed="rId3">
            <a:alphaModFix/>
          </a:blip>
          <a:srcRect b="0" l="0" r="0" t="0"/>
          <a:stretch/>
        </p:blipFill>
        <p:spPr>
          <a:xfrm>
            <a:off x="5368414" y="626806"/>
            <a:ext cx="6823586" cy="4218962"/>
          </a:xfrm>
          <a:prstGeom prst="rect">
            <a:avLst/>
          </a:prstGeom>
          <a:noFill/>
          <a:ln>
            <a:noFill/>
          </a:ln>
        </p:spPr>
      </p:pic>
      <p:sp>
        <p:nvSpPr>
          <p:cNvPr id="731" name="Google Shape;731;p33"/>
          <p:cNvSpPr txBox="1"/>
          <p:nvPr>
            <p:ph type="title"/>
          </p:nvPr>
        </p:nvSpPr>
        <p:spPr>
          <a:xfrm>
            <a:off x="578771" y="235975"/>
            <a:ext cx="10058400" cy="78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60"/>
              <a:buFont typeface="Rockwell"/>
              <a:buNone/>
            </a:pPr>
            <a:r>
              <a:rPr lang="en-US" sz="4860"/>
              <a:t>SEXUAL HEALTH SYMPTOMS</a:t>
            </a:r>
            <a:endParaRPr/>
          </a:p>
        </p:txBody>
      </p:sp>
      <p:sp>
        <p:nvSpPr>
          <p:cNvPr id="732" name="Google Shape;732;p33"/>
          <p:cNvSpPr txBox="1"/>
          <p:nvPr/>
        </p:nvSpPr>
        <p:spPr>
          <a:xfrm>
            <a:off x="192205" y="1246700"/>
            <a:ext cx="5562776" cy="1489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9193"/>
              </a:buClr>
              <a:buSzPts val="3600"/>
              <a:buFont typeface="Arial"/>
              <a:buChar char="•"/>
            </a:pPr>
            <a:r>
              <a:rPr lang="en-US" sz="2400">
                <a:solidFill>
                  <a:schemeClr val="dk1"/>
                </a:solidFill>
                <a:latin typeface="Rockwell"/>
                <a:ea typeface="Rockwell"/>
                <a:cs typeface="Rockwell"/>
                <a:sym typeface="Rockwell"/>
              </a:rPr>
              <a:t>Self-reported in 2018</a:t>
            </a:r>
            <a:endParaRPr/>
          </a:p>
          <a:p>
            <a:pPr indent="-342900" lvl="0" marL="342900" marR="0" rtl="0" algn="l">
              <a:lnSpc>
                <a:spcPct val="90000"/>
              </a:lnSpc>
              <a:spcBef>
                <a:spcPts val="1200"/>
              </a:spcBef>
              <a:spcAft>
                <a:spcPts val="0"/>
              </a:spcAft>
              <a:buClr>
                <a:srgbClr val="009193"/>
              </a:buClr>
              <a:buSzPts val="3600"/>
              <a:buFont typeface="Arial"/>
              <a:buChar char="•"/>
            </a:pPr>
            <a:r>
              <a:rPr lang="en-US" sz="2400">
                <a:solidFill>
                  <a:schemeClr val="dk1"/>
                </a:solidFill>
                <a:latin typeface="Rockwell"/>
                <a:ea typeface="Rockwell"/>
                <a:cs typeface="Rockwell"/>
                <a:sym typeface="Rockwell"/>
              </a:rPr>
              <a:t>N=52</a:t>
            </a:r>
            <a:endParaRPr/>
          </a:p>
        </p:txBody>
      </p:sp>
      <p:pic>
        <p:nvPicPr>
          <p:cNvPr id="733" name="Google Shape;733;p33"/>
          <p:cNvPicPr preferRelativeResize="0"/>
          <p:nvPr/>
        </p:nvPicPr>
        <p:blipFill rotWithShape="1">
          <a:blip r:embed="rId4">
            <a:alphaModFix/>
          </a:blip>
          <a:srcRect b="0" l="0" r="0" t="0"/>
          <a:stretch/>
        </p:blipFill>
        <p:spPr>
          <a:xfrm>
            <a:off x="0" y="2610465"/>
            <a:ext cx="6869798" cy="424753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3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739" name="Google Shape;739;p34"/>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740" name="Google Shape;740;p34"/>
          <p:cNvSpPr txBox="1"/>
          <p:nvPr/>
        </p:nvSpPr>
        <p:spPr>
          <a:xfrm>
            <a:off x="1069848" y="1665961"/>
            <a:ext cx="10704618" cy="3970318"/>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009193"/>
              </a:buClr>
              <a:buSzPts val="4200"/>
              <a:buFont typeface="Rockwell"/>
              <a:buAutoNum type="arabicPeriod" startAt="5"/>
            </a:pPr>
            <a:r>
              <a:rPr lang="en-US" sz="2800">
                <a:solidFill>
                  <a:schemeClr val="dk1"/>
                </a:solidFill>
                <a:latin typeface="Rockwell"/>
                <a:ea typeface="Rockwell"/>
                <a:cs typeface="Rockwell"/>
                <a:sym typeface="Rockwell"/>
              </a:rPr>
              <a:t>Sexual Health Education should be a vital part of Aftercare programming equally for boys &amp; men, women &amp; girls</a:t>
            </a:r>
            <a:endParaRPr/>
          </a:p>
          <a:p>
            <a:pPr indent="-742950" lvl="1" marL="12001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While it is understood that women cannot control the sexual activity of their partners they need to be aware of how to use condoms to protect themselves where possible (this includes long term partnerships)</a:t>
            </a:r>
            <a:endParaRPr/>
          </a:p>
          <a:p>
            <a:pPr indent="-742950" lvl="1" marL="1200150" marR="0" rtl="0" algn="l">
              <a:spcBef>
                <a:spcPts val="0"/>
              </a:spcBef>
              <a:spcAft>
                <a:spcPts val="0"/>
              </a:spcAft>
              <a:buClr>
                <a:srgbClr val="009193"/>
              </a:buClr>
              <a:buSzPts val="4200"/>
              <a:buFont typeface="Arial"/>
              <a:buChar char="•"/>
            </a:pPr>
            <a:r>
              <a:rPr b="0" i="0" lang="en-US" sz="2800" u="none" cap="none" strike="noStrike">
                <a:solidFill>
                  <a:schemeClr val="dk1"/>
                </a:solidFill>
                <a:latin typeface="Rockwell"/>
                <a:ea typeface="Rockwell"/>
                <a:cs typeface="Rockwell"/>
                <a:sym typeface="Rockwell"/>
              </a:rPr>
              <a:t>When symptoms occur, clients should understand the importance of seeking medical help for early treatment, so that the risk of complications are minimized</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35"/>
          <p:cNvSpPr/>
          <p:nvPr/>
        </p:nvSpPr>
        <p:spPr>
          <a:xfrm>
            <a:off x="0" y="2197510"/>
            <a:ext cx="12192000" cy="3362632"/>
          </a:xfrm>
          <a:prstGeom prst="rect">
            <a:avLst/>
          </a:prstGeom>
          <a:solidFill>
            <a:srgbClr val="E99A92"/>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99A92"/>
              </a:solidFill>
              <a:latin typeface="Rockwell"/>
              <a:ea typeface="Rockwell"/>
              <a:cs typeface="Rockwell"/>
              <a:sym typeface="Rockwell"/>
            </a:endParaRPr>
          </a:p>
        </p:txBody>
      </p:sp>
      <p:sp>
        <p:nvSpPr>
          <p:cNvPr id="746" name="Google Shape;746;p35"/>
          <p:cNvSpPr txBox="1"/>
          <p:nvPr>
            <p:ph type="title"/>
          </p:nvPr>
        </p:nvSpPr>
        <p:spPr>
          <a:xfrm>
            <a:off x="1069848" y="278155"/>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7200"/>
              <a:buFont typeface="Rockwell"/>
              <a:buNone/>
            </a:pPr>
            <a:r>
              <a:rPr lang="en-US" sz="7200"/>
              <a:t>BASIC FOUNDATIONAL NEEDS</a:t>
            </a:r>
            <a:endParaRPr/>
          </a:p>
        </p:txBody>
      </p:sp>
      <p:sp>
        <p:nvSpPr>
          <p:cNvPr id="747" name="Google Shape;747;p35"/>
          <p:cNvSpPr txBox="1"/>
          <p:nvPr/>
        </p:nvSpPr>
        <p:spPr>
          <a:xfrm>
            <a:off x="0" y="1621716"/>
            <a:ext cx="12192000"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Rockwell"/>
                <a:ea typeface="Rockwell"/>
                <a:cs typeface="Rockwell"/>
                <a:sym typeface="Rockwell"/>
              </a:rPr>
              <a:t>Self-Reported in 2018:</a:t>
            </a:r>
            <a:endParaRPr/>
          </a:p>
          <a:p>
            <a:pPr indent="0" lvl="1" marL="457200" marR="0" rtl="0" algn="l">
              <a:spcBef>
                <a:spcPts val="0"/>
              </a:spcBef>
              <a:spcAft>
                <a:spcPts val="0"/>
              </a:spcAft>
              <a:buNone/>
            </a:pPr>
            <a:r>
              <a:rPr b="1" i="0" lang="en-US" sz="4800" u="none" cap="none" strike="noStrike">
                <a:solidFill>
                  <a:schemeClr val="dk1"/>
                </a:solidFill>
                <a:latin typeface="Rockwell"/>
                <a:ea typeface="Rockwell"/>
                <a:cs typeface="Rockwell"/>
                <a:sym typeface="Rockwell"/>
              </a:rPr>
              <a:t>3:</a:t>
            </a:r>
            <a:r>
              <a:rPr b="0" i="0" lang="en-US" sz="4800" u="none" cap="none" strike="noStrike">
                <a:solidFill>
                  <a:schemeClr val="dk1"/>
                </a:solidFill>
                <a:latin typeface="Rockwell"/>
                <a:ea typeface="Rockwell"/>
                <a:cs typeface="Rockwell"/>
                <a:sym typeface="Rockwell"/>
              </a:rPr>
              <a:t> do not live in stable housing</a:t>
            </a:r>
            <a:endParaRPr/>
          </a:p>
          <a:p>
            <a:pPr indent="0" lvl="1" marL="457200" marR="0" rtl="0" algn="l">
              <a:spcBef>
                <a:spcPts val="0"/>
              </a:spcBef>
              <a:spcAft>
                <a:spcPts val="0"/>
              </a:spcAft>
              <a:buNone/>
            </a:pPr>
            <a:r>
              <a:rPr b="1" i="0" lang="en-US" sz="4800" u="none" cap="none" strike="noStrike">
                <a:solidFill>
                  <a:schemeClr val="dk1"/>
                </a:solidFill>
                <a:latin typeface="Rockwell"/>
                <a:ea typeface="Rockwell"/>
                <a:cs typeface="Rockwell"/>
                <a:sym typeface="Rockwell"/>
              </a:rPr>
              <a:t>4:</a:t>
            </a:r>
            <a:r>
              <a:rPr b="0" i="0" lang="en-US" sz="4800" u="none" cap="none" strike="noStrike">
                <a:solidFill>
                  <a:schemeClr val="dk1"/>
                </a:solidFill>
                <a:latin typeface="Rockwell"/>
                <a:ea typeface="Rockwell"/>
                <a:cs typeface="Rockwell"/>
                <a:sym typeface="Rockwell"/>
              </a:rPr>
              <a:t> stated difficulty getting regular meals</a:t>
            </a:r>
            <a:endParaRPr/>
          </a:p>
          <a:p>
            <a:pPr indent="0" lvl="1" marL="457200" marR="0" rtl="0" algn="l">
              <a:spcBef>
                <a:spcPts val="0"/>
              </a:spcBef>
              <a:spcAft>
                <a:spcPts val="0"/>
              </a:spcAft>
              <a:buNone/>
            </a:pPr>
            <a:r>
              <a:rPr b="1" i="0" lang="en-US" sz="4800" u="none" cap="none" strike="noStrike">
                <a:solidFill>
                  <a:schemeClr val="dk1"/>
                </a:solidFill>
                <a:latin typeface="Rockwell"/>
                <a:ea typeface="Rockwell"/>
                <a:cs typeface="Rockwell"/>
                <a:sym typeface="Rockwell"/>
              </a:rPr>
              <a:t>10: </a:t>
            </a:r>
            <a:r>
              <a:rPr b="0" i="0" lang="en-US" sz="4800" u="none" cap="none" strike="noStrike">
                <a:solidFill>
                  <a:schemeClr val="dk1"/>
                </a:solidFill>
                <a:latin typeface="Rockwell"/>
                <a:ea typeface="Rockwell"/>
                <a:cs typeface="Rockwell"/>
                <a:sym typeface="Rockwell"/>
              </a:rPr>
              <a:t>participants report difficulty accessing clean water </a:t>
            </a:r>
            <a:r>
              <a:rPr b="0" i="0" lang="en-US" sz="3200" u="none" cap="none" strike="noStrike">
                <a:solidFill>
                  <a:schemeClr val="dk1"/>
                </a:solidFill>
                <a:latin typeface="Rockwell"/>
                <a:ea typeface="Rockwell"/>
                <a:cs typeface="Rockwell"/>
                <a:sym typeface="Rockwell"/>
              </a:rPr>
              <a:t>(most live in urban areas)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3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753" name="Google Shape;753;p36"/>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754" name="Google Shape;754;p36"/>
          <p:cNvSpPr txBox="1"/>
          <p:nvPr/>
        </p:nvSpPr>
        <p:spPr>
          <a:xfrm>
            <a:off x="1069848" y="1665961"/>
            <a:ext cx="10704618" cy="378565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009193"/>
              </a:buClr>
              <a:buSzPts val="6000"/>
              <a:buFont typeface="Rockwell"/>
              <a:buAutoNum type="arabicPeriod" startAt="6"/>
            </a:pPr>
            <a:r>
              <a:rPr lang="en-US" sz="4000">
                <a:solidFill>
                  <a:schemeClr val="dk1"/>
                </a:solidFill>
                <a:latin typeface="Rockwell"/>
                <a:ea typeface="Rockwell"/>
                <a:cs typeface="Rockwell"/>
                <a:sym typeface="Rockwell"/>
              </a:rPr>
              <a:t>It is necessary for organizations to advocate and support local community initiatives that address foundational needs among both </a:t>
            </a:r>
            <a:r>
              <a:rPr i="1" lang="en-US" sz="4000">
                <a:solidFill>
                  <a:schemeClr val="dk1"/>
                </a:solidFill>
                <a:latin typeface="Rockwell"/>
                <a:ea typeface="Rockwell"/>
                <a:cs typeface="Rockwell"/>
                <a:sym typeface="Rockwell"/>
              </a:rPr>
              <a:t>rural &amp; urban </a:t>
            </a:r>
            <a:r>
              <a:rPr lang="en-US" sz="4000">
                <a:solidFill>
                  <a:schemeClr val="dk1"/>
                </a:solidFill>
                <a:latin typeface="Rockwell"/>
                <a:ea typeface="Rockwell"/>
                <a:cs typeface="Rockwell"/>
                <a:sym typeface="Rockwell"/>
              </a:rPr>
              <a:t>communities e.g. shelter, water, and food security.</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37"/>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SOCIO-ECONOMICS</a:t>
            </a:r>
            <a:endParaRPr/>
          </a:p>
        </p:txBody>
      </p:sp>
      <p:sp>
        <p:nvSpPr>
          <p:cNvPr id="760" name="Google Shape;760;p37"/>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38"/>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FORMAL EDUCATION &amp; VOCATIONAL TRAINING</a:t>
            </a:r>
            <a:endParaRPr/>
          </a:p>
        </p:txBody>
      </p:sp>
      <p:sp>
        <p:nvSpPr>
          <p:cNvPr id="766" name="Google Shape;766;p38"/>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39"/>
          <p:cNvSpPr txBox="1"/>
          <p:nvPr>
            <p:ph idx="1" type="body"/>
          </p:nvPr>
        </p:nvSpPr>
        <p:spPr>
          <a:xfrm>
            <a:off x="8549640" y="566802"/>
            <a:ext cx="3642360" cy="57243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600"/>
              <a:buFont typeface="Arial"/>
              <a:buChar char="•"/>
            </a:pPr>
            <a:r>
              <a:rPr lang="en-US" sz="2400">
                <a:solidFill>
                  <a:schemeClr val="dk1"/>
                </a:solidFill>
              </a:rPr>
              <a:t>Self-reported</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5 participants with no education</a:t>
            </a:r>
            <a:endParaRPr/>
          </a:p>
          <a:p>
            <a:pPr indent="-342900" lvl="0" marL="342900" rtl="0" algn="l">
              <a:lnSpc>
                <a:spcPct val="100000"/>
              </a:lnSpc>
              <a:spcBef>
                <a:spcPts val="1000"/>
              </a:spcBef>
              <a:spcAft>
                <a:spcPts val="0"/>
              </a:spcAft>
              <a:buClr>
                <a:srgbClr val="009193"/>
              </a:buClr>
              <a:buSzPts val="3600"/>
              <a:buFont typeface="Arial"/>
              <a:buChar char="•"/>
            </a:pPr>
            <a:r>
              <a:rPr lang="en-US" sz="2400">
                <a:solidFill>
                  <a:schemeClr val="dk1"/>
                </a:solidFill>
              </a:rPr>
              <a:t>29 up to grade 6 </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14 of these participants under the age of 14</a:t>
            </a:r>
            <a:endParaRPr/>
          </a:p>
          <a:p>
            <a:pPr indent="-342900" lvl="0" marL="342900" rtl="0" algn="l">
              <a:lnSpc>
                <a:spcPct val="100000"/>
              </a:lnSpc>
              <a:spcBef>
                <a:spcPts val="1200"/>
              </a:spcBef>
              <a:spcAft>
                <a:spcPts val="0"/>
              </a:spcAft>
              <a:buClr>
                <a:srgbClr val="009193"/>
              </a:buClr>
              <a:buSzPts val="3600"/>
              <a:buFont typeface="Arial"/>
              <a:buChar char="•"/>
            </a:pPr>
            <a:r>
              <a:rPr lang="en-US" sz="2400">
                <a:solidFill>
                  <a:schemeClr val="dk1"/>
                </a:solidFill>
              </a:rPr>
              <a:t>The 3 participants who received a high school education did not go on to university</a:t>
            </a:r>
            <a:endParaRPr/>
          </a:p>
        </p:txBody>
      </p:sp>
      <p:pic>
        <p:nvPicPr>
          <p:cNvPr id="772" name="Google Shape;772;p39"/>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40"/>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N=52</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2 still reporting no formal education at all</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30 eligible participants have not received a grade 9 education</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H</a:t>
            </a:r>
            <a:r>
              <a:rPr lang="en-US" sz="2200">
                <a:solidFill>
                  <a:schemeClr val="dk1"/>
                </a:solidFill>
              </a:rPr>
              <a:t>alf (15) of these participants have a Secondary level education</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10 of these went on to do Vocational Training</a:t>
            </a:r>
            <a:endParaRPr sz="2200">
              <a:solidFill>
                <a:schemeClr val="dk1"/>
              </a:solidFill>
            </a:endParaRPr>
          </a:p>
          <a:p>
            <a:pPr indent="-342900" lvl="0" marL="342900" rtl="0" algn="l">
              <a:lnSpc>
                <a:spcPct val="100000"/>
              </a:lnSpc>
              <a:spcBef>
                <a:spcPts val="1200"/>
              </a:spcBef>
              <a:spcAft>
                <a:spcPts val="0"/>
              </a:spcAft>
              <a:buClr>
                <a:srgbClr val="009193"/>
              </a:buClr>
              <a:buSzPts val="3300"/>
              <a:buFont typeface="Arial"/>
              <a:buChar char="•"/>
            </a:pPr>
            <a:r>
              <a:rPr lang="en-US" sz="2200">
                <a:solidFill>
                  <a:schemeClr val="dk1"/>
                </a:solidFill>
              </a:rPr>
              <a:t>Many participants stated that they felt too old to complete formal schooling</a:t>
            </a:r>
            <a:endParaRPr/>
          </a:p>
        </p:txBody>
      </p:sp>
      <p:pic>
        <p:nvPicPr>
          <p:cNvPr id="779" name="Google Shape;779;p40"/>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g6b840834d8_2_135"/>
          <p:cNvSpPr txBox="1"/>
          <p:nvPr>
            <p:ph type="title"/>
          </p:nvPr>
        </p:nvSpPr>
        <p:spPr>
          <a:xfrm>
            <a:off x="1069848" y="20441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5400"/>
              <a:buFont typeface="Rockwell"/>
              <a:buNone/>
            </a:pPr>
            <a:r>
              <a:rPr lang="en-US"/>
              <a:t>ABOUT THIS PRESENTATION</a:t>
            </a:r>
            <a:endParaRPr/>
          </a:p>
        </p:txBody>
      </p:sp>
      <p:sp>
        <p:nvSpPr>
          <p:cNvPr id="257" name="Google Shape;257;g6b840834d8_2_135"/>
          <p:cNvSpPr txBox="1"/>
          <p:nvPr/>
        </p:nvSpPr>
        <p:spPr>
          <a:xfrm>
            <a:off x="1069848" y="1356245"/>
            <a:ext cx="10704618" cy="5570756"/>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This is a </a:t>
            </a:r>
            <a:r>
              <a:rPr b="1" i="0" lang="en-US" sz="2400" u="none" cap="none" strike="noStrike">
                <a:solidFill>
                  <a:schemeClr val="dk1"/>
                </a:solidFill>
                <a:latin typeface="Rockwell"/>
                <a:ea typeface="Rockwell"/>
                <a:cs typeface="Rockwell"/>
                <a:sym typeface="Rockwell"/>
              </a:rPr>
              <a:t>quantitative summary </a:t>
            </a:r>
            <a:r>
              <a:rPr b="0" i="0" lang="en-US" sz="2400" u="none" cap="none" strike="noStrike">
                <a:solidFill>
                  <a:schemeClr val="dk1"/>
                </a:solidFill>
                <a:latin typeface="Rockwell"/>
                <a:ea typeface="Rockwell"/>
                <a:cs typeface="Rockwell"/>
                <a:sym typeface="Rockwell"/>
              </a:rPr>
              <a:t>of data has been collected from 52 Butterfly participants from 2012-2018</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This presentation </a:t>
            </a:r>
            <a:r>
              <a:rPr b="0" i="0" lang="en-US" sz="2400" u="sng" cap="none" strike="noStrike">
                <a:solidFill>
                  <a:schemeClr val="dk1"/>
                </a:solidFill>
                <a:latin typeface="Rockwell"/>
                <a:ea typeface="Rockwell"/>
                <a:cs typeface="Rockwell"/>
                <a:sym typeface="Rockwell"/>
              </a:rPr>
              <a:t>cannot</a:t>
            </a:r>
            <a:r>
              <a:rPr b="0" i="0" lang="en-US" sz="2400" u="none" cap="none" strike="noStrike">
                <a:solidFill>
                  <a:schemeClr val="dk1"/>
                </a:solidFill>
                <a:latin typeface="Rockwell"/>
                <a:ea typeface="Rockwell"/>
                <a:cs typeface="Rockwell"/>
                <a:sym typeface="Rockwell"/>
              </a:rPr>
              <a:t> represent:</a:t>
            </a:r>
            <a:endParaRPr b="0" i="0" sz="1400" u="none" cap="none" strike="noStrike">
              <a:solidFill>
                <a:srgbClr val="000000"/>
              </a:solidFill>
              <a:latin typeface="Arial"/>
              <a:ea typeface="Arial"/>
              <a:cs typeface="Arial"/>
              <a:sym typeface="Arial"/>
            </a:endParaRPr>
          </a:p>
          <a:p>
            <a:pPr indent="-342900" lvl="2" marL="12573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All sexually exploited individuals in Cambodia nor the original 128 participants</a:t>
            </a:r>
            <a:endParaRPr b="0" i="0" sz="1400" u="none" cap="none" strike="noStrike">
              <a:solidFill>
                <a:srgbClr val="000000"/>
              </a:solidFill>
              <a:latin typeface="Arial"/>
              <a:ea typeface="Arial"/>
              <a:cs typeface="Arial"/>
              <a:sym typeface="Arial"/>
            </a:endParaRPr>
          </a:p>
          <a:p>
            <a:pPr indent="-342900" lvl="2" marL="1257300" marR="0" rtl="0" algn="l">
              <a:lnSpc>
                <a:spcPct val="100000"/>
              </a:lnSpc>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All of the experiences recorded throughout the 10 year Butterfly Project </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It </a:t>
            </a:r>
            <a:r>
              <a:rPr b="0" i="0" lang="en-US" sz="2400" u="sng" cap="none" strike="noStrike">
                <a:solidFill>
                  <a:schemeClr val="dk1"/>
                </a:solidFill>
                <a:latin typeface="Rockwell"/>
                <a:ea typeface="Rockwell"/>
                <a:cs typeface="Rockwell"/>
                <a:sym typeface="Rockwell"/>
              </a:rPr>
              <a:t>can </a:t>
            </a:r>
            <a:r>
              <a:rPr b="0" i="0" lang="en-US" sz="2400" u="none" cap="none" strike="noStrike">
                <a:solidFill>
                  <a:schemeClr val="dk1"/>
                </a:solidFill>
                <a:latin typeface="Rockwell"/>
                <a:ea typeface="Rockwell"/>
                <a:cs typeface="Rockwell"/>
                <a:sym typeface="Rockwell"/>
              </a:rPr>
              <a:t>show patterns that help us to consider how we can improve policy and programming </a:t>
            </a:r>
            <a:endParaRPr b="0" i="0" sz="2800" u="none" cap="none" strike="noStrike">
              <a:solidFill>
                <a:schemeClr val="dk1"/>
              </a:solidFill>
              <a:latin typeface="Rockwell"/>
              <a:ea typeface="Rockwell"/>
              <a:cs typeface="Rockwell"/>
              <a:sym typeface="Rockwell"/>
            </a:endParaRPr>
          </a:p>
          <a:p>
            <a:pPr indent="0" lvl="1" marL="45720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Rockwell"/>
              <a:ea typeface="Rockwell"/>
              <a:cs typeface="Rockwell"/>
              <a:sym typeface="Rockwell"/>
            </a:endParaRPr>
          </a:p>
          <a:p>
            <a:pPr indent="0" lvl="1" marL="45720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Rockwell"/>
                <a:ea typeface="Rockwell"/>
                <a:cs typeface="Rockwell"/>
                <a:sym typeface="Rockwell"/>
              </a:rPr>
              <a:t>To benefit the most from this research, it is necessary for all stakeholders to read through our publications.</a:t>
            </a:r>
            <a:endParaRPr b="0" i="0" sz="1400" u="none" cap="none" strike="noStrike">
              <a:solidFill>
                <a:srgbClr val="000000"/>
              </a:solidFill>
              <a:latin typeface="Arial"/>
              <a:ea typeface="Arial"/>
              <a:cs typeface="Arial"/>
              <a:sym typeface="Arial"/>
            </a:endParaRPr>
          </a:p>
          <a:p>
            <a:pPr indent="0" lvl="1" marL="45720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Rockwell"/>
                <a:ea typeface="Rockwell"/>
                <a:cs typeface="Rockwell"/>
                <a:sym typeface="Rockwell"/>
              </a:rPr>
              <a:t>Find all of Buttefly’s Reporting (KH &amp; ENG) on our website www.chabdai.org/butterfly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pic>
        <p:nvPicPr>
          <p:cNvPr id="784" name="Google Shape;784;p41"/>
          <p:cNvPicPr preferRelativeResize="0"/>
          <p:nvPr/>
        </p:nvPicPr>
        <p:blipFill rotWithShape="1">
          <a:blip r:embed="rId3">
            <a:alphaModFix/>
          </a:blip>
          <a:srcRect b="0" l="0" r="0" t="0"/>
          <a:stretch/>
        </p:blipFill>
        <p:spPr>
          <a:xfrm>
            <a:off x="855408" y="456976"/>
            <a:ext cx="5522861" cy="5812522"/>
          </a:xfrm>
          <a:prstGeom prst="rect">
            <a:avLst/>
          </a:prstGeom>
          <a:noFill/>
          <a:ln>
            <a:noFill/>
          </a:ln>
        </p:spPr>
      </p:pic>
      <p:sp>
        <p:nvSpPr>
          <p:cNvPr id="785" name="Google Shape;785;p41"/>
          <p:cNvSpPr txBox="1"/>
          <p:nvPr/>
        </p:nvSpPr>
        <p:spPr>
          <a:xfrm>
            <a:off x="0" y="6488668"/>
            <a:ext cx="9728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UNICEF, “INCLUSIVE QUALITY EDUCATION: Country Programme Report 2016-2018</a:t>
            </a:r>
            <a:endParaRPr sz="1800">
              <a:solidFill>
                <a:schemeClr val="dk1"/>
              </a:solidFill>
              <a:latin typeface="Rockwell"/>
              <a:ea typeface="Rockwell"/>
              <a:cs typeface="Rockwell"/>
              <a:sym typeface="Rockwell"/>
            </a:endParaRPr>
          </a:p>
        </p:txBody>
      </p:sp>
      <p:sp>
        <p:nvSpPr>
          <p:cNvPr id="786" name="Google Shape;786;p41"/>
          <p:cNvSpPr txBox="1"/>
          <p:nvPr/>
        </p:nvSpPr>
        <p:spPr>
          <a:xfrm>
            <a:off x="6623210" y="3967922"/>
            <a:ext cx="488053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utive"/>
                <a:ea typeface="Cutive"/>
                <a:cs typeface="Cutive"/>
                <a:sym typeface="Cutive"/>
              </a:rPr>
              <a:t>Compared to 35% of Butterfly Participants who </a:t>
            </a:r>
            <a:r>
              <a:rPr lang="en-US" sz="2800">
                <a:solidFill>
                  <a:srgbClr val="C00000"/>
                </a:solidFill>
                <a:latin typeface="Cutive"/>
                <a:ea typeface="Cutive"/>
                <a:cs typeface="Cutive"/>
                <a:sym typeface="Cutive"/>
              </a:rPr>
              <a:t>have completed lower secondary school </a:t>
            </a:r>
            <a:r>
              <a:rPr lang="en-US" sz="2800">
                <a:solidFill>
                  <a:schemeClr val="dk1"/>
                </a:solidFill>
                <a:latin typeface="Cutive"/>
                <a:ea typeface="Cutive"/>
                <a:cs typeface="Cutive"/>
                <a:sym typeface="Cutive"/>
              </a:rPr>
              <a:t>(Grade 9)</a:t>
            </a:r>
            <a:endParaRPr/>
          </a:p>
        </p:txBody>
      </p:sp>
      <p:pic>
        <p:nvPicPr>
          <p:cNvPr id="787" name="Google Shape;787;p41"/>
          <p:cNvPicPr preferRelativeResize="0"/>
          <p:nvPr/>
        </p:nvPicPr>
        <p:blipFill rotWithShape="1">
          <a:blip r:embed="rId4">
            <a:alphaModFix/>
          </a:blip>
          <a:srcRect b="0" l="0" r="0" t="0"/>
          <a:stretch/>
        </p:blipFill>
        <p:spPr>
          <a:xfrm>
            <a:off x="6378269" y="579717"/>
            <a:ext cx="5125473" cy="3169035"/>
          </a:xfrm>
          <a:prstGeom prst="rect">
            <a:avLst/>
          </a:prstGeom>
          <a:noFill/>
          <a:ln>
            <a:noFill/>
          </a:ln>
        </p:spPr>
      </p:pic>
      <p:sp>
        <p:nvSpPr>
          <p:cNvPr id="788" name="Google Shape;788;p41"/>
          <p:cNvSpPr txBox="1"/>
          <p:nvPr/>
        </p:nvSpPr>
        <p:spPr>
          <a:xfrm>
            <a:off x="8217089" y="1748735"/>
            <a:ext cx="14478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Rockwell"/>
                <a:ea typeface="Rockwell"/>
                <a:cs typeface="Rockwell"/>
                <a:sym typeface="Rockwell"/>
              </a:rPr>
              <a:t>35%</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4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794" name="Google Shape;794;p42"/>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795" name="Google Shape;795;p42"/>
          <p:cNvSpPr txBox="1"/>
          <p:nvPr/>
        </p:nvSpPr>
        <p:spPr>
          <a:xfrm>
            <a:off x="1069848" y="1665961"/>
            <a:ext cx="10704618" cy="4524315"/>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009193"/>
              </a:buClr>
              <a:buSzPts val="3600"/>
              <a:buFont typeface="Rockwell"/>
              <a:buAutoNum type="arabicPeriod" startAt="7"/>
            </a:pPr>
            <a:r>
              <a:rPr lang="en-US" sz="2400">
                <a:solidFill>
                  <a:schemeClr val="dk1"/>
                </a:solidFill>
                <a:latin typeface="Rockwell"/>
                <a:ea typeface="Rockwell"/>
                <a:cs typeface="Rockwell"/>
                <a:sym typeface="Rockwell"/>
              </a:rPr>
              <a:t>Completing Grade 9 education through standard schooling or catch-up tutoring, should be a baseline priority for all aftercare programs. </a:t>
            </a:r>
            <a:endParaRPr/>
          </a:p>
          <a:p>
            <a:pPr indent="-742950" lvl="1"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Grade 9 education is a right given to all Cambodians under The Constitution’s Article 36. </a:t>
            </a:r>
            <a:endParaRPr/>
          </a:p>
          <a:p>
            <a:pPr indent="-742950" lvl="2" marL="1657350" marR="0" rtl="0" algn="l">
              <a:spcBef>
                <a:spcPts val="0"/>
              </a:spcBef>
              <a:spcAft>
                <a:spcPts val="0"/>
              </a:spcAft>
              <a:buClr>
                <a:srgbClr val="009193"/>
              </a:buClr>
              <a:buSzPts val="3600"/>
              <a:buFont typeface="Noto Sans Symbols"/>
              <a:buChar char="▪"/>
            </a:pPr>
            <a:r>
              <a:rPr b="0" i="0" lang="en-US" sz="2400" u="none" cap="none" strike="noStrike">
                <a:solidFill>
                  <a:schemeClr val="dk1"/>
                </a:solidFill>
                <a:latin typeface="Rockwell"/>
                <a:ea typeface="Rockwell"/>
                <a:cs typeface="Rockwell"/>
                <a:sym typeface="Rockwell"/>
              </a:rPr>
              <a:t>A recent trend among vocational training programs throughout Cambodia requires Grade 9 [equivalency] completion</a:t>
            </a:r>
            <a:endParaRPr/>
          </a:p>
          <a:p>
            <a:pPr indent="-742950" lvl="1"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Aftercare programs should consider the long term requirements of a client achieving higher level education up through university, where possible.</a:t>
            </a:r>
            <a:endParaRPr/>
          </a:p>
          <a:p>
            <a:pPr indent="-742950" lvl="1" marL="120015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Market-driven &amp; Accredited Vocational Training resulting in employment should be available as an alternative to Formal Education for all Children and Adults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Google Shape;800;p43"/>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8000"/>
              <a:buFont typeface="Rockwell"/>
              <a:buNone/>
            </a:pPr>
            <a:r>
              <a:rPr lang="en-US"/>
              <a:t>CURRENT EMPLOYMENT &amp; FINANCIAL SECURITY</a:t>
            </a:r>
            <a:endParaRPr/>
          </a:p>
        </p:txBody>
      </p:sp>
      <p:sp>
        <p:nvSpPr>
          <p:cNvPr id="801" name="Google Shape;801;p43"/>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pic>
        <p:nvPicPr>
          <p:cNvPr id="807" name="Google Shape;807;p44"/>
          <p:cNvPicPr preferRelativeResize="0"/>
          <p:nvPr/>
        </p:nvPicPr>
        <p:blipFill rotWithShape="1">
          <a:blip r:embed="rId3">
            <a:alphaModFix/>
          </a:blip>
          <a:srcRect b="0" l="0" r="0" t="0"/>
          <a:stretch/>
        </p:blipFill>
        <p:spPr>
          <a:xfrm>
            <a:off x="1" y="0"/>
            <a:ext cx="8549640" cy="6858000"/>
          </a:xfrm>
          <a:prstGeom prst="rect">
            <a:avLst/>
          </a:prstGeom>
          <a:noFill/>
          <a:ln>
            <a:noFill/>
          </a:ln>
        </p:spPr>
      </p:pic>
      <p:sp>
        <p:nvSpPr>
          <p:cNvPr id="808" name="Google Shape;808;p44"/>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9 continued to still work in an NGO training program </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4 have become full-time staff in NGOs</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Although 8 are working in the Entertainment Industry, two continue to sell sex</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Those who are not working to earn income:</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6 are students and too young to work</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1 is a homemaker</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solidFill>
                  <a:schemeClr val="dk1"/>
                </a:solidFill>
              </a:rPr>
              <a:t>1 is a monk</a:t>
            </a:r>
            <a:endParaRPr/>
          </a:p>
          <a:p>
            <a:pPr indent="-114300" lvl="0" marL="342900" rtl="0" algn="l">
              <a:lnSpc>
                <a:spcPct val="100000"/>
              </a:lnSpc>
              <a:spcBef>
                <a:spcPts val="1200"/>
              </a:spcBef>
              <a:spcAft>
                <a:spcPts val="0"/>
              </a:spcAft>
              <a:buClr>
                <a:srgbClr val="009193"/>
              </a:buClr>
              <a:buSzPts val="3600"/>
              <a:buFont typeface="Arial"/>
              <a:buNone/>
            </a:pPr>
            <a:r>
              <a:t/>
            </a:r>
            <a:endParaRPr sz="2400">
              <a:solidFill>
                <a:schemeClr val="dk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45"/>
          <p:cNvSpPr txBox="1"/>
          <p:nvPr>
            <p:ph idx="1" type="body"/>
          </p:nvPr>
        </p:nvSpPr>
        <p:spPr>
          <a:xfrm>
            <a:off x="8549640" y="-1"/>
            <a:ext cx="3642360" cy="619432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3300"/>
              <a:buFont typeface="Arial"/>
              <a:buChar char="•"/>
            </a:pPr>
            <a:r>
              <a:rPr lang="en-US" sz="2200">
                <a:solidFill>
                  <a:schemeClr val="dk1"/>
                </a:solidFill>
              </a:rPr>
              <a:t>Self-reported</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Average (Mean) Income: $204/month</a:t>
            </a:r>
            <a:endParaRPr/>
          </a:p>
          <a:p>
            <a:pPr indent="-342900" lvl="0" marL="342900" rtl="0" algn="l">
              <a:lnSpc>
                <a:spcPct val="100000"/>
              </a:lnSpc>
              <a:spcBef>
                <a:spcPts val="1000"/>
              </a:spcBef>
              <a:spcAft>
                <a:spcPts val="0"/>
              </a:spcAft>
              <a:buClr>
                <a:srgbClr val="009193"/>
              </a:buClr>
              <a:buSzPts val="3300"/>
              <a:buFont typeface="Arial"/>
              <a:buChar char="•"/>
            </a:pPr>
            <a:r>
              <a:rPr lang="en-US" sz="2200">
                <a:solidFill>
                  <a:schemeClr val="dk1"/>
                </a:solidFill>
              </a:rPr>
              <a:t>$182.00 per month is the current salary for garment factory workers recommended by the government of Cambodia</a:t>
            </a:r>
            <a:endParaRPr/>
          </a:p>
          <a:p>
            <a:pPr indent="-342900" lvl="1" marL="800100" rtl="0" algn="l">
              <a:lnSpc>
                <a:spcPct val="90000"/>
              </a:lnSpc>
              <a:spcBef>
                <a:spcPts val="400"/>
              </a:spcBef>
              <a:spcAft>
                <a:spcPts val="0"/>
              </a:spcAft>
              <a:buClr>
                <a:srgbClr val="009193"/>
              </a:buClr>
              <a:buSzPts val="3300"/>
              <a:buFont typeface="Noto Sans Symbols"/>
              <a:buChar char="▪"/>
            </a:pPr>
            <a:r>
              <a:rPr lang="en-US" sz="2200"/>
              <a:t>16/44 participants did not make this amount</a:t>
            </a:r>
            <a:endParaRPr/>
          </a:p>
          <a:p>
            <a:pPr indent="-342900" lvl="1" marL="800100" rtl="0" algn="l">
              <a:lnSpc>
                <a:spcPct val="90000"/>
              </a:lnSpc>
              <a:spcBef>
                <a:spcPts val="600"/>
              </a:spcBef>
              <a:spcAft>
                <a:spcPts val="0"/>
              </a:spcAft>
              <a:buClr>
                <a:srgbClr val="009193"/>
              </a:buClr>
              <a:buSzPts val="3300"/>
              <a:buFont typeface="Noto Sans Symbols"/>
              <a:buChar char="▪"/>
            </a:pPr>
            <a:r>
              <a:rPr lang="en-US" sz="2200"/>
              <a:t>The lowest income in 2018 was $18.50 per month by a person who sold their labour.</a:t>
            </a:r>
            <a:endParaRPr/>
          </a:p>
        </p:txBody>
      </p:sp>
      <p:pic>
        <p:nvPicPr>
          <p:cNvPr id="814" name="Google Shape;814;p45"/>
          <p:cNvPicPr preferRelativeResize="0"/>
          <p:nvPr/>
        </p:nvPicPr>
        <p:blipFill rotWithShape="1">
          <a:blip r:embed="rId3">
            <a:alphaModFix/>
          </a:blip>
          <a:srcRect b="0" l="0" r="0" t="0"/>
          <a:stretch/>
        </p:blipFill>
        <p:spPr>
          <a:xfrm>
            <a:off x="1" y="0"/>
            <a:ext cx="8549640" cy="6858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8" name="Shape 818"/>
        <p:cNvGrpSpPr/>
        <p:nvPr/>
      </p:nvGrpSpPr>
      <p:grpSpPr>
        <a:xfrm>
          <a:off x="0" y="0"/>
          <a:ext cx="0" cy="0"/>
          <a:chOff x="0" y="0"/>
          <a:chExt cx="0" cy="0"/>
        </a:xfrm>
      </p:grpSpPr>
      <p:sp>
        <p:nvSpPr>
          <p:cNvPr id="819" name="Google Shape;819;p46"/>
          <p:cNvSpPr txBox="1"/>
          <p:nvPr>
            <p:ph idx="1" type="body"/>
          </p:nvPr>
        </p:nvSpPr>
        <p:spPr>
          <a:xfrm>
            <a:off x="8549640" y="117987"/>
            <a:ext cx="3642360" cy="504394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800"/>
              <a:buFont typeface="Arial"/>
              <a:buChar char="•"/>
            </a:pPr>
            <a:r>
              <a:rPr lang="en-US" sz="3200">
                <a:solidFill>
                  <a:schemeClr val="dk1"/>
                </a:solidFill>
              </a:rPr>
              <a:t>Self-reported</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N=22 out of 52</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Highest amount of $12,000 reported by two participants</a:t>
            </a:r>
            <a:endParaRPr/>
          </a:p>
          <a:p>
            <a:pPr indent="-342900" lvl="0" marL="342900" rtl="0" algn="l">
              <a:lnSpc>
                <a:spcPct val="100000"/>
              </a:lnSpc>
              <a:spcBef>
                <a:spcPts val="1000"/>
              </a:spcBef>
              <a:spcAft>
                <a:spcPts val="0"/>
              </a:spcAft>
              <a:buClr>
                <a:srgbClr val="009193"/>
              </a:buClr>
              <a:buSzPts val="4800"/>
              <a:buFont typeface="Arial"/>
              <a:buChar char="•"/>
            </a:pPr>
            <a:r>
              <a:rPr lang="en-US" sz="3200">
                <a:solidFill>
                  <a:schemeClr val="dk1"/>
                </a:solidFill>
              </a:rPr>
              <a:t>45% of participants who reported has debt amounting over $1500</a:t>
            </a:r>
            <a:endParaRPr/>
          </a:p>
          <a:p>
            <a:pPr indent="-142875" lvl="0" marL="342900" rtl="0" algn="l">
              <a:lnSpc>
                <a:spcPct val="100000"/>
              </a:lnSpc>
              <a:spcBef>
                <a:spcPts val="1000"/>
              </a:spcBef>
              <a:spcAft>
                <a:spcPts val="0"/>
              </a:spcAft>
              <a:buClr>
                <a:srgbClr val="009193"/>
              </a:buClr>
              <a:buSzPts val="3150"/>
              <a:buFont typeface="Arial"/>
              <a:buNone/>
            </a:pPr>
            <a:r>
              <a:t/>
            </a:r>
            <a:endParaRPr sz="2100">
              <a:solidFill>
                <a:schemeClr val="dk1"/>
              </a:solidFill>
            </a:endParaRPr>
          </a:p>
        </p:txBody>
      </p:sp>
      <p:pic>
        <p:nvPicPr>
          <p:cNvPr id="820" name="Google Shape;820;p46"/>
          <p:cNvPicPr preferRelativeResize="0"/>
          <p:nvPr/>
        </p:nvPicPr>
        <p:blipFill rotWithShape="1">
          <a:blip r:embed="rId3">
            <a:alphaModFix/>
          </a:blip>
          <a:srcRect b="0" l="0" r="0" t="0"/>
          <a:stretch/>
        </p:blipFill>
        <p:spPr>
          <a:xfrm>
            <a:off x="1" y="0"/>
            <a:ext cx="8391832" cy="68580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Google Shape;825;p47"/>
          <p:cNvSpPr txBox="1"/>
          <p:nvPr>
            <p:ph idx="1" type="body"/>
          </p:nvPr>
        </p:nvSpPr>
        <p:spPr>
          <a:xfrm>
            <a:off x="8549640" y="-1"/>
            <a:ext cx="3642360" cy="674001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9193"/>
              </a:buClr>
              <a:buSzPts val="4200"/>
              <a:buFont typeface="Arial"/>
              <a:buChar char="•"/>
            </a:pPr>
            <a:r>
              <a:rPr lang="en-US" sz="2800">
                <a:solidFill>
                  <a:schemeClr val="dk1"/>
                </a:solidFill>
              </a:rPr>
              <a:t>Self-reported</a:t>
            </a:r>
            <a:endParaRPr/>
          </a:p>
          <a:p>
            <a:pPr indent="-457200" lvl="0" marL="457200" rtl="0" algn="l">
              <a:lnSpc>
                <a:spcPct val="100000"/>
              </a:lnSpc>
              <a:spcBef>
                <a:spcPts val="1000"/>
              </a:spcBef>
              <a:spcAft>
                <a:spcPts val="0"/>
              </a:spcAft>
              <a:buClr>
                <a:srgbClr val="009193"/>
              </a:buClr>
              <a:buSzPts val="4200"/>
              <a:buFont typeface="Arial"/>
              <a:buChar char="•"/>
            </a:pPr>
            <a:r>
              <a:rPr lang="en-US" sz="2800">
                <a:solidFill>
                  <a:schemeClr val="dk1"/>
                </a:solidFill>
              </a:rPr>
              <a:t>Over the years, a total of 6 participants have stated feelings of being exploited while working in NGO programs</a:t>
            </a:r>
            <a:endParaRPr/>
          </a:p>
          <a:p>
            <a:pPr indent="-457200" lvl="0" marL="457200" rtl="0" algn="l">
              <a:lnSpc>
                <a:spcPct val="100000"/>
              </a:lnSpc>
              <a:spcBef>
                <a:spcPts val="1000"/>
              </a:spcBef>
              <a:spcAft>
                <a:spcPts val="0"/>
              </a:spcAft>
              <a:buClr>
                <a:srgbClr val="009193"/>
              </a:buClr>
              <a:buSzPts val="4200"/>
              <a:buFont typeface="Arial"/>
              <a:buChar char="•"/>
            </a:pPr>
            <a:r>
              <a:rPr lang="en-US" sz="2800">
                <a:solidFill>
                  <a:schemeClr val="dk1"/>
                </a:solidFill>
              </a:rPr>
              <a:t>However, 28/52 (54%) Participants stated in 2018 that they </a:t>
            </a:r>
            <a:r>
              <a:rPr i="1" lang="en-US" sz="2800">
                <a:solidFill>
                  <a:schemeClr val="dk1"/>
                </a:solidFill>
              </a:rPr>
              <a:t>enjoyed</a:t>
            </a:r>
            <a:r>
              <a:rPr lang="en-US" sz="2800">
                <a:solidFill>
                  <a:schemeClr val="dk1"/>
                </a:solidFill>
              </a:rPr>
              <a:t> their main job</a:t>
            </a:r>
            <a:endParaRPr/>
          </a:p>
        </p:txBody>
      </p:sp>
      <p:pic>
        <p:nvPicPr>
          <p:cNvPr id="826" name="Google Shape;826;p47"/>
          <p:cNvPicPr preferRelativeResize="0"/>
          <p:nvPr/>
        </p:nvPicPr>
        <p:blipFill rotWithShape="1">
          <a:blip r:embed="rId3">
            <a:alphaModFix/>
          </a:blip>
          <a:srcRect b="0" l="0" r="0" t="0"/>
          <a:stretch/>
        </p:blipFill>
        <p:spPr>
          <a:xfrm>
            <a:off x="0" y="0"/>
            <a:ext cx="8442817" cy="685800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4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LESSON LEARNED</a:t>
            </a:r>
            <a:endParaRPr/>
          </a:p>
        </p:txBody>
      </p:sp>
      <p:pic>
        <p:nvPicPr>
          <p:cNvPr id="832" name="Google Shape;832;p48"/>
          <p:cNvPicPr preferRelativeResize="0"/>
          <p:nvPr/>
        </p:nvPicPr>
        <p:blipFill rotWithShape="1">
          <a:blip r:embed="rId3">
            <a:alphaModFix/>
          </a:blip>
          <a:srcRect b="0" l="0" r="0" t="0"/>
          <a:stretch/>
        </p:blipFill>
        <p:spPr>
          <a:xfrm>
            <a:off x="35272" y="631385"/>
            <a:ext cx="1034576" cy="1034576"/>
          </a:xfrm>
          <a:prstGeom prst="rect">
            <a:avLst/>
          </a:prstGeom>
          <a:noFill/>
          <a:ln>
            <a:noFill/>
          </a:ln>
        </p:spPr>
      </p:pic>
      <p:sp>
        <p:nvSpPr>
          <p:cNvPr id="833" name="Google Shape;833;p48"/>
          <p:cNvSpPr txBox="1"/>
          <p:nvPr/>
        </p:nvSpPr>
        <p:spPr>
          <a:xfrm>
            <a:off x="1069848" y="1665961"/>
            <a:ext cx="10704618" cy="415498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9193"/>
              </a:buClr>
              <a:buSzPts val="3600"/>
              <a:buFont typeface="Rockwell"/>
              <a:buAutoNum type="arabicPeriod" startAt="8"/>
            </a:pPr>
            <a:r>
              <a:rPr lang="en-US" sz="2400">
                <a:solidFill>
                  <a:schemeClr val="dk1"/>
                </a:solidFill>
                <a:latin typeface="Rockwell"/>
                <a:ea typeface="Rockwell"/>
                <a:cs typeface="Rockwell"/>
                <a:sym typeface="Rockwell"/>
              </a:rPr>
              <a:t>Aftercare programs should continue to provide career and financial literacy advice to clients. </a:t>
            </a:r>
            <a:endParaRPr/>
          </a:p>
          <a:p>
            <a:pPr indent="-457200" lvl="1" marL="9144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Especially alternative employment opportunities that are away from industries that are high risk of exploitation.</a:t>
            </a:r>
            <a:endParaRPr/>
          </a:p>
          <a:p>
            <a:pPr indent="-457200" lvl="1" marL="9144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This employment opportunity resource should remain open to former clients over years after formal intervention services complete.</a:t>
            </a:r>
            <a:endParaRPr/>
          </a:p>
          <a:p>
            <a:pPr indent="-457200" lvl="1" marL="9144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Vocational Trainings and Apprenticeships should ideally lead to employment outside of the NGO community.</a:t>
            </a:r>
            <a:endParaRPr/>
          </a:p>
          <a:p>
            <a:pPr indent="-457200" lvl="1" marL="914400" marR="0" rtl="0" algn="l">
              <a:spcBef>
                <a:spcPts val="0"/>
              </a:spcBef>
              <a:spcAft>
                <a:spcPts val="0"/>
              </a:spcAft>
              <a:buClr>
                <a:srgbClr val="009193"/>
              </a:buClr>
              <a:buSzPts val="3600"/>
              <a:buFont typeface="Arial"/>
              <a:buChar char="•"/>
            </a:pPr>
            <a:r>
              <a:rPr b="0" i="0" lang="en-US" sz="2400" u="none" cap="none" strike="noStrike">
                <a:solidFill>
                  <a:schemeClr val="dk1"/>
                </a:solidFill>
                <a:latin typeface="Rockwell"/>
                <a:ea typeface="Rockwell"/>
                <a:cs typeface="Rockwell"/>
                <a:sym typeface="Rockwell"/>
              </a:rPr>
              <a:t>Household budgeting and Debt Management should be foundational in a client’s life-skills education within aftercare programming.</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49"/>
          <p:cNvSpPr txBox="1"/>
          <p:nvPr>
            <p:ph type="title"/>
          </p:nvPr>
        </p:nvSpPr>
        <p:spPr>
          <a:xfrm>
            <a:off x="2165774" y="2434663"/>
            <a:ext cx="9281160" cy="352044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7200"/>
              <a:buFont typeface="Rockwell"/>
              <a:buNone/>
            </a:pPr>
            <a:r>
              <a:rPr lang="en-US" sz="7200"/>
              <a:t>Q&amp;A </a:t>
            </a:r>
            <a:br>
              <a:rPr lang="en-US" sz="7200"/>
            </a:br>
            <a:br>
              <a:rPr lang="en-US" sz="7200"/>
            </a:br>
            <a:r>
              <a:rPr lang="en-US" sz="2880"/>
              <a:t>WITH</a:t>
            </a:r>
            <a:r>
              <a:rPr lang="en-US" sz="7200"/>
              <a:t> BUTTERFLY’S </a:t>
            </a:r>
            <a:br>
              <a:rPr lang="en-US" sz="7200"/>
            </a:br>
            <a:r>
              <a:rPr lang="en-US" sz="7200"/>
              <a:t>TEAM MEMBERS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2019-11-19T02:57:40Z</dcterms:created>
  <dc:creator>James Havey</dc:creator>
</cp:coreProperties>
</file>