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sldIdLst>
    <p:sldId id="256" r:id="rId2"/>
    <p:sldId id="377" r:id="rId3"/>
    <p:sldId id="372" r:id="rId4"/>
    <p:sldId id="373" r:id="rId5"/>
    <p:sldId id="374" r:id="rId6"/>
    <p:sldId id="375" r:id="rId7"/>
    <p:sldId id="376" r:id="rId8"/>
    <p:sldId id="379" r:id="rId9"/>
    <p:sldId id="565" r:id="rId10"/>
    <p:sldId id="367" r:id="rId11"/>
    <p:sldId id="368" r:id="rId12"/>
    <p:sldId id="554" r:id="rId13"/>
    <p:sldId id="348" r:id="rId14"/>
    <p:sldId id="355" r:id="rId15"/>
    <p:sldId id="569" r:id="rId16"/>
    <p:sldId id="356" r:id="rId17"/>
    <p:sldId id="358" r:id="rId18"/>
    <p:sldId id="562" r:id="rId19"/>
    <p:sldId id="563" r:id="rId20"/>
    <p:sldId id="553" r:id="rId21"/>
    <p:sldId id="552" r:id="rId22"/>
    <p:sldId id="365" r:id="rId23"/>
    <p:sldId id="551" r:id="rId24"/>
    <p:sldId id="364" r:id="rId25"/>
    <p:sldId id="567" r:id="rId26"/>
    <p:sldId id="555" r:id="rId27"/>
    <p:sldId id="258" r:id="rId28"/>
    <p:sldId id="261" r:id="rId29"/>
    <p:sldId id="568" r:id="rId30"/>
    <p:sldId id="271" r:id="rId31"/>
    <p:sldId id="282" r:id="rId32"/>
    <p:sldId id="267" r:id="rId33"/>
    <p:sldId id="281" r:id="rId34"/>
    <p:sldId id="284" r:id="rId35"/>
    <p:sldId id="280" r:id="rId36"/>
    <p:sldId id="298" r:id="rId37"/>
    <p:sldId id="273" r:id="rId38"/>
    <p:sldId id="309" r:id="rId39"/>
    <p:sldId id="311" r:id="rId40"/>
    <p:sldId id="328" r:id="rId41"/>
    <p:sldId id="343" r:id="rId42"/>
    <p:sldId id="334" r:id="rId43"/>
    <p:sldId id="423" r:id="rId44"/>
    <p:sldId id="428" r:id="rId45"/>
    <p:sldId id="429" r:id="rId46"/>
    <p:sldId id="456" r:id="rId47"/>
    <p:sldId id="473" r:id="rId48"/>
    <p:sldId id="503" r:id="rId49"/>
    <p:sldId id="501" r:id="rId50"/>
    <p:sldId id="576" r:id="rId51"/>
    <p:sldId id="474" r:id="rId52"/>
    <p:sldId id="440" r:id="rId53"/>
    <p:sldId id="482" r:id="rId54"/>
    <p:sldId id="527" r:id="rId55"/>
    <p:sldId id="545" r:id="rId56"/>
    <p:sldId id="557" r:id="rId57"/>
    <p:sldId id="571" r:id="rId58"/>
    <p:sldId id="570" r:id="rId59"/>
    <p:sldId id="574" r:id="rId60"/>
    <p:sldId id="577" r:id="rId61"/>
    <p:sldId id="572" r:id="rId62"/>
    <p:sldId id="578" r:id="rId63"/>
    <p:sldId id="573" r:id="rId64"/>
    <p:sldId id="575" r:id="rId65"/>
    <p:sldId id="580" r:id="rId66"/>
    <p:sldId id="579" r:id="rId67"/>
    <p:sldId id="558" r:id="rId68"/>
    <p:sldId id="559" r:id="rId69"/>
    <p:sldId id="354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B0807-2FF0-3F47-A065-1BC94F7BC804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2B4F7-8B77-EB4E-8D8F-57598BDF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Despite widespread support for this research it still took significant time to agree on MOUs partnerships allowing us access to potential participants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15F9E8F-4295-6648-B8FA-9325A1E0E105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A lot of research about victims and survivors</a:t>
            </a:r>
          </a:p>
          <a:p>
            <a:r>
              <a:rPr lang="en-US">
                <a:latin typeface="Calibri" charset="0"/>
              </a:rPr>
              <a:t>Their perspective about their lives and experiences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558DE0F-8ACC-BC43-AF51-EA1DACC48834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Helvetica Neue Light" charset="0"/>
                <a:cs typeface="Helvetica Neue Light" charset="0"/>
              </a:rPr>
              <a:t>Voluntary</a:t>
            </a:r>
          </a:p>
          <a:p>
            <a:pPr eaLnBrk="1" hangingPunct="1"/>
            <a:r>
              <a:rPr lang="en-US">
                <a:latin typeface="Helvetica Neue Light" charset="0"/>
                <a:cs typeface="Helvetica Neue Light" charset="0"/>
              </a:rPr>
              <a:t>Assent/Consent</a:t>
            </a:r>
          </a:p>
          <a:p>
            <a:pPr eaLnBrk="1" hangingPunct="1"/>
            <a:r>
              <a:rPr lang="en-US">
                <a:latin typeface="Helvetica Neue Light" charset="0"/>
                <a:cs typeface="Helvetica Neue Light" charset="0"/>
              </a:rPr>
              <a:t>Resource/ referral</a:t>
            </a:r>
          </a:p>
          <a:p>
            <a:pPr eaLnBrk="1" hangingPunct="1"/>
            <a:r>
              <a:rPr lang="en-US">
                <a:latin typeface="Helvetica Neue Light" charset="0"/>
                <a:cs typeface="Helvetica Neue Light" charset="0"/>
              </a:rPr>
              <a:t>Child protection issues</a:t>
            </a:r>
          </a:p>
          <a:p>
            <a:pPr eaLnBrk="1" hangingPunct="1"/>
            <a:r>
              <a:rPr lang="en-US">
                <a:latin typeface="Helvetica Neue Light" charset="0"/>
                <a:cs typeface="Helvetica Neue Light" charset="0"/>
              </a:rPr>
              <a:t>National Ethics committee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9DF7FBA-7E42-4046-9598-724561909F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Mixture: Khmer Vientamese, Khmer Chinese, Khemr Thai , Khmer Cham- the rest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Took a year to obtain this sample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794960F-BCCE-0B48-8144-997FFC6ED23F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B4F7-8B77-EB4E-8D8F-57598BDF9BF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2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3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1844-F2A6-294F-BDF7-6D62084AE48C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8913-2970-3147-9C54-FDAFD55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esv/Ps%2073.28" TargetMode="External"/><Relationship Id="rId4" Type="http://schemas.openxmlformats.org/officeDocument/2006/relationships/hyperlink" Target="https://biblia.com/bible/esv/James%204.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73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Journeys of </a:t>
            </a:r>
            <a:r>
              <a:rPr lang="en-US" i="1" dirty="0" smtClean="0">
                <a:solidFill>
                  <a:srgbClr val="FF0000"/>
                </a:solidFill>
              </a:rPr>
              <a:t>Faith </a:t>
            </a:r>
            <a:r>
              <a:rPr lang="mr-IN" i="1" dirty="0" smtClean="0">
                <a:solidFill>
                  <a:srgbClr val="FF0000"/>
                </a:solidFill>
              </a:rPr>
              <a:t>–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Children of the Wood &amp; the Stone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-</a:t>
            </a:r>
            <a:r>
              <a:rPr lang="en-US" dirty="0" smtClean="0"/>
              <a:t>Spirituality </a:t>
            </a:r>
            <a:r>
              <a:rPr lang="en-US" dirty="0" smtClean="0"/>
              <a:t>of Survivors of Sexual Exploitation in Cambodia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  <a:t>The Butterfly </a:t>
            </a:r>
            <a:r>
              <a:rPr lang="en-US" dirty="0" smtClean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  <a:t>Longitudinal </a:t>
            </a:r>
            <a:r>
              <a:rPr lang="en-US" dirty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  <a:t>Research </a:t>
            </a:r>
            <a:r>
              <a:rPr lang="en-US" dirty="0" smtClean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  <a:t>Project in Cambodia</a:t>
            </a:r>
          </a:p>
          <a:p>
            <a:r>
              <a:rPr lang="en-US" dirty="0" smtClean="0"/>
              <a:t>Glenn Miles </a:t>
            </a:r>
            <a:r>
              <a:rPr lang="en-US" dirty="0"/>
              <a:t>P</a:t>
            </a:r>
            <a:r>
              <a:rPr lang="en-US" dirty="0" smtClean="0"/>
              <a:t>hD 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4710113"/>
            <a:ext cx="1319213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29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Marx, Freud, </a:t>
            </a:r>
            <a:r>
              <a:rPr lang="en-US" dirty="0" err="1" smtClean="0"/>
              <a:t>et.al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Marx</a:t>
            </a:r>
            <a:r>
              <a:rPr lang="en-US" dirty="0"/>
              <a:t>, in 1844, argued </a:t>
            </a:r>
            <a:r>
              <a:rPr lang="en-US" dirty="0" smtClean="0"/>
              <a:t>that religion </a:t>
            </a:r>
            <a:r>
              <a:rPr lang="en-US" dirty="0"/>
              <a:t>was </a:t>
            </a:r>
            <a:r>
              <a:rPr lang="en-US" dirty="0">
                <a:solidFill>
                  <a:srgbClr val="FF0000"/>
                </a:solidFill>
              </a:rPr>
              <a:t>`the opium of the people’</a:t>
            </a:r>
            <a:r>
              <a:rPr lang="en-US" dirty="0"/>
              <a:t> (1959:263). </a:t>
            </a:r>
            <a:endParaRPr lang="en-US" dirty="0" smtClean="0"/>
          </a:p>
          <a:p>
            <a:r>
              <a:rPr lang="en-US" dirty="0" smtClean="0"/>
              <a:t>Freud </a:t>
            </a:r>
            <a:r>
              <a:rPr lang="en-US" dirty="0"/>
              <a:t>(1949:42, 74) believed religion </a:t>
            </a:r>
            <a:r>
              <a:rPr lang="en-US" dirty="0" smtClean="0"/>
              <a:t>to be </a:t>
            </a:r>
            <a:r>
              <a:rPr lang="en-US" dirty="0"/>
              <a:t>nothing more than an </a:t>
            </a:r>
            <a:r>
              <a:rPr lang="en-US" dirty="0">
                <a:solidFill>
                  <a:srgbClr val="FF0000"/>
                </a:solidFill>
              </a:rPr>
              <a:t>`infantile’ response </a:t>
            </a:r>
            <a:r>
              <a:rPr lang="en-US" dirty="0"/>
              <a:t>and `the </a:t>
            </a:r>
            <a:r>
              <a:rPr lang="en-US" dirty="0" smtClean="0"/>
              <a:t>adult’s </a:t>
            </a:r>
            <a:r>
              <a:rPr lang="en-US" dirty="0"/>
              <a:t>reaction to his own sense </a:t>
            </a:r>
            <a:r>
              <a:rPr lang="en-US" dirty="0" smtClean="0"/>
              <a:t>of helplessness</a:t>
            </a:r>
            <a:r>
              <a:rPr lang="en-US" dirty="0"/>
              <a:t>’ </a:t>
            </a:r>
            <a:r>
              <a:rPr lang="en-US" dirty="0" smtClean="0"/>
              <a:t>.</a:t>
            </a:r>
          </a:p>
          <a:p>
            <a:r>
              <a:rPr lang="en-US" dirty="0"/>
              <a:t> Social science literature historically has tended to refer to </a:t>
            </a:r>
            <a:r>
              <a:rPr lang="en-US" dirty="0" smtClean="0"/>
              <a:t>spirituality and </a:t>
            </a:r>
            <a:r>
              <a:rPr lang="en-US" dirty="0"/>
              <a:t>religions as belief systems based on </a:t>
            </a:r>
            <a:r>
              <a:rPr lang="en-US" dirty="0">
                <a:solidFill>
                  <a:srgbClr val="FF0000"/>
                </a:solidFill>
              </a:rPr>
              <a:t>myths</a:t>
            </a:r>
            <a:r>
              <a:rPr lang="en-US" dirty="0"/>
              <a:t>, whose overall negative effect on </a:t>
            </a:r>
            <a:r>
              <a:rPr lang="en-US" dirty="0" smtClean="0"/>
              <a:t>society would </a:t>
            </a:r>
            <a:r>
              <a:rPr lang="en-US" dirty="0"/>
              <a:t>be replaced eventually by sound </a:t>
            </a:r>
            <a:r>
              <a:rPr lang="en-US" dirty="0" smtClean="0">
                <a:solidFill>
                  <a:srgbClr val="FF0000"/>
                </a:solidFill>
              </a:rPr>
              <a:t>scientific</a:t>
            </a:r>
            <a:r>
              <a:rPr lang="en-US" dirty="0" smtClean="0"/>
              <a:t> </a:t>
            </a:r>
            <a:r>
              <a:rPr lang="en-US" dirty="0"/>
              <a:t>thinking.</a:t>
            </a:r>
          </a:p>
        </p:txBody>
      </p:sp>
    </p:spTree>
    <p:extLst>
      <p:ext uri="{BB962C8B-B14F-4D97-AF65-F5344CB8AC3E}">
        <p14:creationId xmlns:p14="http://schemas.microsoft.com/office/powerpoint/2010/main" val="1240618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vs. Spiritual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09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practitioners can </a:t>
            </a:r>
            <a:r>
              <a:rPr lang="en-US" dirty="0">
                <a:solidFill>
                  <a:srgbClr val="FF0000"/>
                </a:solidFill>
              </a:rPr>
              <a:t>avoid</a:t>
            </a:r>
            <a:r>
              <a:rPr lang="en-US" dirty="0"/>
              <a:t> the topic of spirituality more from a `</a:t>
            </a:r>
            <a:r>
              <a:rPr lang="en-US" dirty="0" smtClean="0"/>
              <a:t>respect’ of local </a:t>
            </a:r>
            <a:r>
              <a:rPr lang="en-US" dirty="0"/>
              <a:t>culture and out of an awareness of the dangers of </a:t>
            </a:r>
            <a:r>
              <a:rPr lang="en-US" dirty="0">
                <a:solidFill>
                  <a:srgbClr val="FF0000"/>
                </a:solidFill>
              </a:rPr>
              <a:t>imposing their view.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But there </a:t>
            </a:r>
            <a:r>
              <a:rPr lang="en-US" dirty="0"/>
              <a:t>is a certain degree of </a:t>
            </a:r>
            <a:r>
              <a:rPr lang="en-US" dirty="0">
                <a:solidFill>
                  <a:srgbClr val="FF0000"/>
                </a:solidFill>
              </a:rPr>
              <a:t>condescension</a:t>
            </a:r>
            <a:r>
              <a:rPr lang="en-US" dirty="0"/>
              <a:t> implicit in </a:t>
            </a:r>
            <a:r>
              <a:rPr lang="en-US" dirty="0" smtClean="0"/>
              <a:t>withholding what </a:t>
            </a:r>
            <a:r>
              <a:rPr lang="en-US" dirty="0"/>
              <a:t>one believes to be a superior understanding of reality so as not to offend or impose.</a:t>
            </a:r>
          </a:p>
          <a:p>
            <a:r>
              <a:rPr lang="en-US" dirty="0" smtClean="0"/>
              <a:t>People’s </a:t>
            </a:r>
            <a:r>
              <a:rPr lang="en-US" dirty="0">
                <a:solidFill>
                  <a:srgbClr val="FF0000"/>
                </a:solidFill>
              </a:rPr>
              <a:t>spirituality is viewed as weak</a:t>
            </a:r>
            <a:r>
              <a:rPr lang="en-US" dirty="0"/>
              <a:t> and to be protected, in the way that quaint </a:t>
            </a:r>
            <a:r>
              <a:rPr lang="en-US" dirty="0" smtClean="0"/>
              <a:t>traditions should </a:t>
            </a:r>
            <a:r>
              <a:rPr lang="en-US" dirty="0"/>
              <a:t>be </a:t>
            </a:r>
            <a:r>
              <a:rPr lang="en-US" dirty="0" smtClean="0"/>
              <a:t>protected.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5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Spirituality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However, </a:t>
            </a:r>
            <a:r>
              <a:rPr lang="en-US" dirty="0" smtClean="0">
                <a:solidFill>
                  <a:srgbClr val="FF0000"/>
                </a:solidFill>
              </a:rPr>
              <a:t>Spirituality </a:t>
            </a:r>
            <a:r>
              <a:rPr lang="en-US" dirty="0">
                <a:solidFill>
                  <a:srgbClr val="FF0000"/>
                </a:solidFill>
              </a:rPr>
              <a:t>is central </a:t>
            </a:r>
            <a:r>
              <a:rPr lang="en-US" dirty="0"/>
              <a:t>to many of the daily decisions people in the `South’ make about </a:t>
            </a:r>
            <a:r>
              <a:rPr lang="en-US" dirty="0" smtClean="0"/>
              <a:t>their own </a:t>
            </a:r>
            <a:r>
              <a:rPr lang="en-US" dirty="0"/>
              <a:t>and their community’s </a:t>
            </a:r>
            <a:r>
              <a:rPr lang="en-US" dirty="0" smtClean="0"/>
              <a:t>development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Despite </a:t>
            </a:r>
            <a:r>
              <a:rPr lang="en-US" dirty="0"/>
              <a:t>its importance, development </a:t>
            </a:r>
            <a:r>
              <a:rPr lang="en-US" dirty="0" smtClean="0"/>
              <a:t>literature and </a:t>
            </a:r>
            <a:r>
              <a:rPr lang="en-US" dirty="0"/>
              <a:t>development practices have systematically </a:t>
            </a:r>
            <a:r>
              <a:rPr lang="en-US" dirty="0">
                <a:solidFill>
                  <a:srgbClr val="FF0000"/>
                </a:solidFill>
              </a:rPr>
              <a:t>avoided the topic of spirituality.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Kurt Alan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Beek</a:t>
            </a:r>
            <a:r>
              <a:rPr lang="en-US" dirty="0" smtClean="0"/>
              <a:t>  (1990)“Spirituality A Development Taboo”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4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UNCRC </a:t>
            </a:r>
            <a:r>
              <a:rPr lang="mr-IN" dirty="0" smtClean="0"/>
              <a:t>–</a:t>
            </a:r>
            <a:r>
              <a:rPr lang="en-US" dirty="0" smtClean="0"/>
              <a:t> (Child friendly version)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Article </a:t>
            </a:r>
            <a:r>
              <a:rPr lang="en-IN" dirty="0"/>
              <a:t>14: You have the right to </a:t>
            </a:r>
            <a:r>
              <a:rPr lang="en-IN" dirty="0">
                <a:solidFill>
                  <a:srgbClr val="FF0000"/>
                </a:solidFill>
              </a:rPr>
              <a:t>choose your own religion and beliefs. 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Your </a:t>
            </a:r>
            <a:r>
              <a:rPr lang="en-IN" dirty="0">
                <a:solidFill>
                  <a:srgbClr val="FF0000"/>
                </a:solidFill>
              </a:rPr>
              <a:t>parents</a:t>
            </a:r>
            <a:r>
              <a:rPr lang="en-IN" dirty="0"/>
              <a:t> should </a:t>
            </a:r>
            <a:r>
              <a:rPr lang="en-IN" dirty="0">
                <a:solidFill>
                  <a:srgbClr val="FF0000"/>
                </a:solidFill>
              </a:rPr>
              <a:t>help you decide </a:t>
            </a:r>
            <a:r>
              <a:rPr lang="en-IN" dirty="0"/>
              <a:t>what is right and wrong, and what is best for you.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7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0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Constitution of Cambodia, Article 43: State Religion and Freedom of Belief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1013"/>
            <a:ext cx="8229600" cy="51069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Khmer </a:t>
            </a:r>
            <a:r>
              <a:rPr lang="en-US" dirty="0"/>
              <a:t>citizens of either sex shall have the right to freedom of </a:t>
            </a:r>
            <a:r>
              <a:rPr lang="en-US" dirty="0" smtClean="0"/>
              <a:t>belief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Freedom </a:t>
            </a:r>
            <a:r>
              <a:rPr lang="en-US" dirty="0">
                <a:solidFill>
                  <a:srgbClr val="FF0000"/>
                </a:solidFill>
              </a:rPr>
              <a:t>of religious belief and worship shall be guaranteed </a:t>
            </a:r>
            <a:r>
              <a:rPr lang="en-US" dirty="0"/>
              <a:t>by the State on the condition that such freedom does not affect other religious beliefs or violate public order and security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Buddhism </a:t>
            </a:r>
            <a:r>
              <a:rPr lang="en-US" dirty="0"/>
              <a:t>shall be the </a:t>
            </a:r>
            <a:r>
              <a:rPr lang="en-US" dirty="0">
                <a:solidFill>
                  <a:srgbClr val="FF0000"/>
                </a:solidFill>
              </a:rPr>
              <a:t>religion of the State</a:t>
            </a:r>
            <a:r>
              <a:rPr lang="en-US" dirty="0" smtClean="0"/>
              <a:t>.</a:t>
            </a:r>
          </a:p>
          <a:p>
            <a:r>
              <a:rPr lang="en-US" dirty="0"/>
              <a:t>The constitution </a:t>
            </a:r>
            <a:r>
              <a:rPr lang="en-US" dirty="0">
                <a:solidFill>
                  <a:srgbClr val="FF0000"/>
                </a:solidFill>
              </a:rPr>
              <a:t>prohibits discrimination </a:t>
            </a:r>
            <a:r>
              <a:rPr lang="en-US" dirty="0"/>
              <a:t>based on religion, and the government does not tolerate abuse of religious freedom, either by </a:t>
            </a:r>
            <a:r>
              <a:rPr lang="en-US" dirty="0" smtClean="0"/>
              <a:t>Governmental </a:t>
            </a:r>
            <a:r>
              <a:rPr lang="en-US" dirty="0"/>
              <a:t>or private </a:t>
            </a:r>
            <a:r>
              <a:rPr lang="en-US" dirty="0" smtClean="0"/>
              <a:t>actors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9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60% Americans currently believe it is </a:t>
            </a:r>
            <a:r>
              <a:rPr lang="en-US" dirty="0" smtClean="0">
                <a:solidFill>
                  <a:srgbClr val="FF0000"/>
                </a:solidFill>
              </a:rPr>
              <a:t>‘extreme’ to attempt to convert others to your faith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57% say whatever is right or works best for you </a:t>
            </a:r>
            <a:r>
              <a:rPr lang="en-US" dirty="0" smtClean="0">
                <a:solidFill>
                  <a:srgbClr val="FF0000"/>
                </a:solidFill>
              </a:rPr>
              <a:t>is the only truth </a:t>
            </a:r>
            <a:r>
              <a:rPr lang="en-US" dirty="0" smtClean="0"/>
              <a:t>you can know.</a:t>
            </a:r>
          </a:p>
          <a:p>
            <a:r>
              <a:rPr lang="en-US" dirty="0" err="1" smtClean="0"/>
              <a:t>Barna</a:t>
            </a:r>
            <a:r>
              <a:rPr lang="en-US" dirty="0" smtClean="0"/>
              <a:t> Research. (2018) ‘Spiritual Conversations in a Digital World’.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Proselytizing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“For Buddhists </a:t>
            </a:r>
            <a:r>
              <a:rPr lang="en-US" dirty="0" smtClean="0">
                <a:solidFill>
                  <a:srgbClr val="FF0000"/>
                </a:solidFill>
              </a:rPr>
              <a:t>proselytizing is an unimportant</a:t>
            </a:r>
            <a:r>
              <a:rPr lang="en-US" dirty="0" smtClean="0"/>
              <a:t>, worldly activity resulting neither in merit nor in improved karma”</a:t>
            </a:r>
          </a:p>
          <a:p>
            <a:r>
              <a:rPr lang="en-US" dirty="0" smtClean="0"/>
              <a:t>“For Christian child welfare </a:t>
            </a:r>
            <a:r>
              <a:rPr lang="en-US" dirty="0" err="1" smtClean="0"/>
              <a:t>organisations</a:t>
            </a:r>
            <a:r>
              <a:rPr lang="en-US" dirty="0" smtClean="0"/>
              <a:t>, child </a:t>
            </a:r>
            <a:r>
              <a:rPr lang="en-US" dirty="0" smtClean="0">
                <a:solidFill>
                  <a:srgbClr val="FF0000"/>
                </a:solidFill>
              </a:rPr>
              <a:t>beneficiaries tend to be included in faith based activities </a:t>
            </a:r>
            <a:r>
              <a:rPr lang="en-US" dirty="0" smtClean="0"/>
              <a:t>as a matter of course, although this is looked on by others with suspicion”.</a:t>
            </a:r>
          </a:p>
          <a:p>
            <a:r>
              <a:rPr lang="en-US" dirty="0" smtClean="0"/>
              <a:t>But Christianity is evangelical </a:t>
            </a:r>
            <a:r>
              <a:rPr lang="mr-IN" dirty="0" smtClean="0"/>
              <a:t>–</a:t>
            </a:r>
            <a:r>
              <a:rPr lang="en-GB" dirty="0"/>
              <a:t> </a:t>
            </a:r>
            <a:r>
              <a:rPr lang="en-GB" dirty="0" smtClean="0"/>
              <a:t>“</a:t>
            </a:r>
            <a:r>
              <a:rPr lang="en-US" dirty="0" smtClean="0"/>
              <a:t>forbidding Christians to share the good news is like </a:t>
            </a:r>
            <a:r>
              <a:rPr lang="en-US" dirty="0" smtClean="0">
                <a:solidFill>
                  <a:srgbClr val="FF0000"/>
                </a:solidFill>
              </a:rPr>
              <a:t>telling a tree not to grow</a:t>
            </a:r>
            <a:r>
              <a:rPr lang="en-US" dirty="0" smtClean="0"/>
              <a:t>” 	Judith </a:t>
            </a:r>
            <a:r>
              <a:rPr lang="en-US" dirty="0" err="1" smtClean="0"/>
              <a:t>Ennew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9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Coercion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However “What Jesus intended was that his followers should communicate to others</a:t>
            </a:r>
            <a:r>
              <a:rPr lang="mr-IN" dirty="0" smtClean="0"/>
              <a:t>…</a:t>
            </a:r>
            <a:r>
              <a:rPr lang="en-GB" dirty="0" smtClean="0">
                <a:solidFill>
                  <a:srgbClr val="FF0000"/>
                </a:solidFill>
              </a:rPr>
              <a:t>sacrificial </a:t>
            </a:r>
            <a:r>
              <a:rPr lang="en-US" dirty="0" smtClean="0">
                <a:solidFill>
                  <a:srgbClr val="FF0000"/>
                </a:solidFill>
              </a:rPr>
              <a:t>other person </a:t>
            </a:r>
            <a:r>
              <a:rPr lang="en-US" dirty="0" err="1" smtClean="0">
                <a:solidFill>
                  <a:srgbClr val="FF0000"/>
                </a:solidFill>
              </a:rPr>
              <a:t>centred</a:t>
            </a:r>
            <a:r>
              <a:rPr lang="en-US" dirty="0" smtClean="0">
                <a:solidFill>
                  <a:srgbClr val="FF0000"/>
                </a:solidFill>
              </a:rPr>
              <a:t> respect and love</a:t>
            </a:r>
            <a:r>
              <a:rPr lang="en-US" dirty="0" smtClean="0"/>
              <a:t>.  There is no suggestion of coercion.”</a:t>
            </a:r>
          </a:p>
          <a:p>
            <a:pPr marL="0" indent="0">
              <a:buNone/>
            </a:pPr>
            <a:r>
              <a:rPr lang="en-US" dirty="0" smtClean="0"/>
              <a:t>“ Human beings, especially children can be compelled (or induced by related benefits) to follow rituals and obey religious practices. But it is </a:t>
            </a:r>
            <a:r>
              <a:rPr lang="en-US" dirty="0" smtClean="0">
                <a:solidFill>
                  <a:srgbClr val="FF0000"/>
                </a:solidFill>
              </a:rPr>
              <a:t>unlikely that anyone can be forced to </a:t>
            </a:r>
            <a:r>
              <a:rPr lang="en-US" i="1" dirty="0" smtClean="0">
                <a:solidFill>
                  <a:srgbClr val="FF0000"/>
                </a:solidFill>
              </a:rPr>
              <a:t>believe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something against their wishes” Judith </a:t>
            </a:r>
            <a:r>
              <a:rPr lang="en-US" dirty="0" err="1" smtClean="0"/>
              <a:t>Ennew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3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Rebecca Hay (1998) suggests we have 4 major responsibilities which can be applied to any faith</a:t>
            </a:r>
          </a:p>
          <a:p>
            <a:pPr lvl="1"/>
            <a:r>
              <a:rPr lang="en-US" dirty="0" smtClean="0"/>
              <a:t>To help children </a:t>
            </a:r>
            <a:r>
              <a:rPr lang="en-US" dirty="0" smtClean="0">
                <a:solidFill>
                  <a:srgbClr val="FF0000"/>
                </a:solidFill>
              </a:rPr>
              <a:t>keep an open mind</a:t>
            </a:r>
          </a:p>
          <a:p>
            <a:pPr lvl="1"/>
            <a:r>
              <a:rPr lang="en-US" dirty="0" smtClean="0"/>
              <a:t>To explore with children </a:t>
            </a:r>
            <a:r>
              <a:rPr lang="en-US" dirty="0" smtClean="0">
                <a:solidFill>
                  <a:srgbClr val="FF0000"/>
                </a:solidFill>
              </a:rPr>
              <a:t>different ways </a:t>
            </a:r>
            <a:r>
              <a:rPr lang="en-US" dirty="0" smtClean="0"/>
              <a:t>of perceiving the world.</a:t>
            </a:r>
          </a:p>
          <a:p>
            <a:pPr lvl="1"/>
            <a:r>
              <a:rPr lang="en-US" dirty="0" smtClean="0"/>
              <a:t>To encourage children’s awareness </a:t>
            </a:r>
            <a:r>
              <a:rPr lang="en-US" dirty="0" smtClean="0">
                <a:solidFill>
                  <a:srgbClr val="FF0000"/>
                </a:solidFill>
              </a:rPr>
              <a:t>of their own spirituality and that of others</a:t>
            </a:r>
          </a:p>
          <a:p>
            <a:pPr lvl="1"/>
            <a:r>
              <a:rPr lang="en-US" dirty="0" smtClean="0"/>
              <a:t>To become aware of </a:t>
            </a:r>
            <a:r>
              <a:rPr lang="en-US" dirty="0" smtClean="0">
                <a:solidFill>
                  <a:srgbClr val="FF0000"/>
                </a:solidFill>
              </a:rPr>
              <a:t>social and political </a:t>
            </a:r>
            <a:r>
              <a:rPr lang="en-US" dirty="0" smtClean="0"/>
              <a:t>dimensions of spirituality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1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“Spiritual nurture rather than conversion </a:t>
            </a:r>
            <a:r>
              <a:rPr lang="en-US" dirty="0" smtClean="0"/>
              <a:t>must be the </a:t>
            </a:r>
            <a:r>
              <a:rPr lang="en-US" dirty="0" smtClean="0">
                <a:solidFill>
                  <a:srgbClr val="FF0000"/>
                </a:solidFill>
              </a:rPr>
              <a:t>core of faith based activities</a:t>
            </a:r>
            <a:r>
              <a:rPr lang="mr-IN" dirty="0" smtClean="0"/>
              <a:t>…</a:t>
            </a:r>
            <a:r>
              <a:rPr lang="en-US" dirty="0" smtClean="0"/>
              <a:t>One human right is not to have the existence of spiritual dimension regarded as a delusion or neurosis</a:t>
            </a:r>
            <a:r>
              <a:rPr lang="mr-IN" dirty="0" smtClean="0"/>
              <a:t>…</a:t>
            </a:r>
            <a:r>
              <a:rPr lang="en-US" dirty="0" smtClean="0"/>
              <a:t>Spiritual lives of children must be </a:t>
            </a:r>
            <a:r>
              <a:rPr lang="en-US" dirty="0" smtClean="0">
                <a:solidFill>
                  <a:srgbClr val="FF0000"/>
                </a:solidFill>
              </a:rPr>
              <a:t>neither abused nor distorted through power </a:t>
            </a:r>
            <a:r>
              <a:rPr lang="en-US" dirty="0" smtClean="0"/>
              <a:t>relationships”    Judith </a:t>
            </a:r>
            <a:r>
              <a:rPr lang="en-US" dirty="0" err="1" smtClean="0"/>
              <a:t>Ennew</a:t>
            </a:r>
            <a:r>
              <a:rPr lang="en-US" dirty="0" smtClean="0"/>
              <a:t>, 2015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“The child has the right to commune with God” </a:t>
            </a:r>
            <a:r>
              <a:rPr lang="en-GB" dirty="0" err="1" smtClean="0"/>
              <a:t>Janusz</a:t>
            </a:r>
            <a:r>
              <a:rPr lang="en-GB" dirty="0" smtClean="0"/>
              <a:t> </a:t>
            </a:r>
            <a:r>
              <a:rPr lang="en-GB" dirty="0" err="1" smtClean="0"/>
              <a:t>Koreczak</a:t>
            </a:r>
            <a:r>
              <a:rPr lang="en-GB" dirty="0" smtClean="0"/>
              <a:t>, 2004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5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Donors that Fund Butterfly </a:t>
            </a:r>
            <a:r>
              <a:rPr lang="en-US" dirty="0" smtClean="0"/>
              <a:t>2018-19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76163" y="1831957"/>
            <a:ext cx="64008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Stronger </a:t>
            </a:r>
            <a:r>
              <a:rPr lang="en-US" sz="2800" dirty="0"/>
              <a:t>Together Foundation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Tenth Church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Imago Dei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Love </a:t>
            </a:r>
            <a:r>
              <a:rPr lang="en-US" sz="2800" dirty="0" smtClean="0"/>
              <a:t>146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Stronger Together Foundation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Tenth Church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 anonymous donor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30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Angkor </a:t>
            </a:r>
            <a:r>
              <a:rPr lang="en-US" dirty="0" err="1" smtClean="0"/>
              <a:t>Wat</a:t>
            </a:r>
            <a:endParaRPr lang="en-US" dirty="0"/>
          </a:p>
        </p:txBody>
      </p:sp>
      <p:pic>
        <p:nvPicPr>
          <p:cNvPr id="6" name="Content Placeholder 5" descr="angkor wa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5" b="18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380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in Cambodia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2604" y="1400008"/>
            <a:ext cx="762056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The early history of religion in Cambodia </a:t>
            </a:r>
            <a:r>
              <a:rPr lang="en-US" sz="2800" dirty="0" smtClean="0">
                <a:solidFill>
                  <a:srgbClr val="FF0000"/>
                </a:solidFill>
              </a:rPr>
              <a:t>Mahayana </a:t>
            </a:r>
            <a:r>
              <a:rPr lang="en-US" sz="2800" dirty="0">
                <a:solidFill>
                  <a:srgbClr val="FF0000"/>
                </a:solidFill>
              </a:rPr>
              <a:t>and Hinduism predominated until the 13th century.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After </a:t>
            </a:r>
            <a:r>
              <a:rPr lang="en-US" sz="2800" dirty="0"/>
              <a:t>then,</a:t>
            </a:r>
            <a:r>
              <a:rPr lang="en-US" sz="2800" dirty="0">
                <a:solidFill>
                  <a:srgbClr val="FF0000"/>
                </a:solidFill>
              </a:rPr>
              <a:t> Theravada </a:t>
            </a:r>
            <a:r>
              <a:rPr lang="en-US" sz="2800" dirty="0"/>
              <a:t>became the main type of Buddhism</a:t>
            </a:r>
            <a:r>
              <a:rPr lang="en-US" sz="2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1975 when the communists took control of Cambodia they tried to completely destroy Buddhism </a:t>
            </a:r>
            <a:r>
              <a:rPr lang="en-US" sz="2800" dirty="0" smtClean="0"/>
              <a:t>- </a:t>
            </a:r>
            <a:r>
              <a:rPr lang="en-US" sz="2800" dirty="0" smtClean="0">
                <a:solidFill>
                  <a:srgbClr val="FF0000"/>
                </a:solidFill>
              </a:rPr>
              <a:t>nearly </a:t>
            </a:r>
            <a:r>
              <a:rPr lang="en-US" sz="2800" dirty="0">
                <a:solidFill>
                  <a:srgbClr val="FF0000"/>
                </a:solidFill>
              </a:rPr>
              <a:t>every monk and religious intellectual had been either murdered or driven into exile, and nearly every temple and Buddhist library </a:t>
            </a:r>
            <a:r>
              <a:rPr lang="en-US" sz="2800" dirty="0" smtClean="0">
                <a:solidFill>
                  <a:srgbClr val="FF0000"/>
                </a:solidFill>
              </a:rPr>
              <a:t>were destroyed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756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Eightfold Path </a:t>
            </a:r>
          </a:p>
          <a:p>
            <a:pPr marL="457200" lvl="1" indent="0">
              <a:buNone/>
            </a:pP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right view, right thinking, right speech, right action, right livelihood, right diligence, right mindfulness and right concentration</a:t>
            </a:r>
          </a:p>
          <a:p>
            <a:pPr marL="457200" lvl="1" indent="0">
              <a:buNone/>
            </a:pPr>
            <a:r>
              <a:rPr lang="en-US" dirty="0" smtClean="0"/>
              <a:t>Buddhism sees children as connected to a long chain of re-births. Karma drives re-birth.  A birth depends on past 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0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in Cambodia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Portuguese 17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century</a:t>
            </a:r>
          </a:p>
          <a:p>
            <a:r>
              <a:rPr lang="en-US" dirty="0" smtClean="0"/>
              <a:t>Catholic church </a:t>
            </a:r>
            <a:r>
              <a:rPr lang="mr-IN" dirty="0" smtClean="0"/>
              <a:t>–</a:t>
            </a:r>
            <a:r>
              <a:rPr lang="en-US" dirty="0" smtClean="0"/>
              <a:t> more in Vietnam not so much Cambodia</a:t>
            </a:r>
          </a:p>
          <a:p>
            <a:r>
              <a:rPr lang="en-US" dirty="0" smtClean="0"/>
              <a:t>Protestant church -100 years ago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Before Pol Pot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surge of interest in Christianity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then many died in genocide</a:t>
            </a:r>
          </a:p>
          <a:p>
            <a:r>
              <a:rPr lang="en-US" dirty="0" smtClean="0"/>
              <a:t>When constitution being written churches campaigned for freedom of religion.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1993 many Christian FBOs and churches came to Cambodia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6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Reflexivity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 </a:t>
            </a:r>
          </a:p>
          <a:p>
            <a:r>
              <a:rPr lang="en-US" dirty="0" smtClean="0"/>
              <a:t>Quaker background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tolerance of other beliefs</a:t>
            </a:r>
          </a:p>
          <a:p>
            <a:r>
              <a:rPr lang="en-US" dirty="0" smtClean="0"/>
              <a:t>Evangelical background </a:t>
            </a:r>
            <a:r>
              <a:rPr lang="mr-IN" dirty="0" smtClean="0"/>
              <a:t>–</a:t>
            </a:r>
            <a:r>
              <a:rPr lang="en-US" dirty="0" smtClean="0"/>
              <a:t> believe that God’s </a:t>
            </a:r>
            <a:r>
              <a:rPr lang="en-US" dirty="0" smtClean="0">
                <a:solidFill>
                  <a:srgbClr val="FF0000"/>
                </a:solidFill>
              </a:rPr>
              <a:t>love is unconditional and Jesus welcomes everyone especially children and </a:t>
            </a:r>
            <a:r>
              <a:rPr lang="en-US" dirty="0" smtClean="0">
                <a:solidFill>
                  <a:srgbClr val="FF0000"/>
                </a:solidFill>
              </a:rPr>
              <a:t>vulnerable people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At the time of one of the 2017 surveys (n=84)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54</a:t>
            </a:r>
            <a:r>
              <a:rPr lang="en-US" dirty="0" smtClean="0"/>
              <a:t> considered themselves </a:t>
            </a:r>
            <a:r>
              <a:rPr lang="en-US" dirty="0" smtClean="0">
                <a:solidFill>
                  <a:srgbClr val="FF0000"/>
                </a:solidFill>
              </a:rPr>
              <a:t>primarily Christian</a:t>
            </a:r>
          </a:p>
          <a:p>
            <a:r>
              <a:rPr lang="en-US" dirty="0" smtClean="0"/>
              <a:t>42 said they expected to remain in the future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considered themselves </a:t>
            </a:r>
            <a:r>
              <a:rPr lang="en-US" dirty="0" smtClean="0">
                <a:solidFill>
                  <a:srgbClr val="FF0000"/>
                </a:solidFill>
              </a:rPr>
              <a:t>primarily Buddhist</a:t>
            </a:r>
          </a:p>
          <a:p>
            <a:r>
              <a:rPr lang="en-US" dirty="0" smtClean="0"/>
              <a:t>27 said they expected to remain in the future.</a:t>
            </a:r>
          </a:p>
          <a:p>
            <a:endParaRPr lang="en-US" dirty="0"/>
          </a:p>
          <a:p>
            <a:r>
              <a:rPr lang="en-US" dirty="0" smtClean="0"/>
              <a:t>This is some time </a:t>
            </a:r>
            <a:r>
              <a:rPr lang="en-US" dirty="0" smtClean="0">
                <a:solidFill>
                  <a:srgbClr val="FF0000"/>
                </a:solidFill>
              </a:rPr>
              <a:t>after leaving </a:t>
            </a:r>
            <a:r>
              <a:rPr lang="en-US" dirty="0" smtClean="0"/>
              <a:t>faith based programs. Their answers are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about pleasing the researchers.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64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2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always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“Since </a:t>
            </a:r>
            <a:r>
              <a:rPr lang="en-US" i="1" dirty="0">
                <a:solidFill>
                  <a:srgbClr val="FF0000"/>
                </a:solidFill>
              </a:rPr>
              <a:t>I was young I believe in Jesus</a:t>
            </a:r>
            <a:r>
              <a:rPr lang="en-US" i="1" dirty="0"/>
              <a:t>. Even though I sell something on the street or go to the pagoda but in my heart I still believe in God. This faith didn’t start recently but I had it </a:t>
            </a:r>
            <a:r>
              <a:rPr lang="en-US" i="1" dirty="0">
                <a:solidFill>
                  <a:srgbClr val="FF0000"/>
                </a:solidFill>
              </a:rPr>
              <a:t>many years already </a:t>
            </a:r>
            <a:r>
              <a:rPr lang="en-US" i="1" dirty="0"/>
              <a:t>even before I came into the </a:t>
            </a:r>
            <a:r>
              <a:rPr lang="en-US" i="1" dirty="0" err="1"/>
              <a:t>centre</a:t>
            </a:r>
            <a:r>
              <a:rPr lang="en-US" i="1" dirty="0"/>
              <a:t>. Since I grew up I heard about Jesus. I only believed in one religion only. All my family are Buddhist but I don’t </a:t>
            </a:r>
            <a:r>
              <a:rPr lang="en-US" i="1" dirty="0" smtClean="0"/>
              <a:t>care.”</a:t>
            </a:r>
            <a:r>
              <a:rPr lang="en-US" i="1" dirty="0" smtClean="0">
                <a:effectLst/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7394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always Buddhist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“I </a:t>
            </a:r>
            <a:r>
              <a:rPr lang="en-US" i="1" dirty="0"/>
              <a:t>think all religions are good but my family </a:t>
            </a:r>
            <a:r>
              <a:rPr lang="en-US" i="1" dirty="0">
                <a:solidFill>
                  <a:srgbClr val="FF0000"/>
                </a:solidFill>
              </a:rPr>
              <a:t>respect Buddha since before. I am in the incense holder at home. I use the incense every day</a:t>
            </a:r>
            <a:r>
              <a:rPr lang="en-US" i="1" dirty="0"/>
              <a:t>. I didn’t ask </a:t>
            </a:r>
            <a:r>
              <a:rPr lang="en-US" i="1" dirty="0" smtClean="0"/>
              <a:t>for anything. </a:t>
            </a:r>
            <a:r>
              <a:rPr lang="en-US" i="1" dirty="0"/>
              <a:t>I join in the events at the temple. When I was in the organization I also prayed to Buddha about my future and my </a:t>
            </a:r>
            <a:r>
              <a:rPr lang="en-US" i="1" dirty="0" smtClean="0"/>
              <a:t>family”.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410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chang</a:t>
            </a:r>
            <a:r>
              <a:rPr lang="en-US" dirty="0" smtClean="0"/>
              <a:t>ed from </a:t>
            </a:r>
            <a:r>
              <a:rPr lang="en-US" dirty="0" smtClean="0">
                <a:solidFill>
                  <a:srgbClr val="FF0000"/>
                </a:solidFill>
              </a:rPr>
              <a:t>Buddhism to Christianity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chang</a:t>
            </a:r>
            <a:r>
              <a:rPr lang="en-US" dirty="0" smtClean="0"/>
              <a:t>ed from </a:t>
            </a:r>
            <a:r>
              <a:rPr lang="en-US" dirty="0" smtClean="0">
                <a:solidFill>
                  <a:srgbClr val="FF0000"/>
                </a:solidFill>
              </a:rPr>
              <a:t>Christianity </a:t>
            </a:r>
            <a:r>
              <a:rPr lang="en-US" dirty="0" smtClean="0">
                <a:solidFill>
                  <a:srgbClr val="FF0000"/>
                </a:solidFill>
              </a:rPr>
              <a:t>to Buddhism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say </a:t>
            </a:r>
            <a:r>
              <a:rPr lang="en-US" dirty="0" smtClean="0">
                <a:solidFill>
                  <a:srgbClr val="FF0000"/>
                </a:solidFill>
              </a:rPr>
              <a:t>don’t </a:t>
            </a:r>
            <a:r>
              <a:rPr lang="en-US" dirty="0" smtClean="0">
                <a:solidFill>
                  <a:srgbClr val="FF0000"/>
                </a:solidFill>
              </a:rPr>
              <a:t>have time </a:t>
            </a:r>
            <a:r>
              <a:rPr lang="en-US" dirty="0" smtClean="0"/>
              <a:t>or energy for Faith</a:t>
            </a:r>
          </a:p>
          <a:p>
            <a:r>
              <a:rPr lang="en-US" dirty="0" smtClean="0"/>
              <a:t>Some believe in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7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828675" y="4389438"/>
            <a:ext cx="7278688" cy="190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0" dirty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  <a:t>The Butterfly Longitudinal (Re-) integration Research in </a:t>
            </a:r>
            <a:r>
              <a:rPr lang="en-US" sz="3200" b="0" dirty="0" smtClean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  <a:t>Cambodia</a:t>
            </a:r>
            <a:br>
              <a:rPr lang="en-US" sz="3200" b="0" dirty="0" smtClean="0">
                <a:solidFill>
                  <a:srgbClr val="632523"/>
                </a:solidFill>
                <a:latin typeface="Helvetica Neue Black Condensed" charset="0"/>
                <a:cs typeface="Helvetica Neue Black Condensed" charset="0"/>
              </a:rPr>
            </a:br>
            <a:r>
              <a:rPr lang="en-US" sz="3200" b="0" dirty="0" smtClean="0">
                <a:solidFill>
                  <a:srgbClr val="FF0000"/>
                </a:solidFill>
                <a:latin typeface="Helvetica Neue Black Condensed" charset="0"/>
                <a:cs typeface="Helvetica Neue Black Condensed" charset="0"/>
              </a:rPr>
              <a:t>Children of the Wood, Children of the Stone</a:t>
            </a:r>
            <a:endParaRPr lang="en-US" sz="3200" b="0" dirty="0">
              <a:solidFill>
                <a:srgbClr val="FF0000"/>
              </a:solidFill>
              <a:latin typeface="Helvetica Neue Black Condensed" charset="0"/>
              <a:cs typeface="Helvetica Neue Black Condensed" charset="0"/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4710113"/>
            <a:ext cx="1319213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Placeholder 2" descr="spiritualityphotos.jpe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711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Helps me when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4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“I </a:t>
            </a:r>
            <a:r>
              <a:rPr lang="en-US" i="1" dirty="0"/>
              <a:t>pray to God always as I meet the issues and all circumstances. </a:t>
            </a:r>
            <a:r>
              <a:rPr lang="en-US" i="1" dirty="0">
                <a:solidFill>
                  <a:srgbClr val="FF0000"/>
                </a:solidFill>
              </a:rPr>
              <a:t>Even when I ask God and he didn’t answer me I pray to him. I pray to him in good and bad </a:t>
            </a:r>
            <a:r>
              <a:rPr lang="en-US" i="1" dirty="0" smtClean="0">
                <a:solidFill>
                  <a:srgbClr val="FF0000"/>
                </a:solidFill>
              </a:rPr>
              <a:t>feeling”.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7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beliefs?</a:t>
            </a:r>
            <a:br>
              <a:rPr lang="en-US" dirty="0" smtClean="0"/>
            </a:br>
            <a:r>
              <a:rPr lang="en-US" dirty="0" smtClean="0"/>
              <a:t>Christianity -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2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“The </a:t>
            </a:r>
            <a:r>
              <a:rPr lang="en-US" i="1" dirty="0"/>
              <a:t>Bible encourages to </a:t>
            </a:r>
            <a:r>
              <a:rPr lang="en-US" i="1" dirty="0">
                <a:solidFill>
                  <a:srgbClr val="FF0000"/>
                </a:solidFill>
              </a:rPr>
              <a:t>forgive others </a:t>
            </a:r>
            <a:r>
              <a:rPr lang="en-US" i="1" dirty="0"/>
              <a:t>including the perpetrator. I learned to forgive those who abused me a lot and it helped me to find </a:t>
            </a:r>
            <a:r>
              <a:rPr lang="en-US" i="1" dirty="0">
                <a:solidFill>
                  <a:srgbClr val="FF0000"/>
                </a:solidFill>
              </a:rPr>
              <a:t>peace in my heart</a:t>
            </a:r>
            <a:r>
              <a:rPr lang="en-US" i="1" dirty="0"/>
              <a:t>. This made me </a:t>
            </a:r>
            <a:r>
              <a:rPr lang="en-US" i="1" dirty="0" smtClean="0">
                <a:solidFill>
                  <a:srgbClr val="FF0000"/>
                </a:solidFill>
              </a:rPr>
              <a:t>stronger.”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9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Christian </a:t>
            </a:r>
            <a:r>
              <a:rPr lang="mr-IN" dirty="0" smtClean="0"/>
              <a:t>–</a:t>
            </a:r>
            <a:r>
              <a:rPr lang="en-US" dirty="0" smtClean="0"/>
              <a:t> Love and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 I </a:t>
            </a:r>
            <a:r>
              <a:rPr lang="en-US" i="1" dirty="0">
                <a:solidFill>
                  <a:srgbClr val="FF0000"/>
                </a:solidFill>
              </a:rPr>
              <a:t>love the staff very much. I</a:t>
            </a:r>
            <a:r>
              <a:rPr lang="en-US" i="1" dirty="0"/>
              <a:t> used to meet the bad situation in my life. I met some Christians and some who are not Christian and they are different. The Christians talked a lot about love and care but other people who are not Christian talk about it without love and they don’t care about us. </a:t>
            </a:r>
            <a:r>
              <a:rPr lang="en-US" i="1" dirty="0">
                <a:solidFill>
                  <a:srgbClr val="FF0000"/>
                </a:solidFill>
              </a:rPr>
              <a:t>It is </a:t>
            </a:r>
            <a:r>
              <a:rPr lang="en-US" i="1" dirty="0" smtClean="0">
                <a:solidFill>
                  <a:srgbClr val="FF0000"/>
                </a:solidFill>
              </a:rPr>
              <a:t>different</a:t>
            </a:r>
            <a:r>
              <a:rPr lang="en-US" i="1" dirty="0" smtClean="0"/>
              <a:t>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751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beliefs</a:t>
            </a:r>
            <a:br>
              <a:rPr lang="en-US" dirty="0" smtClean="0"/>
            </a:br>
            <a:r>
              <a:rPr lang="en-US" dirty="0" smtClean="0"/>
              <a:t>Christianity </a:t>
            </a:r>
            <a:r>
              <a:rPr lang="mr-IN" dirty="0" smtClean="0"/>
              <a:t>–</a:t>
            </a:r>
            <a:r>
              <a:rPr lang="en-US" dirty="0" smtClean="0"/>
              <a:t>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“Jesus </a:t>
            </a:r>
            <a:r>
              <a:rPr lang="en-US" i="1" dirty="0">
                <a:solidFill>
                  <a:srgbClr val="FF0000"/>
                </a:solidFill>
              </a:rPr>
              <a:t>teaches us not to discriminate to anyone else. Even if we clean the bathroom or dog manure we are doing it to serve God. </a:t>
            </a:r>
            <a:r>
              <a:rPr lang="en-US" i="1" dirty="0"/>
              <a:t>God told me not to look down on the dirty person. Last night a man’s hand was bleeding and I got my olive oil to put on him. </a:t>
            </a:r>
            <a:r>
              <a:rPr lang="en-US" i="1" dirty="0" smtClean="0"/>
              <a:t>I </a:t>
            </a:r>
            <a:r>
              <a:rPr lang="en-US" i="1" dirty="0"/>
              <a:t>just follow God’s </a:t>
            </a:r>
            <a:r>
              <a:rPr lang="en-US" i="1" dirty="0" smtClean="0"/>
              <a:t>command”.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555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dirty="0" smtClean="0"/>
              <a:t>ey beliefs</a:t>
            </a:r>
            <a:br>
              <a:rPr lang="en-US" dirty="0" smtClean="0"/>
            </a:br>
            <a:r>
              <a:rPr lang="en-US" dirty="0" smtClean="0"/>
              <a:t>Buddhism -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“When </a:t>
            </a:r>
            <a:r>
              <a:rPr lang="en-US" i="1" dirty="0"/>
              <a:t>I believe in Buddha </a:t>
            </a:r>
            <a:r>
              <a:rPr lang="en-US" i="1" dirty="0">
                <a:solidFill>
                  <a:srgbClr val="FF0000"/>
                </a:solidFill>
              </a:rPr>
              <a:t>I respect monks, elderly and the people who are older; parents, siblings and relatives</a:t>
            </a:r>
            <a:r>
              <a:rPr lang="en-US" i="1" dirty="0"/>
              <a:t>. We respect each </a:t>
            </a:r>
            <a:r>
              <a:rPr lang="en-US" i="1" dirty="0" smtClean="0"/>
              <a:t>other.”</a:t>
            </a:r>
            <a:r>
              <a:rPr lang="en-US" i="1" dirty="0" smtClean="0">
                <a:effectLst/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900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dirty="0" smtClean="0"/>
              <a:t>ey beliefs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Buddhism Do good, receive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“The </a:t>
            </a:r>
            <a:r>
              <a:rPr lang="en-US" i="1" dirty="0"/>
              <a:t>most famous quote in Buddhism is that </a:t>
            </a:r>
            <a:r>
              <a:rPr lang="en-US" i="1" dirty="0">
                <a:solidFill>
                  <a:srgbClr val="FF0000"/>
                </a:solidFill>
              </a:rPr>
              <a:t>if people do good then they will receive good things. If they do bad things then they will receive bad things too. </a:t>
            </a:r>
            <a:r>
              <a:rPr lang="en-US" i="1" dirty="0"/>
              <a:t>This helps </a:t>
            </a:r>
            <a:r>
              <a:rPr lang="en-US" i="1" dirty="0" smtClean="0"/>
              <a:t>me”.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000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beliefs</a:t>
            </a:r>
            <a:br>
              <a:rPr lang="en-US" dirty="0" smtClean="0"/>
            </a:br>
            <a:r>
              <a:rPr lang="en-US" dirty="0" smtClean="0"/>
              <a:t>Buddhism. Good vs. bad deeds.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“For </a:t>
            </a:r>
            <a:r>
              <a:rPr lang="en-US" i="1" dirty="0">
                <a:solidFill>
                  <a:srgbClr val="FF0000"/>
                </a:solidFill>
              </a:rPr>
              <a:t>those who plant a tree the tree will grow; if you plant a gourd , it doesn’t grow a pumpkin. </a:t>
            </a:r>
            <a:r>
              <a:rPr lang="en-US" i="1" dirty="0"/>
              <a:t>Some people cause me problems. If they plant </a:t>
            </a:r>
            <a:r>
              <a:rPr lang="en-US" i="1" dirty="0" err="1"/>
              <a:t>Kdart</a:t>
            </a:r>
            <a:r>
              <a:rPr lang="en-US" i="1" dirty="0"/>
              <a:t> then they get </a:t>
            </a:r>
            <a:r>
              <a:rPr lang="en-US" i="1" dirty="0" err="1"/>
              <a:t>Kdart</a:t>
            </a:r>
            <a:r>
              <a:rPr lang="en-US" i="1" dirty="0" smtClean="0"/>
              <a:t>... </a:t>
            </a:r>
            <a:r>
              <a:rPr lang="en-US" i="1" dirty="0"/>
              <a:t>i</a:t>
            </a:r>
            <a:r>
              <a:rPr lang="en-US" i="1" dirty="0" smtClean="0"/>
              <a:t>t </a:t>
            </a:r>
            <a:r>
              <a:rPr lang="en-US" i="1" dirty="0"/>
              <a:t>will never come out with Trav. So I mean that even </a:t>
            </a:r>
            <a:r>
              <a:rPr lang="en-US" i="1" dirty="0" smtClean="0"/>
              <a:t>if I </a:t>
            </a:r>
            <a:r>
              <a:rPr lang="en-US" i="1" dirty="0"/>
              <a:t>didn’t do bad to that person but one day another person who has experience like me will do back to </a:t>
            </a:r>
            <a:r>
              <a:rPr lang="en-US" i="1" dirty="0" smtClean="0"/>
              <a:t>them”.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011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Buddhist -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“Buddha </a:t>
            </a:r>
            <a:r>
              <a:rPr lang="en-US" i="1" dirty="0">
                <a:solidFill>
                  <a:srgbClr val="FF0000"/>
                </a:solidFill>
              </a:rPr>
              <a:t>helps me a lot. Jesus did not help me anything. </a:t>
            </a:r>
            <a:r>
              <a:rPr lang="en-US" i="1" dirty="0" smtClean="0">
                <a:solidFill>
                  <a:srgbClr val="FF0000"/>
                </a:solidFill>
              </a:rPr>
              <a:t>In </a:t>
            </a:r>
            <a:r>
              <a:rPr lang="en-US" i="1" dirty="0">
                <a:solidFill>
                  <a:srgbClr val="FF0000"/>
                </a:solidFill>
              </a:rPr>
              <a:t>Buddhism I just went to the </a:t>
            </a:r>
            <a:r>
              <a:rPr lang="en-US" i="1" dirty="0" smtClean="0">
                <a:solidFill>
                  <a:srgbClr val="FF0000"/>
                </a:solidFill>
              </a:rPr>
              <a:t>master (</a:t>
            </a:r>
            <a:r>
              <a:rPr lang="en-US" i="1" dirty="0" err="1" smtClean="0">
                <a:solidFill>
                  <a:srgbClr val="FF0000"/>
                </a:solidFill>
              </a:rPr>
              <a:t>Kru</a:t>
            </a:r>
            <a:r>
              <a:rPr lang="en-US" i="1" dirty="0" smtClean="0">
                <a:solidFill>
                  <a:srgbClr val="FF0000"/>
                </a:solidFill>
              </a:rPr>
              <a:t> Khmer) </a:t>
            </a:r>
            <a:r>
              <a:rPr lang="en-US" i="1" dirty="0">
                <a:solidFill>
                  <a:srgbClr val="FF0000"/>
                </a:solidFill>
              </a:rPr>
              <a:t>and he solved the issue for me.</a:t>
            </a:r>
            <a:r>
              <a:rPr lang="en-US" i="1" dirty="0"/>
              <a:t> I was healed in just a few </a:t>
            </a:r>
            <a:r>
              <a:rPr lang="en-US" i="1" dirty="0" smtClean="0"/>
              <a:t>minutes </a:t>
            </a:r>
            <a:r>
              <a:rPr lang="en-US" i="1" dirty="0"/>
              <a:t>I did not want to go to the place but I was instructed to go </a:t>
            </a:r>
            <a:r>
              <a:rPr lang="en-US" i="1" dirty="0" smtClean="0"/>
              <a:t>there”.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0556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Strength/Courage thru 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“I </a:t>
            </a:r>
            <a:r>
              <a:rPr lang="en-US" i="1" dirty="0"/>
              <a:t>consider myself a Jesus follower rather than a Christian.  God did many miracles in my life. He changed me. </a:t>
            </a:r>
            <a:r>
              <a:rPr lang="en-US" i="1" dirty="0">
                <a:solidFill>
                  <a:srgbClr val="FF0000"/>
                </a:solidFill>
              </a:rPr>
              <a:t>He gave me strength and courage to struggle through the hardships of life </a:t>
            </a:r>
            <a:r>
              <a:rPr lang="en-US" i="1" dirty="0" smtClean="0">
                <a:solidFill>
                  <a:srgbClr val="FF0000"/>
                </a:solidFill>
              </a:rPr>
              <a:t>today”.</a:t>
            </a:r>
            <a:r>
              <a:rPr lang="en-US" i="1" dirty="0" smtClean="0"/>
              <a:t>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1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Love from Christian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“Most </a:t>
            </a:r>
            <a:r>
              <a:rPr lang="en-US" i="1" dirty="0"/>
              <a:t>people have love from four ways. Love from lover. Love from friends. Love from family and love from faith. If we lack these we cannot survive. </a:t>
            </a:r>
            <a:r>
              <a:rPr lang="en-US" i="1" dirty="0">
                <a:solidFill>
                  <a:srgbClr val="FF0000"/>
                </a:solidFill>
              </a:rPr>
              <a:t>I do not have love from family, lover or friends I have only from faith which makes me to survive right now.  </a:t>
            </a:r>
            <a:r>
              <a:rPr lang="en-US" i="1" dirty="0"/>
              <a:t>I hope in faith a </a:t>
            </a:r>
            <a:r>
              <a:rPr lang="en-US" i="1" dirty="0" smtClean="0"/>
              <a:t>lot”.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255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>
          <a:xfrm>
            <a:off x="134938" y="0"/>
            <a:ext cx="8723312" cy="12700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Background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1"/>
          </p:nvPr>
        </p:nvSpPr>
        <p:spPr>
          <a:xfrm>
            <a:off x="304800" y="1270000"/>
            <a:ext cx="8553450" cy="558800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Helvetica Neue Light" charset="0"/>
                <a:cs typeface="Helvetica Neue Light" charset="0"/>
              </a:rPr>
              <a:t>Chab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 Dai coalition members/practitioners working in Anti trafficking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wanted 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to understand the long term impact of their programs on survivors leaving their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programs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so 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Longitudinal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Research suggested. </a:t>
            </a:r>
            <a:endParaRPr lang="en-US" sz="2800" dirty="0">
              <a:latin typeface="Helvetica Neue Light" charset="0"/>
              <a:cs typeface="Helvetica Neue Light" charset="0"/>
            </a:endParaRPr>
          </a:p>
          <a:p>
            <a:pPr eaLnBrk="1" hangingPunct="1"/>
            <a:r>
              <a:rPr lang="en-US" sz="2800" dirty="0" smtClean="0">
                <a:latin typeface="Helvetica Neue Light" charset="0"/>
                <a:cs typeface="Helvetica Neue Light" charset="0"/>
              </a:rPr>
              <a:t>15 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Assistance Programs partner </a:t>
            </a:r>
            <a:r>
              <a:rPr lang="en-US" sz="2800" dirty="0" err="1" smtClean="0">
                <a:latin typeface="Helvetica Neue Light" charset="0"/>
                <a:cs typeface="Helvetica Neue Light" charset="0"/>
              </a:rPr>
              <a:t>Chab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 Dai and 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allow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access to their clients after rigorous MOU process.</a:t>
            </a:r>
            <a:endParaRPr lang="en-US" sz="2800" dirty="0">
              <a:latin typeface="Helvetica Neue Light" charset="0"/>
              <a:cs typeface="Helvetica Neue Light" charset="0"/>
            </a:endParaRPr>
          </a:p>
          <a:p>
            <a:pPr eaLnBrk="1" hangingPunct="1"/>
            <a:r>
              <a:rPr lang="en-US" sz="2800" dirty="0">
                <a:latin typeface="Helvetica Neue Light" charset="0"/>
                <a:cs typeface="Helvetica Neue Light" charset="0"/>
              </a:rPr>
              <a:t>10 years -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2010 until now - currently 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in year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10</a:t>
            </a:r>
            <a:endParaRPr lang="en-US" sz="2800" dirty="0" smtClean="0">
              <a:latin typeface="Helvetica Neue Light" charset="0"/>
              <a:cs typeface="Helvetica Neue Light" charset="0"/>
            </a:endParaRPr>
          </a:p>
          <a:p>
            <a:pPr eaLnBrk="1" hangingPunct="1"/>
            <a:r>
              <a:rPr lang="en-US" sz="2800" dirty="0" smtClean="0">
                <a:latin typeface="Helvetica Neue Light" charset="0"/>
                <a:cs typeface="Helvetica Neue Light" charset="0"/>
              </a:rPr>
              <a:t>Ministry of Health ethical process - annually</a:t>
            </a:r>
            <a:endParaRPr lang="en-US" dirty="0">
              <a:latin typeface="Helvetica Neue Medium" charset="0"/>
              <a:cs typeface="Helvetica Neue Medium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04426"/>
      </p:ext>
    </p:extLst>
  </p:cSld>
  <p:clrMapOvr>
    <a:masterClrMapping/>
  </p:clrMapOvr>
  <p:transition xmlns:p14="http://schemas.microsoft.com/office/powerpoint/2010/main" spd="slow" advTm="80199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 </a:t>
            </a:r>
            <a:br>
              <a:rPr lang="en-US" dirty="0" smtClean="0"/>
            </a:br>
            <a:r>
              <a:rPr lang="en-US" dirty="0" smtClean="0"/>
              <a:t>God saved me from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“I </a:t>
            </a:r>
            <a:r>
              <a:rPr lang="en-US" i="1" dirty="0">
                <a:solidFill>
                  <a:srgbClr val="FF0000"/>
                </a:solidFill>
              </a:rPr>
              <a:t>was about to kill myself before I went into the Centre as I did not have a mother</a:t>
            </a:r>
            <a:r>
              <a:rPr lang="en-US" i="1" dirty="0"/>
              <a:t>. I was about to throw myself off the roof of the building. I closed my eyes and was about to jump but then I didn’t do </a:t>
            </a:r>
            <a:r>
              <a:rPr lang="en-US" i="1" dirty="0" smtClean="0"/>
              <a:t>it. I </a:t>
            </a:r>
            <a:r>
              <a:rPr lang="en-US" i="1" dirty="0"/>
              <a:t>prayed </a:t>
            </a:r>
            <a:r>
              <a:rPr lang="en-US" i="1" dirty="0" smtClean="0"/>
              <a:t>“if </a:t>
            </a:r>
            <a:r>
              <a:rPr lang="en-US" i="1" dirty="0"/>
              <a:t>my life is valuable please save me. If it has no value please allow me to </a:t>
            </a:r>
            <a:r>
              <a:rPr lang="en-US" i="1" dirty="0" smtClean="0"/>
              <a:t>die”</a:t>
            </a:r>
            <a:r>
              <a:rPr lang="en-US" i="1" dirty="0" smtClean="0">
                <a:solidFill>
                  <a:srgbClr val="FF0000"/>
                </a:solidFill>
              </a:rPr>
              <a:t>. I </a:t>
            </a:r>
            <a:r>
              <a:rPr lang="en-US" i="1" dirty="0">
                <a:solidFill>
                  <a:srgbClr val="FF0000"/>
                </a:solidFill>
              </a:rPr>
              <a:t>did not kill myself and felt refreshed and </a:t>
            </a:r>
            <a:r>
              <a:rPr lang="en-US" i="1" dirty="0" smtClean="0">
                <a:solidFill>
                  <a:srgbClr val="FF0000"/>
                </a:solidFill>
              </a:rPr>
              <a:t>happy”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759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Christianity - Family re-united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“My </a:t>
            </a:r>
            <a:r>
              <a:rPr lang="en-US" i="1" dirty="0"/>
              <a:t>family started to be broken. I prayed to God and I felt stronger</a:t>
            </a:r>
            <a:r>
              <a:rPr lang="en-US" i="1" dirty="0">
                <a:solidFill>
                  <a:srgbClr val="FF0000"/>
                </a:solidFill>
              </a:rPr>
              <a:t>. I prayed to God for my family to be re-united. I then heard my family were living together again. </a:t>
            </a:r>
            <a:r>
              <a:rPr lang="en-US" i="1" dirty="0"/>
              <a:t>I then thought there is nothing bigger than </a:t>
            </a:r>
            <a:r>
              <a:rPr lang="en-US" i="1" dirty="0" smtClean="0"/>
              <a:t>God”.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843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Buddhism </a:t>
            </a:r>
            <a:r>
              <a:rPr lang="mr-IN" dirty="0" smtClean="0"/>
              <a:t>–</a:t>
            </a:r>
            <a:r>
              <a:rPr lang="en-US" dirty="0" smtClean="0"/>
              <a:t> Relieved, Healed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i="1" dirty="0" smtClean="0">
                <a:solidFill>
                  <a:srgbClr val="FF0000"/>
                </a:solidFill>
              </a:rPr>
              <a:t>When </a:t>
            </a:r>
            <a:r>
              <a:rPr lang="en-US" i="1" dirty="0">
                <a:solidFill>
                  <a:srgbClr val="FF0000"/>
                </a:solidFill>
              </a:rPr>
              <a:t>I go to the temple I feel </a:t>
            </a:r>
            <a:r>
              <a:rPr lang="en-US" i="1" dirty="0" smtClean="0">
                <a:solidFill>
                  <a:srgbClr val="FF0000"/>
                </a:solidFill>
              </a:rPr>
              <a:t>relieved. </a:t>
            </a:r>
            <a:r>
              <a:rPr lang="en-US" i="1" dirty="0" smtClean="0"/>
              <a:t>I </a:t>
            </a:r>
            <a:r>
              <a:rPr lang="en-US" i="1" dirty="0"/>
              <a:t>came to the temple to ask for a blessing to relieve me. </a:t>
            </a:r>
            <a:r>
              <a:rPr lang="en-US" i="1" dirty="0">
                <a:solidFill>
                  <a:srgbClr val="FF0000"/>
                </a:solidFill>
              </a:rPr>
              <a:t>When I have disease I pray to be healed and I have been healed. </a:t>
            </a:r>
            <a:r>
              <a:rPr lang="en-US" i="1" dirty="0"/>
              <a:t>I offer the things that I promised to </a:t>
            </a:r>
            <a:r>
              <a:rPr lang="en-US" i="1" dirty="0" smtClean="0"/>
              <a:t>give”.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94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0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believe?</a:t>
            </a:r>
            <a:br>
              <a:rPr lang="en-US" dirty="0" smtClean="0"/>
            </a:br>
            <a:r>
              <a:rPr lang="en-US" dirty="0" smtClean="0"/>
              <a:t>Importance of Faith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 the </a:t>
            </a:r>
            <a:r>
              <a:rPr lang="en-US" i="1" dirty="0">
                <a:solidFill>
                  <a:srgbClr val="FF0000"/>
                </a:solidFill>
              </a:rPr>
              <a:t>Centre a few of the staff really believed and had a strong belief </a:t>
            </a:r>
            <a:r>
              <a:rPr lang="en-US" i="1" dirty="0"/>
              <a:t>but some did not care much about the property and cheated. But when we live among them we can tell who strongly believe and who don’t. </a:t>
            </a:r>
            <a:endParaRPr lang="en-US" i="1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Before </a:t>
            </a:r>
            <a:r>
              <a:rPr lang="en-US" i="1" dirty="0">
                <a:solidFill>
                  <a:srgbClr val="FF0000"/>
                </a:solidFill>
              </a:rPr>
              <a:t>I went there I didn’t understand how important faith is for us. </a:t>
            </a:r>
          </a:p>
        </p:txBody>
      </p:sp>
    </p:spTree>
    <p:extLst>
      <p:ext uri="{BB962C8B-B14F-4D97-AF65-F5344CB8AC3E}">
        <p14:creationId xmlns:p14="http://schemas.microsoft.com/office/powerpoint/2010/main" val="168992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</a:t>
            </a:r>
            <a:r>
              <a:rPr lang="en-US" dirty="0"/>
              <a:t>F</a:t>
            </a:r>
            <a:r>
              <a:rPr lang="en-US" dirty="0" smtClean="0"/>
              <a:t>aith</a:t>
            </a:r>
            <a:br>
              <a:rPr lang="en-US" dirty="0" smtClean="0"/>
            </a:br>
            <a:r>
              <a:rPr lang="en-US" dirty="0" smtClean="0"/>
              <a:t>Can’t force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“When </a:t>
            </a:r>
            <a:r>
              <a:rPr lang="en-US" i="1" dirty="0"/>
              <a:t>I see other people make a mistake I told them not to do it because it is not good and God doesn’t like it. If they believe it, or not, it is up to them</a:t>
            </a:r>
            <a:r>
              <a:rPr lang="en-US" i="1" dirty="0">
                <a:solidFill>
                  <a:srgbClr val="FF0000"/>
                </a:solidFill>
              </a:rPr>
              <a:t>.  You can’t force anyone with their own </a:t>
            </a:r>
            <a:r>
              <a:rPr lang="en-US" i="1" dirty="0" smtClean="0">
                <a:solidFill>
                  <a:srgbClr val="FF0000"/>
                </a:solidFill>
              </a:rPr>
              <a:t>faith”.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6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Faith</a:t>
            </a:r>
            <a:br>
              <a:rPr lang="en-US" dirty="0" smtClean="0"/>
            </a:br>
            <a:r>
              <a:rPr lang="en-US" dirty="0" smtClean="0"/>
              <a:t>Shine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“If </a:t>
            </a:r>
            <a:r>
              <a:rPr lang="en-US" i="1" dirty="0"/>
              <a:t>we want others to believe </a:t>
            </a:r>
            <a:r>
              <a:rPr lang="en-US" i="1" dirty="0">
                <a:solidFill>
                  <a:srgbClr val="FF0000"/>
                </a:solidFill>
              </a:rPr>
              <a:t>I need to do good </a:t>
            </a:r>
            <a:r>
              <a:rPr lang="en-US" i="1" dirty="0" smtClean="0">
                <a:solidFill>
                  <a:srgbClr val="FF0000"/>
                </a:solidFill>
              </a:rPr>
              <a:t>things. </a:t>
            </a:r>
            <a:r>
              <a:rPr lang="en-US" i="1" dirty="0" smtClean="0"/>
              <a:t>There </a:t>
            </a:r>
            <a:r>
              <a:rPr lang="en-US" i="1" dirty="0"/>
              <a:t>is no Christian in the village so I must shine so that is why I stay in the village. To </a:t>
            </a:r>
            <a:r>
              <a:rPr lang="en-US" i="1" dirty="0">
                <a:solidFill>
                  <a:srgbClr val="FF0000"/>
                </a:solidFill>
              </a:rPr>
              <a:t>shine the light</a:t>
            </a:r>
            <a:r>
              <a:rPr lang="en-US" i="1" dirty="0"/>
              <a:t> on them. I think that this is the plan of </a:t>
            </a:r>
            <a:r>
              <a:rPr lang="en-US" i="1" dirty="0" smtClean="0"/>
              <a:t>God</a:t>
            </a:r>
            <a:r>
              <a:rPr lang="en-US" i="1" dirty="0" smtClean="0">
                <a:solidFill>
                  <a:srgbClr val="FF0000"/>
                </a:solidFill>
              </a:rPr>
              <a:t>”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0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41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Discrimination </a:t>
            </a:r>
            <a:br>
              <a:rPr lang="en-US" dirty="0" smtClean="0"/>
            </a:br>
            <a:r>
              <a:rPr lang="en-US" dirty="0" smtClean="0"/>
              <a:t>Stone </a:t>
            </a:r>
            <a:r>
              <a:rPr lang="en-US" dirty="0" smtClean="0"/>
              <a:t>vs. </a:t>
            </a:r>
            <a:r>
              <a:rPr lang="en-US" dirty="0" smtClean="0"/>
              <a:t>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“Before </a:t>
            </a:r>
            <a:r>
              <a:rPr lang="en-US" i="1" dirty="0"/>
              <a:t>I felt I got into arguments with other people when they believe in Jesus because I was a Buddhist. </a:t>
            </a:r>
            <a:r>
              <a:rPr lang="en-US" i="1" dirty="0">
                <a:solidFill>
                  <a:srgbClr val="FF0000"/>
                </a:solidFill>
              </a:rPr>
              <a:t>They said Buddha is only a stone for people to bow down to and I said how about the cross, it is only wood</a:t>
            </a:r>
            <a:r>
              <a:rPr lang="en-US" i="1" dirty="0" smtClean="0">
                <a:solidFill>
                  <a:srgbClr val="FF0000"/>
                </a:solidFill>
              </a:rPr>
              <a:t>!”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Discrimination: </a:t>
            </a:r>
            <a:br>
              <a:rPr lang="en-US" dirty="0" smtClean="0"/>
            </a:br>
            <a:r>
              <a:rPr lang="en-US" dirty="0" smtClean="0"/>
              <a:t>Threaten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“I </a:t>
            </a:r>
            <a:r>
              <a:rPr lang="en-US" i="1" dirty="0"/>
              <a:t>used to get in an argument with my husband and he would tell me to leave God and</a:t>
            </a:r>
            <a:r>
              <a:rPr lang="en-US" i="1" dirty="0">
                <a:solidFill>
                  <a:srgbClr val="FF0000"/>
                </a:solidFill>
              </a:rPr>
              <a:t> if I continue to believe he would divorce me but I told him that I would not go away from God. </a:t>
            </a:r>
            <a:r>
              <a:rPr lang="en-US" i="1" dirty="0"/>
              <a:t>He said if you choose Jesus you and I will </a:t>
            </a:r>
            <a:r>
              <a:rPr lang="en-US" i="1" dirty="0" smtClean="0"/>
              <a:t>separate. He </a:t>
            </a:r>
            <a:r>
              <a:rPr lang="en-US" i="1" dirty="0"/>
              <a:t>asked me to leave God but I didn’t. I don’t care if he wants a </a:t>
            </a:r>
            <a:r>
              <a:rPr lang="en-US" i="1" dirty="0" smtClean="0"/>
              <a:t>divorce”.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771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80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Coercion or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378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“Because </a:t>
            </a:r>
            <a:r>
              <a:rPr lang="en-US" i="1" dirty="0"/>
              <a:t>the staff were Christian they were open to everyone and helped us to get to know more about God but the choice was ours. </a:t>
            </a:r>
            <a:r>
              <a:rPr lang="en-US" i="1" dirty="0" smtClean="0">
                <a:solidFill>
                  <a:srgbClr val="FF0000"/>
                </a:solidFill>
              </a:rPr>
              <a:t>Before </a:t>
            </a:r>
            <a:r>
              <a:rPr lang="en-US" i="1" dirty="0">
                <a:solidFill>
                  <a:srgbClr val="FF0000"/>
                </a:solidFill>
              </a:rPr>
              <a:t>I told myself that I wouldn’t go if they forced me but when I saw their action they gave me a choice so I agreed to do </a:t>
            </a:r>
            <a:r>
              <a:rPr lang="en-US" i="1" dirty="0" smtClean="0">
                <a:solidFill>
                  <a:srgbClr val="FF0000"/>
                </a:solidFill>
              </a:rPr>
              <a:t>it”.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3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Coercion or Choice?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“The </a:t>
            </a:r>
            <a:r>
              <a:rPr lang="en-US" i="1" dirty="0" err="1">
                <a:solidFill>
                  <a:srgbClr val="FF0000"/>
                </a:solidFill>
              </a:rPr>
              <a:t>centre</a:t>
            </a:r>
            <a:r>
              <a:rPr lang="en-US" i="1" dirty="0">
                <a:solidFill>
                  <a:srgbClr val="FF0000"/>
                </a:solidFill>
              </a:rPr>
              <a:t> didn’t force the children. </a:t>
            </a:r>
            <a:r>
              <a:rPr lang="en-US" i="1" dirty="0"/>
              <a:t>They asked if someone would like to go to church and they could choose if they wanted to go or </a:t>
            </a:r>
            <a:r>
              <a:rPr lang="en-US" i="1" dirty="0" smtClean="0"/>
              <a:t>not. If </a:t>
            </a:r>
            <a:r>
              <a:rPr lang="en-US" i="1" dirty="0"/>
              <a:t>someone wanted to go home to do a Buddhist ceremony they just let them go as normal. They seemed to </a:t>
            </a:r>
            <a:r>
              <a:rPr lang="en-US" i="1" dirty="0">
                <a:solidFill>
                  <a:srgbClr val="FF0000"/>
                </a:solidFill>
              </a:rPr>
              <a:t>give us freedom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115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 </a:t>
            </a:r>
            <a:r>
              <a:rPr lang="ja-JP" altLang="en-US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‘</a:t>
            </a:r>
            <a:r>
              <a:rPr lang="en-US" altLang="ja-JP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Voice</a:t>
            </a:r>
            <a:r>
              <a:rPr lang="ja-JP" altLang="en-US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’</a:t>
            </a:r>
            <a:r>
              <a:rPr lang="en-US" altLang="ja-JP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 of Participants</a:t>
            </a:r>
            <a:endParaRPr lang="en-US" sz="3200">
              <a:solidFill>
                <a:srgbClr val="800000"/>
              </a:solidFill>
              <a:latin typeface="Helvetica Neue Light" charset="0"/>
              <a:cs typeface="Helvetica Neue Light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>
                <a:latin typeface="Helvetica Neue Light" charset="0"/>
                <a:cs typeface="Helvetica Neue Light" charset="0"/>
              </a:rPr>
              <a:t>Sexually exploited &gt; shelters &gt; re-integration</a:t>
            </a:r>
            <a:endParaRPr lang="en-US" altLang="ja-JP" sz="2800" dirty="0">
              <a:latin typeface="Helvetica Neue Light" charset="0"/>
              <a:cs typeface="Helvetica Neue Light" charset="0"/>
            </a:endParaRPr>
          </a:p>
          <a:p>
            <a:pPr lvl="1" eaLnBrk="1" hangingPunct="1"/>
            <a:r>
              <a:rPr lang="en-US" altLang="ja-JP" sz="24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Positive and Negative-</a:t>
            </a:r>
          </a:p>
          <a:p>
            <a:pPr lvl="1" eaLnBrk="1" hangingPunct="1"/>
            <a:r>
              <a:rPr lang="en-US" altLang="ja-JP" sz="2400" dirty="0">
                <a:latin typeface="Helvetica Neue Light" charset="0"/>
                <a:cs typeface="Helvetica Neue Light" charset="0"/>
              </a:rPr>
              <a:t>Resilience and Vulnerabilities</a:t>
            </a:r>
          </a:p>
          <a:p>
            <a:pPr eaLnBrk="1" hangingPunct="1"/>
            <a:r>
              <a:rPr lang="en-US" altLang="ja-JP" sz="2800" dirty="0" smtClean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Actual </a:t>
            </a:r>
            <a:r>
              <a:rPr lang="en-US" altLang="ja-JP" sz="28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experiences </a:t>
            </a:r>
            <a:r>
              <a:rPr lang="en-US" altLang="ja-JP" sz="2800" dirty="0">
                <a:latin typeface="Helvetica Neue Light" charset="0"/>
                <a:cs typeface="Helvetica Neue Light" charset="0"/>
              </a:rPr>
              <a:t>and reflections</a:t>
            </a:r>
          </a:p>
          <a:p>
            <a:pPr eaLnBrk="1" hangingPunct="1"/>
            <a:r>
              <a:rPr lang="en-US" altLang="ja-JP" sz="2800" dirty="0">
                <a:latin typeface="Helvetica Neue Light" charset="0"/>
                <a:cs typeface="Helvetica Neue Light" charset="0"/>
              </a:rPr>
              <a:t>Inform </a:t>
            </a:r>
            <a:r>
              <a:rPr lang="en-US" altLang="ja-JP" sz="2800" dirty="0" smtClean="0">
                <a:latin typeface="Helvetica Neue Light" charset="0"/>
                <a:cs typeface="Helvetica Neue Light" charset="0"/>
              </a:rPr>
              <a:t>local </a:t>
            </a:r>
            <a:r>
              <a:rPr lang="en-US" altLang="ja-JP" sz="2800" dirty="0" smtClean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programming</a:t>
            </a:r>
            <a:r>
              <a:rPr lang="en-US" altLang="ja-JP" sz="28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and </a:t>
            </a:r>
            <a:r>
              <a:rPr lang="en-US" altLang="ja-JP" sz="28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policy</a:t>
            </a:r>
            <a:r>
              <a:rPr lang="en-US" altLang="ja-JP" sz="2800" dirty="0">
                <a:latin typeface="Helvetica Neue Light" charset="0"/>
                <a:cs typeface="Helvetica Neue Light" charset="0"/>
              </a:rPr>
              <a:t>, wider debates locally, regionally and globally. 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Dialogue with partners 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and stakeholders</a:t>
            </a:r>
          </a:p>
          <a:p>
            <a:pPr lvl="1"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Roundtable-Annual Reports-Confidential Feedback</a:t>
            </a:r>
          </a:p>
          <a:p>
            <a:pPr eaLnBrk="1" hangingPunct="1"/>
            <a:r>
              <a:rPr lang="en-US" altLang="ja-JP" sz="2800" dirty="0" smtClean="0">
                <a:latin typeface="Helvetica Neue Light" charset="0"/>
                <a:cs typeface="Helvetica Neue Light" charset="0"/>
              </a:rPr>
              <a:t>Series of Issue based Reports</a:t>
            </a:r>
            <a:endParaRPr lang="en-US" altLang="ja-JP" sz="2800" dirty="0">
              <a:latin typeface="Helvetica Neue Light" charset="0"/>
              <a:cs typeface="Helvetica Neue Light" charset="0"/>
            </a:endParaRPr>
          </a:p>
          <a:p>
            <a:pPr eaLnBrk="1" hangingPunct="1"/>
            <a:endParaRPr lang="en-US" altLang="ja-JP" sz="2800" dirty="0">
              <a:latin typeface="Helvetica Neue Light" charset="0"/>
              <a:cs typeface="Helvetica Neue Light" charset="0"/>
            </a:endParaRPr>
          </a:p>
          <a:p>
            <a:pPr eaLnBrk="1" hangingPunct="1"/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3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Coercion or Choice?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Centre they </a:t>
            </a:r>
            <a:r>
              <a:rPr lang="en-US" dirty="0">
                <a:solidFill>
                  <a:srgbClr val="FF0000"/>
                </a:solidFill>
              </a:rPr>
              <a:t>prayed before eating </a:t>
            </a:r>
            <a:r>
              <a:rPr lang="en-US" dirty="0"/>
              <a:t>and when we </a:t>
            </a:r>
            <a:r>
              <a:rPr lang="en-US" dirty="0">
                <a:solidFill>
                  <a:srgbClr val="FF0000"/>
                </a:solidFill>
              </a:rPr>
              <a:t>went to sleep</a:t>
            </a:r>
            <a:r>
              <a:rPr lang="en-US" dirty="0"/>
              <a:t>. We needed to read the Bible even when we are watching the movie. I wondered if we needed to read the Bible and pray when we were </a:t>
            </a:r>
            <a:r>
              <a:rPr lang="en-US" dirty="0">
                <a:solidFill>
                  <a:srgbClr val="FF0000"/>
                </a:solidFill>
              </a:rPr>
              <a:t>sitting on the </a:t>
            </a:r>
            <a:r>
              <a:rPr lang="en-US" dirty="0" smtClean="0">
                <a:solidFill>
                  <a:srgbClr val="FF0000"/>
                </a:solidFill>
              </a:rPr>
              <a:t>swing?!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351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Discrimination: Centre staff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“Sometimes </a:t>
            </a:r>
            <a:r>
              <a:rPr lang="en-US" i="1" dirty="0"/>
              <a:t>in the Centre, they </a:t>
            </a:r>
            <a:r>
              <a:rPr lang="en-US" i="1" dirty="0">
                <a:solidFill>
                  <a:srgbClr val="FF0000"/>
                </a:solidFill>
              </a:rPr>
              <a:t>speak badly about the </a:t>
            </a:r>
            <a:r>
              <a:rPr lang="en-US" i="1" dirty="0" smtClean="0">
                <a:solidFill>
                  <a:srgbClr val="FF0000"/>
                </a:solidFill>
              </a:rPr>
              <a:t>Buddha </a:t>
            </a:r>
            <a:r>
              <a:rPr lang="en-US" i="1" dirty="0"/>
              <a:t>I used to get into argument with the caregiver there. She said it is like praying to the stone (Buddha). I said didn’t you respect the wood?(cross)</a:t>
            </a:r>
            <a:r>
              <a:rPr lang="en-US" i="1" dirty="0" smtClean="0"/>
              <a:t>. </a:t>
            </a:r>
            <a:r>
              <a:rPr lang="en-US" i="1" dirty="0" smtClean="0">
                <a:solidFill>
                  <a:srgbClr val="FF0000"/>
                </a:solidFill>
              </a:rPr>
              <a:t>She </a:t>
            </a:r>
            <a:r>
              <a:rPr lang="en-US" i="1" dirty="0">
                <a:solidFill>
                  <a:srgbClr val="FF0000"/>
                </a:solidFill>
              </a:rPr>
              <a:t>didn’t give me value and she looked down on my </a:t>
            </a:r>
            <a:r>
              <a:rPr lang="en-US" i="1" dirty="0" err="1" smtClean="0">
                <a:solidFill>
                  <a:srgbClr val="FF0000"/>
                </a:solidFill>
              </a:rPr>
              <a:t>religion.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/>
              <a:t>felt disappointed with Christian people since that time but I didn’t want to make things </a:t>
            </a:r>
            <a:r>
              <a:rPr lang="en-US" i="1" dirty="0" smtClean="0"/>
              <a:t>worse</a:t>
            </a:r>
            <a:r>
              <a:rPr lang="en-US" i="1" dirty="0" smtClean="0">
                <a:solidFill>
                  <a:srgbClr val="FF0000"/>
                </a:solidFill>
              </a:rPr>
              <a:t>. I </a:t>
            </a:r>
            <a:r>
              <a:rPr lang="en-US" i="1" dirty="0">
                <a:solidFill>
                  <a:srgbClr val="FF0000"/>
                </a:solidFill>
              </a:rPr>
              <a:t>spoke to my counselor and she encouraged me to believe on what I wanted to believe </a:t>
            </a:r>
            <a:r>
              <a:rPr lang="en-US" i="1" dirty="0"/>
              <a:t>and don’t mind other people’s </a:t>
            </a:r>
            <a:r>
              <a:rPr lang="en-US" i="1" dirty="0" smtClean="0"/>
              <a:t>speech”.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08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Discrimination</a:t>
            </a:r>
            <a:br>
              <a:rPr lang="en-US" dirty="0" smtClean="0"/>
            </a:br>
            <a:r>
              <a:rPr lang="en-US" dirty="0" smtClean="0"/>
              <a:t>Pastor excluded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5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“I </a:t>
            </a:r>
            <a:r>
              <a:rPr lang="en-US" i="1" dirty="0"/>
              <a:t>hated the pastor at X church</a:t>
            </a:r>
            <a:r>
              <a:rPr lang="en-US" i="1" dirty="0">
                <a:solidFill>
                  <a:srgbClr val="FF0000"/>
                </a:solidFill>
              </a:rPr>
              <a:t>. He expelled me. </a:t>
            </a:r>
            <a:r>
              <a:rPr lang="en-US" i="1" dirty="0"/>
              <a:t>He forced me out like an animal. I don’t want to go there again but I will go to other churches. I don’t even want to see the fence of that church. </a:t>
            </a:r>
            <a:r>
              <a:rPr lang="en-US" i="1" dirty="0">
                <a:solidFill>
                  <a:srgbClr val="FF0000"/>
                </a:solidFill>
              </a:rPr>
              <a:t>Even though God doesn’t want me to hate (the pastor), I still hate </a:t>
            </a:r>
            <a:r>
              <a:rPr lang="en-US" i="1" dirty="0" smtClean="0">
                <a:solidFill>
                  <a:srgbClr val="FF0000"/>
                </a:solidFill>
              </a:rPr>
              <a:t>him”.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2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5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Monks phones and guesthouse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9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“Some </a:t>
            </a:r>
            <a:r>
              <a:rPr lang="en-US" i="1" dirty="0">
                <a:solidFill>
                  <a:srgbClr val="FF0000"/>
                </a:solidFill>
              </a:rPr>
              <a:t>of my </a:t>
            </a:r>
            <a:r>
              <a:rPr lang="en-US" i="1" dirty="0" err="1">
                <a:solidFill>
                  <a:srgbClr val="FF0000"/>
                </a:solidFill>
              </a:rPr>
              <a:t>neighbours</a:t>
            </a:r>
            <a:r>
              <a:rPr lang="en-US" i="1" dirty="0">
                <a:solidFill>
                  <a:srgbClr val="FF0000"/>
                </a:solidFill>
              </a:rPr>
              <a:t> understood. Others did not. </a:t>
            </a:r>
            <a:r>
              <a:rPr lang="en-US" i="1" dirty="0" smtClean="0"/>
              <a:t>The </a:t>
            </a:r>
            <a:r>
              <a:rPr lang="en-US" i="1" dirty="0"/>
              <a:t>important thing is that my heart has </a:t>
            </a:r>
            <a:r>
              <a:rPr lang="en-US" i="1" dirty="0" smtClean="0"/>
              <a:t>God</a:t>
            </a:r>
            <a:r>
              <a:rPr lang="en-US" i="1" dirty="0" smtClean="0">
                <a:solidFill>
                  <a:srgbClr val="FF0000"/>
                </a:solidFill>
              </a:rPr>
              <a:t>. </a:t>
            </a:r>
            <a:r>
              <a:rPr lang="en-US" i="1" dirty="0">
                <a:solidFill>
                  <a:srgbClr val="FF0000"/>
                </a:solidFill>
              </a:rPr>
              <a:t>I do not believe in Buddha as some of the monks went to </a:t>
            </a:r>
            <a:r>
              <a:rPr lang="en-US" i="1" dirty="0" smtClean="0">
                <a:solidFill>
                  <a:srgbClr val="FF0000"/>
                </a:solidFill>
              </a:rPr>
              <a:t>the ”guesthouse”. </a:t>
            </a:r>
            <a:r>
              <a:rPr lang="en-US" i="1" dirty="0"/>
              <a:t>I do not want to talk about that. </a:t>
            </a:r>
            <a:r>
              <a:rPr lang="en-US" i="1" dirty="0">
                <a:solidFill>
                  <a:srgbClr val="FF0000"/>
                </a:solidFill>
              </a:rPr>
              <a:t>They have the smartphones too.  I do not respect </a:t>
            </a:r>
            <a:r>
              <a:rPr lang="en-US" i="1" dirty="0" smtClean="0">
                <a:solidFill>
                  <a:srgbClr val="FF0000"/>
                </a:solidFill>
              </a:rPr>
              <a:t>them”.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of Faith</a:t>
            </a:r>
            <a:br>
              <a:rPr lang="en-US" dirty="0" smtClean="0"/>
            </a:br>
            <a:r>
              <a:rPr lang="en-US" dirty="0" smtClean="0"/>
              <a:t>Feel tied to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My </a:t>
            </a:r>
            <a:r>
              <a:rPr lang="en-US" i="1" dirty="0">
                <a:solidFill>
                  <a:srgbClr val="FF0000"/>
                </a:solidFill>
              </a:rPr>
              <a:t>family are Buddhists </a:t>
            </a:r>
            <a:r>
              <a:rPr lang="en-US" i="1" dirty="0"/>
              <a:t>. I can’t </a:t>
            </a:r>
            <a:r>
              <a:rPr lang="en-US" i="1" dirty="0">
                <a:solidFill>
                  <a:srgbClr val="FF0000"/>
                </a:solidFill>
              </a:rPr>
              <a:t>cut the tie with Jesus </a:t>
            </a:r>
            <a:r>
              <a:rPr lang="en-US" i="1" dirty="0"/>
              <a:t>either. I still think about God. I sometimes pray to Him when I face trouble in my life. I don’t use the incense. I just close my eyes and talk to Him. God is always close to me. </a:t>
            </a:r>
          </a:p>
        </p:txBody>
      </p:sp>
    </p:spTree>
    <p:extLst>
      <p:ext uri="{BB962C8B-B14F-4D97-AF65-F5344CB8AC3E}">
        <p14:creationId xmlns:p14="http://schemas.microsoft.com/office/powerpoint/2010/main" val="232197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of Faith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Love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“As </a:t>
            </a:r>
            <a:r>
              <a:rPr lang="en-US" i="1" dirty="0"/>
              <a:t>long as I am still alive I will love Jesus. I will tell my grandchildren to believe in Jesus more. </a:t>
            </a:r>
            <a:r>
              <a:rPr lang="en-US" i="1" dirty="0" smtClean="0">
                <a:solidFill>
                  <a:srgbClr val="FF0000"/>
                </a:solidFill>
              </a:rPr>
              <a:t>Every </a:t>
            </a:r>
            <a:r>
              <a:rPr lang="en-US" i="1" dirty="0">
                <a:solidFill>
                  <a:srgbClr val="FF0000"/>
                </a:solidFill>
              </a:rPr>
              <a:t>time I call on God He comes to me.</a:t>
            </a:r>
            <a:r>
              <a:rPr lang="en-US" i="1" dirty="0"/>
              <a:t> God knows what is happening to me and He blesses me in what I am doing. I cannot do this without God and no one else can heal besides </a:t>
            </a:r>
            <a:r>
              <a:rPr lang="en-US" i="1" dirty="0" smtClean="0"/>
              <a:t>God”.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029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Spirituality is a </a:t>
            </a:r>
            <a:r>
              <a:rPr lang="en-US" dirty="0" smtClean="0">
                <a:solidFill>
                  <a:srgbClr val="FF0000"/>
                </a:solidFill>
              </a:rPr>
              <a:t>significant contribution</a:t>
            </a:r>
            <a:r>
              <a:rPr lang="en-US" dirty="0" smtClean="0"/>
              <a:t> to development</a:t>
            </a:r>
          </a:p>
          <a:p>
            <a:r>
              <a:rPr lang="en-US" dirty="0" smtClean="0"/>
              <a:t>For the majority of children&gt;adults it had a strong impact on </a:t>
            </a:r>
            <a:r>
              <a:rPr lang="en-US" dirty="0" smtClean="0">
                <a:solidFill>
                  <a:srgbClr val="FF0000"/>
                </a:solidFill>
              </a:rPr>
              <a:t>the way they saw themselves </a:t>
            </a:r>
            <a:r>
              <a:rPr lang="en-US" dirty="0" smtClean="0"/>
              <a:t>and in their healing and re-integration process.</a:t>
            </a:r>
          </a:p>
          <a:p>
            <a:r>
              <a:rPr lang="en-US" dirty="0" smtClean="0"/>
              <a:t>For many children&gt;adults it also positively affected the way they </a:t>
            </a:r>
            <a:r>
              <a:rPr lang="en-US" dirty="0" smtClean="0">
                <a:solidFill>
                  <a:srgbClr val="FF0000"/>
                </a:solidFill>
              </a:rPr>
              <a:t>related to others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However, many children&gt;adults had </a:t>
            </a:r>
            <a:r>
              <a:rPr lang="en-US" dirty="0" smtClean="0"/>
              <a:t>negative </a:t>
            </a:r>
            <a:r>
              <a:rPr lang="en-US" dirty="0" smtClean="0">
                <a:solidFill>
                  <a:srgbClr val="FF0000"/>
                </a:solidFill>
              </a:rPr>
              <a:t>discrimination</a:t>
            </a:r>
            <a:r>
              <a:rPr lang="en-US" dirty="0" smtClean="0"/>
              <a:t> </a:t>
            </a:r>
            <a:r>
              <a:rPr lang="en-US" dirty="0" smtClean="0"/>
              <a:t>when they got home from family and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9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Seen </a:t>
            </a:r>
            <a:r>
              <a:rPr lang="en-US" dirty="0" smtClean="0">
                <a:solidFill>
                  <a:srgbClr val="FF0000"/>
                </a:solidFill>
              </a:rPr>
              <a:t>as important, traditional, cultural, respectful</a:t>
            </a:r>
          </a:p>
          <a:p>
            <a:r>
              <a:rPr lang="en-US" dirty="0" smtClean="0"/>
              <a:t>Lighting incense seems a positive way to be mindful, </a:t>
            </a:r>
            <a:r>
              <a:rPr lang="en-US" dirty="0" err="1" smtClean="0">
                <a:solidFill>
                  <a:srgbClr val="FF0000"/>
                </a:solidFill>
              </a:rPr>
              <a:t>quieten</a:t>
            </a:r>
            <a:r>
              <a:rPr lang="en-US" dirty="0" smtClean="0">
                <a:solidFill>
                  <a:srgbClr val="FF0000"/>
                </a:solidFill>
              </a:rPr>
              <a:t> the body/mind</a:t>
            </a:r>
            <a:r>
              <a:rPr lang="en-US" dirty="0" smtClean="0"/>
              <a:t>, meditate, pray, ask for protection, ask for </a:t>
            </a:r>
            <a:r>
              <a:rPr lang="en-US" dirty="0" err="1" smtClean="0"/>
              <a:t>favour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Not helpful to talk about </a:t>
            </a:r>
            <a:r>
              <a:rPr lang="en-US" dirty="0" smtClean="0">
                <a:solidFill>
                  <a:srgbClr val="FF0000"/>
                </a:solidFill>
              </a:rPr>
              <a:t>worshipping a rock </a:t>
            </a:r>
            <a:r>
              <a:rPr lang="en-US" dirty="0" smtClean="0"/>
              <a:t>or cement or create a negative attitude to Buddhism</a:t>
            </a:r>
          </a:p>
          <a:p>
            <a:r>
              <a:rPr lang="en-US" dirty="0" smtClean="0"/>
              <a:t>Blessings from monks seen as helpful and may </a:t>
            </a:r>
            <a:r>
              <a:rPr lang="en-US" dirty="0" smtClean="0">
                <a:solidFill>
                  <a:srgbClr val="FF0000"/>
                </a:solidFill>
              </a:rPr>
              <a:t>help acceptance by community </a:t>
            </a:r>
            <a:r>
              <a:rPr lang="en-US" dirty="0" smtClean="0"/>
              <a:t>on return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192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applied theology </a:t>
            </a:r>
            <a:r>
              <a:rPr lang="en-US" dirty="0" smtClean="0"/>
              <a:t>is important to emphasize? </a:t>
            </a:r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dirty="0" smtClean="0">
                <a:solidFill>
                  <a:srgbClr val="FF0000"/>
                </a:solidFill>
              </a:rPr>
              <a:t>image of God</a:t>
            </a:r>
            <a:r>
              <a:rPr lang="en-US" dirty="0" smtClean="0"/>
              <a:t>. ?non-discrimination ? </a:t>
            </a:r>
            <a:r>
              <a:rPr lang="en-US" dirty="0" smtClean="0">
                <a:solidFill>
                  <a:srgbClr val="FF0000"/>
                </a:solidFill>
              </a:rPr>
              <a:t>Forgiveness</a:t>
            </a:r>
            <a:r>
              <a:rPr lang="en-US" dirty="0" smtClean="0"/>
              <a:t> ? God is always with us ? God is </a:t>
            </a:r>
            <a:r>
              <a:rPr lang="en-US" dirty="0" smtClean="0">
                <a:solidFill>
                  <a:srgbClr val="FF0000"/>
                </a:solidFill>
              </a:rPr>
              <a:t>concerned for injustice  </a:t>
            </a:r>
            <a:r>
              <a:rPr lang="en-US" dirty="0" smtClean="0"/>
              <a:t>?serving others ? God in </a:t>
            </a:r>
            <a:r>
              <a:rPr lang="en-US" dirty="0" smtClean="0">
                <a:solidFill>
                  <a:srgbClr val="FF0000"/>
                </a:solidFill>
              </a:rPr>
              <a:t>times of suffering</a:t>
            </a:r>
          </a:p>
          <a:p>
            <a:r>
              <a:rPr lang="en-US" dirty="0" smtClean="0"/>
              <a:t>Western Christianity can be very individualistic but it is also </a:t>
            </a:r>
            <a:r>
              <a:rPr lang="en-US" dirty="0" smtClean="0">
                <a:solidFill>
                  <a:srgbClr val="FF0000"/>
                </a:solidFill>
              </a:rPr>
              <a:t>about justice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366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</a:t>
            </a:r>
            <a:r>
              <a:rPr lang="en-US" dirty="0" smtClean="0">
                <a:solidFill>
                  <a:srgbClr val="FF0000"/>
                </a:solidFill>
              </a:rPr>
              <a:t>but not enough </a:t>
            </a:r>
            <a:r>
              <a:rPr lang="en-US" dirty="0" smtClean="0"/>
              <a:t>for an organization to have a developed theological grounding of what they believe and why they do what they do.</a:t>
            </a:r>
          </a:p>
          <a:p>
            <a:r>
              <a:rPr lang="en-US" dirty="0" smtClean="0"/>
              <a:t>It is more important </a:t>
            </a:r>
            <a:r>
              <a:rPr lang="en-US" dirty="0" smtClean="0">
                <a:solidFill>
                  <a:srgbClr val="FF0000"/>
                </a:solidFill>
              </a:rPr>
              <a:t>for all those who come in direct contact </a:t>
            </a:r>
            <a:r>
              <a:rPr lang="en-US" dirty="0" smtClean="0"/>
              <a:t>with the girls/boys e.g. House mothers, community workers to understand about Christianity and also Buddhism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8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Longitudinal design, methods and ethics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088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Exploratory, broad, and descriptive</a:t>
            </a:r>
          </a:p>
          <a:p>
            <a:pPr lvl="1"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mixed</a:t>
            </a:r>
          </a:p>
          <a:p>
            <a:pPr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Challenges</a:t>
            </a:r>
          </a:p>
          <a:p>
            <a:pPr lvl="1" eaLnBrk="1" hangingPunct="1"/>
            <a:r>
              <a:rPr lang="en-US" sz="2400" dirty="0" smtClean="0">
                <a:latin typeface="Helvetica Neue Light" charset="0"/>
                <a:cs typeface="Helvetica Neue Light" charset="0"/>
              </a:rPr>
              <a:t>Attrition </a:t>
            </a:r>
            <a:r>
              <a:rPr lang="mr-IN" sz="2400" dirty="0" smtClean="0">
                <a:latin typeface="Helvetica Neue Light" charset="0"/>
                <a:cs typeface="Helvetica Neue Light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maintaining contact</a:t>
            </a:r>
            <a:endParaRPr lang="en-US" sz="2400" dirty="0">
              <a:solidFill>
                <a:srgbClr val="FF0000"/>
              </a:solidFill>
              <a:latin typeface="Helvetica Neue Light" charset="0"/>
              <a:cs typeface="Helvetica Neue Light" charset="0"/>
            </a:endParaRPr>
          </a:p>
          <a:p>
            <a:pPr lvl="1"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Supervision</a:t>
            </a:r>
          </a:p>
          <a:p>
            <a:pPr lvl="1"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Distances-time</a:t>
            </a:r>
          </a:p>
          <a:p>
            <a:pPr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Benefits</a:t>
            </a:r>
          </a:p>
          <a:p>
            <a:pPr lvl="1" eaLnBrk="1" hangingPunct="1"/>
            <a:r>
              <a:rPr lang="en-US" sz="24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evolving trust and </a:t>
            </a:r>
            <a:r>
              <a:rPr lang="en-US" sz="2400" dirty="0" smtClean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disclosure over ten years significant</a:t>
            </a:r>
            <a:endParaRPr lang="en-US" sz="2400" dirty="0">
              <a:solidFill>
                <a:srgbClr val="FF0000"/>
              </a:solidFill>
              <a:latin typeface="Helvetica Neue Light" charset="0"/>
              <a:cs typeface="Helvetica Neue Light" charset="0"/>
            </a:endParaRPr>
          </a:p>
          <a:p>
            <a:pPr eaLnBrk="1" hangingPunct="1"/>
            <a:r>
              <a:rPr lang="en-US" sz="2400" dirty="0">
                <a:latin typeface="Helvetica Neue Light" charset="0"/>
                <a:cs typeface="Helvetica Neue Light" charset="0"/>
              </a:rPr>
              <a:t>Researcher </a:t>
            </a:r>
            <a:r>
              <a:rPr lang="en-US" sz="2400" dirty="0" smtClean="0">
                <a:latin typeface="Helvetica Neue Light" charset="0"/>
                <a:cs typeface="Helvetica Neue Light" charset="0"/>
              </a:rPr>
              <a:t>effect</a:t>
            </a:r>
          </a:p>
          <a:p>
            <a:pPr lvl="1"/>
            <a:r>
              <a:rPr lang="en-US" sz="2400" dirty="0" smtClean="0">
                <a:latin typeface="Helvetica Neue Light" charset="0"/>
                <a:cs typeface="Helvetica Neue Light" charset="0"/>
              </a:rPr>
              <a:t>Deep friendships </a:t>
            </a:r>
            <a:r>
              <a:rPr lang="en-US" sz="2400" dirty="0" err="1" smtClean="0">
                <a:latin typeface="Helvetica Neue Light" charset="0"/>
                <a:cs typeface="Helvetica Neue Light" charset="0"/>
              </a:rPr>
              <a:t>wih</a:t>
            </a:r>
            <a:r>
              <a:rPr lang="en-US" sz="2400" dirty="0" smtClean="0">
                <a:latin typeface="Helvetica Neue Light" charset="0"/>
                <a:cs typeface="Helvetica Neue Light" charset="0"/>
              </a:rPr>
              <a:t> participants</a:t>
            </a:r>
            <a:endParaRPr lang="en-US" sz="2400" dirty="0">
              <a:latin typeface="Helvetica Neue Light" charset="0"/>
              <a:cs typeface="Helvetica Neue Light" charset="0"/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Ethics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>
                <a:latin typeface="Helvetica Neue Light" charset="0"/>
                <a:cs typeface="Helvetica Neue Light" charset="0"/>
              </a:rPr>
              <a:t> </a:t>
            </a:r>
          </a:p>
          <a:p>
            <a:pPr eaLnBrk="1" hangingPunct="1"/>
            <a:endParaRPr lang="en-US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3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FF0000"/>
                </a:solidFill>
              </a:rPr>
              <a:t>Child Safeguarding policies </a:t>
            </a:r>
            <a:r>
              <a:rPr lang="en-US" dirty="0" smtClean="0"/>
              <a:t>should include the importance of prevention against spiritual as well as other kinds of abuse.</a:t>
            </a:r>
          </a:p>
          <a:p>
            <a:r>
              <a:rPr lang="en-US" dirty="0" smtClean="0"/>
              <a:t>Spiritual abuse is when spirituality is used to </a:t>
            </a:r>
            <a:r>
              <a:rPr lang="en-US" dirty="0" smtClean="0">
                <a:solidFill>
                  <a:srgbClr val="FF0000"/>
                </a:solidFill>
              </a:rPr>
              <a:t>manipulate or force </a:t>
            </a:r>
            <a:r>
              <a:rPr lang="en-US" dirty="0" smtClean="0"/>
              <a:t>someone into doing or thinking something rather than providing them with space to decide for themselves. </a:t>
            </a:r>
          </a:p>
          <a:p>
            <a:r>
              <a:rPr lang="en-US" dirty="0" smtClean="0"/>
              <a:t>All those working with survivors </a:t>
            </a:r>
            <a:r>
              <a:rPr lang="en-US" dirty="0" smtClean="0">
                <a:solidFill>
                  <a:srgbClr val="FF0000"/>
                </a:solidFill>
              </a:rPr>
              <a:t>should sign </a:t>
            </a:r>
            <a:r>
              <a:rPr lang="en-US" dirty="0" smtClean="0"/>
              <a:t>the child safeguarding /protection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164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Misunderstandings about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Prosperity </a:t>
            </a:r>
            <a:r>
              <a:rPr lang="en-US" dirty="0"/>
              <a:t>Gospel &gt; God is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 smtClean="0">
                <a:solidFill>
                  <a:srgbClr val="FF0000"/>
                </a:solidFill>
              </a:rPr>
              <a:t>a ‘sugar </a:t>
            </a:r>
            <a:r>
              <a:rPr lang="en-US" dirty="0">
                <a:solidFill>
                  <a:srgbClr val="FF0000"/>
                </a:solidFill>
              </a:rPr>
              <a:t>daddy</a:t>
            </a:r>
            <a:r>
              <a:rPr lang="en-US" dirty="0"/>
              <a:t>’ if ‘not answered’ disappointment?</a:t>
            </a:r>
          </a:p>
          <a:p>
            <a:r>
              <a:rPr lang="en-US" dirty="0"/>
              <a:t>Intercession and </a:t>
            </a:r>
            <a:r>
              <a:rPr lang="en-US" dirty="0">
                <a:solidFill>
                  <a:srgbClr val="FF0000"/>
                </a:solidFill>
              </a:rPr>
              <a:t>praying good</a:t>
            </a:r>
            <a:r>
              <a:rPr lang="en-US" dirty="0"/>
              <a:t>, asking God like the persistent widow but is </a:t>
            </a:r>
            <a:r>
              <a:rPr lang="en-US" dirty="0" smtClean="0"/>
              <a:t>the request </a:t>
            </a:r>
            <a:r>
              <a:rPr lang="en-US" dirty="0"/>
              <a:t>for the best?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Prayer for healing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is God’s response inconsistent?</a:t>
            </a:r>
          </a:p>
          <a:p>
            <a:r>
              <a:rPr lang="en-US" dirty="0" smtClean="0"/>
              <a:t>Prayer </a:t>
            </a:r>
            <a:r>
              <a:rPr lang="en-US" dirty="0"/>
              <a:t>is being able to talk to God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know he loves us whatever </a:t>
            </a:r>
            <a:r>
              <a:rPr lang="en-US" dirty="0">
                <a:solidFill>
                  <a:srgbClr val="FF0000"/>
                </a:solidFill>
              </a:rPr>
              <a:t>happens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651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Proximity (closeness)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participants said they felt </a:t>
            </a:r>
            <a:r>
              <a:rPr lang="en-US" dirty="0" smtClean="0">
                <a:solidFill>
                  <a:srgbClr val="FF0000"/>
                </a:solidFill>
              </a:rPr>
              <a:t>close to God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far away </a:t>
            </a:r>
            <a:r>
              <a:rPr lang="en-US" dirty="0" smtClean="0"/>
              <a:t>from God </a:t>
            </a:r>
          </a:p>
          <a:p>
            <a:r>
              <a:rPr lang="en-US" dirty="0" smtClean="0"/>
              <a:t>Christians</a:t>
            </a:r>
            <a:r>
              <a:rPr lang="en-US" dirty="0"/>
              <a:t>, </a:t>
            </a:r>
            <a:r>
              <a:rPr lang="en-US" dirty="0" smtClean="0"/>
              <a:t>desire intimacy </a:t>
            </a:r>
            <a:r>
              <a:rPr lang="en-US" dirty="0"/>
              <a:t>with God.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psalmist </a:t>
            </a:r>
            <a:r>
              <a:rPr lang="en-US" dirty="0" smtClean="0"/>
              <a:t>says, </a:t>
            </a:r>
            <a:r>
              <a:rPr lang="en-US" dirty="0"/>
              <a:t>“for me it is good to be near God”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   (</a:t>
            </a:r>
            <a:r>
              <a:rPr lang="en-US" dirty="0" smtClean="0">
                <a:hlinkClick r:id="rId3"/>
              </a:rPr>
              <a:t>Psalm </a:t>
            </a:r>
            <a:r>
              <a:rPr lang="en-US" dirty="0">
                <a:hlinkClick r:id="rId3"/>
              </a:rPr>
              <a:t>73:28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and they learn “</a:t>
            </a:r>
            <a:r>
              <a:rPr lang="en-US" dirty="0"/>
              <a:t>Draw near to God, </a:t>
            </a:r>
            <a:r>
              <a:rPr lang="en-US" dirty="0" smtClean="0"/>
              <a:t> 	and </a:t>
            </a:r>
            <a:r>
              <a:rPr lang="en-US" dirty="0"/>
              <a:t>he will </a:t>
            </a:r>
            <a:r>
              <a:rPr lang="en-US" dirty="0" smtClean="0"/>
              <a:t>draw </a:t>
            </a:r>
            <a:r>
              <a:rPr lang="en-US" dirty="0"/>
              <a:t>near to you” (</a:t>
            </a:r>
            <a:r>
              <a:rPr lang="en-US" dirty="0">
                <a:hlinkClick r:id="rId4"/>
              </a:rPr>
              <a:t>James 4:8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Our experience of God’s </a:t>
            </a:r>
            <a:r>
              <a:rPr lang="en-US" i="1" dirty="0"/>
              <a:t>nearness</a:t>
            </a:r>
            <a:r>
              <a:rPr lang="en-US" dirty="0"/>
              <a:t> or </a:t>
            </a:r>
            <a:r>
              <a:rPr lang="en-US" i="1" dirty="0"/>
              <a:t>distance</a:t>
            </a:r>
            <a:r>
              <a:rPr lang="en-US" dirty="0"/>
              <a:t> is not a description of his </a:t>
            </a:r>
            <a:r>
              <a:rPr lang="en-US" dirty="0">
                <a:solidFill>
                  <a:srgbClr val="FF0000"/>
                </a:solidFill>
              </a:rPr>
              <a:t>actual proximity </a:t>
            </a:r>
            <a:r>
              <a:rPr lang="en-US" dirty="0"/>
              <a:t>to us, but of our experience of intimacy with him. Scripture shows us that God is intimate with those who trust him.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74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returning home to villages where may not have church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feel anxiety, isolation from community and judgment </a:t>
            </a:r>
            <a:r>
              <a:rPr lang="en-US" dirty="0" smtClean="0"/>
              <a:t>from others. Sometimes prejudice or even persecution. </a:t>
            </a:r>
            <a:r>
              <a:rPr lang="en-US" dirty="0" smtClean="0">
                <a:solidFill>
                  <a:srgbClr val="FF0000"/>
                </a:solidFill>
              </a:rPr>
              <a:t>Need to be prepared</a:t>
            </a:r>
            <a:r>
              <a:rPr lang="en-US" dirty="0" smtClean="0"/>
              <a:t> for that. </a:t>
            </a:r>
          </a:p>
          <a:p>
            <a:endParaRPr lang="en-US" dirty="0"/>
          </a:p>
          <a:p>
            <a:r>
              <a:rPr lang="en-US" dirty="0" smtClean="0"/>
              <a:t>Need </a:t>
            </a:r>
            <a:r>
              <a:rPr lang="en-US" dirty="0"/>
              <a:t>to anticipate and respond to e.g. about funerals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misunderstanding that people cannot cry at funerals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922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Misunderstandings of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churches </a:t>
            </a:r>
            <a:r>
              <a:rPr lang="en-US" dirty="0" smtClean="0">
                <a:solidFill>
                  <a:srgbClr val="FF0000"/>
                </a:solidFill>
              </a:rPr>
              <a:t>open and welcoming</a:t>
            </a:r>
          </a:p>
          <a:p>
            <a:r>
              <a:rPr lang="en-US" dirty="0" smtClean="0"/>
              <a:t>Others </a:t>
            </a:r>
            <a:r>
              <a:rPr lang="en-US" dirty="0" smtClean="0">
                <a:solidFill>
                  <a:srgbClr val="FF0000"/>
                </a:solidFill>
              </a:rPr>
              <a:t>prejudicial and negative</a:t>
            </a:r>
          </a:p>
          <a:p>
            <a:r>
              <a:rPr lang="en-US" dirty="0" smtClean="0"/>
              <a:t>Some unhelpfully suggest that clients only want to come </a:t>
            </a:r>
            <a:r>
              <a:rPr lang="en-US" dirty="0" smtClean="0">
                <a:solidFill>
                  <a:srgbClr val="FF0000"/>
                </a:solidFill>
              </a:rPr>
              <a:t>to get something.</a:t>
            </a:r>
          </a:p>
          <a:p>
            <a:r>
              <a:rPr lang="en-US" dirty="0" smtClean="0"/>
              <a:t>Others afraid they will </a:t>
            </a:r>
            <a:r>
              <a:rPr lang="en-US" dirty="0" smtClean="0">
                <a:solidFill>
                  <a:srgbClr val="FF0000"/>
                </a:solidFill>
              </a:rPr>
              <a:t>negatively influence men.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Church pastors need educating </a:t>
            </a:r>
            <a:r>
              <a:rPr lang="en-US" dirty="0" smtClean="0">
                <a:solidFill>
                  <a:srgbClr val="000000"/>
                </a:solidFill>
              </a:rPr>
              <a:t>in why important to reach out and help victims.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4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1: </a:t>
            </a:r>
            <a:r>
              <a:rPr lang="en-US" sz="3600" dirty="0"/>
              <a:t>Spiritual Wellbeing as a result of connections leading to resilience and empathy.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Content Placeholder 3" descr="fig1spiritualit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 b="2112"/>
          <a:stretch>
            <a:fillRect/>
          </a:stretch>
        </p:blipFill>
        <p:spPr>
          <a:xfrm>
            <a:off x="457200" y="20066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442956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Figure 2: Resilience and its connection to spirituality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spiritualityFig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8" r="-114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67073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Faith based </a:t>
            </a:r>
            <a:r>
              <a:rPr lang="en-US" dirty="0" smtClean="0"/>
              <a:t>organizations </a:t>
            </a:r>
            <a:r>
              <a:rPr lang="en-US" dirty="0" smtClean="0"/>
              <a:t>should continue to provide spiritual care. We cannot say we are </a:t>
            </a:r>
            <a:r>
              <a:rPr lang="en-US" dirty="0" smtClean="0">
                <a:solidFill>
                  <a:srgbClr val="FF0000"/>
                </a:solidFill>
              </a:rPr>
              <a:t>providing holistic care </a:t>
            </a:r>
            <a:r>
              <a:rPr lang="en-US" dirty="0" smtClean="0"/>
              <a:t>if we are not considering it.</a:t>
            </a:r>
          </a:p>
          <a:p>
            <a:r>
              <a:rPr lang="en-US" dirty="0" smtClean="0"/>
              <a:t>They should continue to give participants </a:t>
            </a:r>
            <a:r>
              <a:rPr lang="en-US" dirty="0" smtClean="0">
                <a:solidFill>
                  <a:srgbClr val="FF0000"/>
                </a:solidFill>
              </a:rPr>
              <a:t>choice</a:t>
            </a:r>
            <a:r>
              <a:rPr lang="en-US" dirty="0" smtClean="0"/>
              <a:t> about involvement in activities and what they choose to believe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Churches, </a:t>
            </a:r>
            <a:r>
              <a:rPr lang="en-US" dirty="0" err="1" smtClean="0"/>
              <a:t>Wats</a:t>
            </a:r>
            <a:r>
              <a:rPr lang="en-US" dirty="0" smtClean="0"/>
              <a:t> and families and communities should be </a:t>
            </a:r>
            <a:r>
              <a:rPr lang="en-US" dirty="0" smtClean="0">
                <a:solidFill>
                  <a:srgbClr val="FF0000"/>
                </a:solidFill>
              </a:rPr>
              <a:t>educated about how to welcome </a:t>
            </a:r>
            <a:r>
              <a:rPr lang="en-US" dirty="0" smtClean="0"/>
              <a:t>survivors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3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498869"/>
            <a:ext cx="822960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positive religious faith does not offer an illusion that we shall be exempt from pain and suffering, nor does it imbue us with the idea that life is a drama of unalloyed comfort and untroubled ease. Rather</a:t>
            </a:r>
            <a:r>
              <a:rPr lang="en-US" sz="2800" dirty="0">
                <a:solidFill>
                  <a:srgbClr val="FF0000"/>
                </a:solidFill>
              </a:rPr>
              <a:t>, it instills us with the inner equilibrium needed to face strains, burdens, and fears that inevitably come,</a:t>
            </a:r>
            <a:r>
              <a:rPr lang="en-US" sz="2800" dirty="0"/>
              <a:t> and assures us that the universe is trustworthy and God is concerned. </a:t>
            </a:r>
            <a:endParaRPr lang="en-US" sz="2800" dirty="0" smtClean="0"/>
          </a:p>
          <a:p>
            <a:r>
              <a:rPr lang="en-US" sz="2800" dirty="0" smtClean="0"/>
              <a:t>—</a:t>
            </a:r>
            <a:r>
              <a:rPr lang="en-US" sz="2800" dirty="0"/>
              <a:t>Martin Luther King, Jr., The Strength to Love</a:t>
            </a:r>
          </a:p>
        </p:txBody>
      </p:sp>
    </p:spTree>
    <p:extLst>
      <p:ext uri="{BB962C8B-B14F-4D97-AF65-F5344CB8AC3E}">
        <p14:creationId xmlns:p14="http://schemas.microsoft.com/office/powerpoint/2010/main" val="84695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Korewzak</a:t>
            </a:r>
            <a:r>
              <a:rPr lang="en-US" dirty="0" smtClean="0"/>
              <a:t> </a:t>
            </a:r>
            <a:r>
              <a:rPr lang="en-US" dirty="0" err="1" smtClean="0"/>
              <a:t>Januse</a:t>
            </a:r>
            <a:r>
              <a:rPr lang="en-US" dirty="0" smtClean="0"/>
              <a:t>  ‘Declaration of Children’s Rights’ CYC </a:t>
            </a:r>
            <a:r>
              <a:rPr lang="mr-IN" dirty="0" smtClean="0"/>
              <a:t>–</a:t>
            </a:r>
            <a:r>
              <a:rPr lang="en-GB" dirty="0" smtClean="0"/>
              <a:t> online 2004</a:t>
            </a:r>
          </a:p>
          <a:p>
            <a:r>
              <a:rPr lang="en-US" dirty="0" smtClean="0"/>
              <a:t>Hay Rebecca </a:t>
            </a:r>
          </a:p>
          <a:p>
            <a:r>
              <a:rPr lang="en-US" dirty="0" smtClean="0"/>
              <a:t>Marshall</a:t>
            </a:r>
            <a:r>
              <a:rPr lang="en-US" dirty="0"/>
              <a:t>, Kathleen, and Paul </a:t>
            </a:r>
            <a:r>
              <a:rPr lang="en-US" dirty="0" err="1"/>
              <a:t>Parvis</a:t>
            </a:r>
            <a:r>
              <a:rPr lang="en-US" dirty="0"/>
              <a:t>. 2004. </a:t>
            </a:r>
            <a:r>
              <a:rPr lang="en-US" i="1" dirty="0" err="1"/>
              <a:t>Honouring</a:t>
            </a:r>
            <a:r>
              <a:rPr lang="en-US" i="1" dirty="0"/>
              <a:t> Children: The Human Rights of the Child in Christian Perspective</a:t>
            </a:r>
            <a:r>
              <a:rPr lang="en-US" dirty="0"/>
              <a:t>. Edinburgh: Saint Andrew Press</a:t>
            </a:r>
            <a:r>
              <a:rPr lang="en-US" dirty="0" smtClean="0"/>
              <a:t>.</a:t>
            </a:r>
          </a:p>
          <a:p>
            <a:r>
              <a:rPr lang="en-US" dirty="0" err="1"/>
              <a:t>Narisetti</a:t>
            </a:r>
            <a:r>
              <a:rPr lang="en-US" dirty="0"/>
              <a:t>, </a:t>
            </a:r>
            <a:r>
              <a:rPr lang="en-US" dirty="0" err="1"/>
              <a:t>Innaiah</a:t>
            </a:r>
            <a:r>
              <a:rPr lang="en-US" dirty="0"/>
              <a:t>. 2009. </a:t>
            </a:r>
            <a:r>
              <a:rPr lang="en-US" i="1" dirty="0"/>
              <a:t>Forced into Faith: How Religion Abuses Children’s Rights</a:t>
            </a:r>
            <a:r>
              <a:rPr lang="en-US" dirty="0"/>
              <a:t>. Amherst, NY: Prometheus Books.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3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Helvetica Neue Light" charset="0"/>
                <a:cs typeface="Helvetica Neue Light" charset="0"/>
              </a:rPr>
              <a:t>Sample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085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Helvetica Neue Light" charset="0"/>
                <a:cs typeface="Helvetica Neue Light" charset="0"/>
              </a:rPr>
              <a:t>128 Participants in total</a:t>
            </a:r>
          </a:p>
          <a:p>
            <a:pPr eaLnBrk="1" hangingPunct="1"/>
            <a:r>
              <a:rPr lang="en-US" sz="2800" dirty="0">
                <a:latin typeface="Helvetica Neue Light" charset="0"/>
                <a:cs typeface="Helvetica Neue Light" charset="0"/>
              </a:rPr>
              <a:t>80% Female and 20% Male </a:t>
            </a:r>
          </a:p>
          <a:p>
            <a:pPr eaLnBrk="1" hangingPunct="1"/>
            <a:r>
              <a:rPr lang="en-US" sz="2800" dirty="0">
                <a:latin typeface="Helvetica Neue Light" charset="0"/>
                <a:cs typeface="Helvetica Neue Light" charset="0"/>
              </a:rPr>
              <a:t>Age range - &lt;12 - &gt;30</a:t>
            </a:r>
          </a:p>
          <a:p>
            <a:pPr eaLnBrk="1" hangingPunct="1"/>
            <a:r>
              <a:rPr lang="en-US" sz="2800" dirty="0" smtClean="0">
                <a:latin typeface="Helvetica Neue Light" charset="0"/>
                <a:cs typeface="Helvetica Neue Light" charset="0"/>
              </a:rPr>
              <a:t>72</a:t>
            </a:r>
            <a:r>
              <a:rPr lang="en-US" sz="2800" dirty="0">
                <a:latin typeface="Helvetica Neue Light" charset="0"/>
                <a:cs typeface="Helvetica Neue Light" charset="0"/>
              </a:rPr>
              <a:t>% Ethnic Cambodian and 13% 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Vietnamese</a:t>
            </a:r>
          </a:p>
          <a:p>
            <a:pPr eaLnBrk="1" hangingPunct="1"/>
            <a:endParaRPr lang="en-US" sz="2800" dirty="0">
              <a:latin typeface="Helvetica Neue Light" charset="0"/>
              <a:cs typeface="Helvetica Neue Light" charset="0"/>
            </a:endParaRP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Helvetica Neue Light" charset="0"/>
                <a:cs typeface="Helvetica Neue Light" charset="0"/>
              </a:rPr>
              <a:t>Around 84 were contactable in 2017</a:t>
            </a:r>
            <a:r>
              <a:rPr lang="en-US" sz="2800" dirty="0" smtClean="0">
                <a:latin typeface="Helvetica Neue Light" charset="0"/>
                <a:cs typeface="Helvetica Neue Light" charset="0"/>
              </a:rPr>
              <a:t>. Now all adults.</a:t>
            </a:r>
            <a:endParaRPr lang="en-US" sz="2800" dirty="0">
              <a:latin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85097"/>
      </p:ext>
    </p:extLst>
  </p:cSld>
  <p:clrMapOvr>
    <a:masterClrMapping/>
  </p:clrMapOvr>
  <p:transition xmlns:p14="http://schemas.microsoft.com/office/powerpoint/2010/main" spd="slow" advTm="122973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sense of life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28508"/>
            <a:ext cx="8229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Although the </a:t>
            </a:r>
            <a:r>
              <a:rPr lang="en-US" sz="2800" dirty="0"/>
              <a:t>wider cultural religious context in Cambodia is predominantly Buddhist (Delaney and </a:t>
            </a:r>
            <a:r>
              <a:rPr lang="en-US" sz="2800" dirty="0" err="1"/>
              <a:t>Scharff</a:t>
            </a:r>
            <a:r>
              <a:rPr lang="en-US" sz="2800" dirty="0"/>
              <a:t> 2010), </a:t>
            </a:r>
            <a:r>
              <a:rPr lang="en-US" sz="2800" dirty="0" smtClean="0"/>
              <a:t>over </a:t>
            </a:r>
            <a:r>
              <a:rPr lang="en-US" sz="2800" dirty="0"/>
              <a:t>the past decade it has </a:t>
            </a:r>
            <a:r>
              <a:rPr lang="en-US" sz="2800" dirty="0">
                <a:solidFill>
                  <a:srgbClr val="FF0000"/>
                </a:solidFill>
              </a:rPr>
              <a:t>been largely </a:t>
            </a:r>
            <a:r>
              <a:rPr lang="en-US" sz="2800" dirty="0" smtClean="0">
                <a:solidFill>
                  <a:srgbClr val="FF0000"/>
                </a:solidFill>
              </a:rPr>
              <a:t>Christian FBO </a:t>
            </a:r>
            <a:r>
              <a:rPr lang="en-US" sz="2800" dirty="0">
                <a:solidFill>
                  <a:srgbClr val="FF0000"/>
                </a:solidFill>
              </a:rPr>
              <a:t>groups who have taken a leading role in addressing </a:t>
            </a:r>
            <a:r>
              <a:rPr lang="en-US" sz="2800" dirty="0" smtClean="0">
                <a:solidFill>
                  <a:srgbClr val="FF0000"/>
                </a:solidFill>
              </a:rPr>
              <a:t>sexual </a:t>
            </a:r>
            <a:r>
              <a:rPr lang="en-US" sz="2800" dirty="0">
                <a:solidFill>
                  <a:srgbClr val="FF0000"/>
                </a:solidFill>
              </a:rPr>
              <a:t>exploitation </a:t>
            </a:r>
            <a:r>
              <a:rPr lang="en-US" sz="2800" dirty="0"/>
              <a:t>(Delaney and </a:t>
            </a:r>
            <a:r>
              <a:rPr lang="en-US" sz="2800" dirty="0" err="1"/>
              <a:t>Scharff</a:t>
            </a:r>
            <a:r>
              <a:rPr lang="en-US" sz="2800" dirty="0"/>
              <a:t> 2010; </a:t>
            </a:r>
            <a:r>
              <a:rPr lang="en-US" sz="2800" dirty="0" err="1"/>
              <a:t>Jordanwood</a:t>
            </a:r>
            <a:r>
              <a:rPr lang="en-US" sz="2800" dirty="0"/>
              <a:t> and Lim 2011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4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692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What does F</a:t>
            </a:r>
            <a:r>
              <a:rPr lang="en-US" sz="4000" dirty="0" smtClean="0"/>
              <a:t>aith mean to Survivors?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/>
            <a:r>
              <a:rPr lang="en-US" dirty="0" smtClean="0"/>
              <a:t>that </a:t>
            </a:r>
            <a:r>
              <a:rPr lang="en-US" dirty="0"/>
              <a:t>they are the second and third generation following the </a:t>
            </a:r>
            <a:r>
              <a:rPr lang="en-US" dirty="0">
                <a:solidFill>
                  <a:srgbClr val="FF0000"/>
                </a:solidFill>
              </a:rPr>
              <a:t>Khmer Rouge </a:t>
            </a:r>
            <a:r>
              <a:rPr lang="en-US" dirty="0" smtClean="0"/>
              <a:t>period and that </a:t>
            </a:r>
            <a:r>
              <a:rPr lang="en-US" dirty="0"/>
              <a:t>they have been raised in a </a:t>
            </a:r>
            <a:r>
              <a:rPr lang="en-US" dirty="0">
                <a:solidFill>
                  <a:srgbClr val="FF0000"/>
                </a:solidFill>
              </a:rPr>
              <a:t>post conflict </a:t>
            </a:r>
            <a:r>
              <a:rPr lang="en-US" dirty="0"/>
              <a:t>society, </a:t>
            </a:r>
          </a:p>
          <a:p>
            <a:pPr marL="285750" indent="-285750"/>
            <a:r>
              <a:rPr lang="en-US" dirty="0"/>
              <a:t>that following their experiences of </a:t>
            </a:r>
            <a:r>
              <a:rPr lang="en-US" dirty="0" smtClean="0">
                <a:solidFill>
                  <a:srgbClr val="FF0000"/>
                </a:solidFill>
              </a:rPr>
              <a:t>exploitation</a:t>
            </a:r>
            <a:r>
              <a:rPr lang="en-US" dirty="0" smtClean="0"/>
              <a:t> </a:t>
            </a:r>
            <a:r>
              <a:rPr lang="en-US" dirty="0"/>
              <a:t>they encountered </a:t>
            </a:r>
            <a:r>
              <a:rPr lang="en-US" dirty="0">
                <a:solidFill>
                  <a:srgbClr val="FF0000"/>
                </a:solidFill>
              </a:rPr>
              <a:t>Christian influences </a:t>
            </a:r>
            <a:r>
              <a:rPr lang="en-US" dirty="0"/>
              <a:t>largely through CFBO, </a:t>
            </a:r>
          </a:p>
          <a:p>
            <a:pPr marL="285750" indent="-285750"/>
            <a:r>
              <a:rPr lang="en-US" dirty="0"/>
              <a:t>that they live in a context of a </a:t>
            </a:r>
            <a:r>
              <a:rPr lang="en-US" dirty="0">
                <a:solidFill>
                  <a:srgbClr val="FF0000"/>
                </a:solidFill>
              </a:rPr>
              <a:t>wider dominant Buddhist milieu, </a:t>
            </a:r>
          </a:p>
          <a:p>
            <a:pPr marL="285750" indent="-285750"/>
            <a:r>
              <a:rPr lang="en-US" dirty="0"/>
              <a:t>and that whilst they live in a </a:t>
            </a:r>
            <a:r>
              <a:rPr lang="en-US" dirty="0">
                <a:solidFill>
                  <a:srgbClr val="FF0000"/>
                </a:solidFill>
              </a:rPr>
              <a:t>neo-liberal culture </a:t>
            </a:r>
            <a:r>
              <a:rPr lang="en-US" dirty="0"/>
              <a:t>that is ever modernizing and changing, still there are </a:t>
            </a:r>
            <a:r>
              <a:rPr lang="en-US" dirty="0">
                <a:solidFill>
                  <a:srgbClr val="FF0000"/>
                </a:solidFill>
              </a:rPr>
              <a:t>traditional cultural beliefs</a:t>
            </a:r>
            <a:r>
              <a:rPr lang="en-US" dirty="0"/>
              <a:t>, values and practices such as gender expectations/reality and filial piety?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0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15192</TotalTime>
  <Words>3991</Words>
  <Application>Microsoft Macintosh PowerPoint</Application>
  <PresentationFormat>On-screen Show (4:3)</PresentationFormat>
  <Paragraphs>256</Paragraphs>
  <Slides>69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Journeys of Faith –  Children of the Wood &amp; the Stone -Spirituality of Survivors of Sexual Exploitation in Cambodia</vt:lpstr>
      <vt:lpstr>Donors that Fund Butterfly 2018-19</vt:lpstr>
      <vt:lpstr>The Butterfly Longitudinal (Re-) integration Research in Cambodia Children of the Wood, Children of the Stone</vt:lpstr>
      <vt:lpstr>Background</vt:lpstr>
      <vt:lpstr> ‘Voice’ of Participants</vt:lpstr>
      <vt:lpstr>Longitudinal design, methods and ethics</vt:lpstr>
      <vt:lpstr>Sample </vt:lpstr>
      <vt:lpstr>Making sense of life</vt:lpstr>
      <vt:lpstr>What does Faith mean to Survivors?  </vt:lpstr>
      <vt:lpstr>Marx, Freud, et.al.</vt:lpstr>
      <vt:lpstr>Scientific vs. Spiritual</vt:lpstr>
      <vt:lpstr>Spirituality &amp; Development</vt:lpstr>
      <vt:lpstr>UNCRC – (Child friendly version) </vt:lpstr>
      <vt:lpstr>Constitution of Cambodia, Article 43: State Religion and Freedom of Belief </vt:lpstr>
      <vt:lpstr>Western perspective</vt:lpstr>
      <vt:lpstr>Proselytizing</vt:lpstr>
      <vt:lpstr>Coercion</vt:lpstr>
      <vt:lpstr>Spiritual rights</vt:lpstr>
      <vt:lpstr>Spiritual abuse </vt:lpstr>
      <vt:lpstr>Angkor Wat</vt:lpstr>
      <vt:lpstr>Buddhism in Cambodia</vt:lpstr>
      <vt:lpstr>Buddhist Practice</vt:lpstr>
      <vt:lpstr>Christianity in Cambodia</vt:lpstr>
      <vt:lpstr>Reflexivity</vt:lpstr>
      <vt:lpstr>Figures</vt:lpstr>
      <vt:lpstr>Quotes</vt:lpstr>
      <vt:lpstr>Some always Christian</vt:lpstr>
      <vt:lpstr>Some always Buddhist</vt:lpstr>
      <vt:lpstr>Conversion?</vt:lpstr>
      <vt:lpstr>Why Believe? Helps me when pray</vt:lpstr>
      <vt:lpstr>Key beliefs? Christianity - Forgiveness</vt:lpstr>
      <vt:lpstr>Why Believe? Christian – Love and Care </vt:lpstr>
      <vt:lpstr>Key beliefs Christianity – Service</vt:lpstr>
      <vt:lpstr>Key beliefs Buddhism - Respect</vt:lpstr>
      <vt:lpstr>Key beliefs  Buddhism Do good, receive good</vt:lpstr>
      <vt:lpstr>Key beliefs Buddhism. Good vs. bad deeds.   </vt:lpstr>
      <vt:lpstr>Why Believe? Buddhist - Healing</vt:lpstr>
      <vt:lpstr>Why believe? Strength/Courage thru hardships</vt:lpstr>
      <vt:lpstr>Why believe? Love from Christian faith</vt:lpstr>
      <vt:lpstr>Why believe?  God saved me from suicide</vt:lpstr>
      <vt:lpstr>Why believe? Christianity - Family re-united</vt:lpstr>
      <vt:lpstr>Why believe? Buddhism – Relieved, Healed</vt:lpstr>
      <vt:lpstr>Why believe? Importance of Faith </vt:lpstr>
      <vt:lpstr>Communicating Faith Can’t force anyone else</vt:lpstr>
      <vt:lpstr>Communicating Faith Shine the light</vt:lpstr>
      <vt:lpstr>Discrimination  Stone vs. Wood</vt:lpstr>
      <vt:lpstr>Discrimination:  Threaten divorce</vt:lpstr>
      <vt:lpstr>Coercion or Choice</vt:lpstr>
      <vt:lpstr>Coercion or Choice?</vt:lpstr>
      <vt:lpstr>Coercion or Choice?</vt:lpstr>
      <vt:lpstr>Discrimination: Centre staff </vt:lpstr>
      <vt:lpstr>Discrimination Pastor excluded me</vt:lpstr>
      <vt:lpstr>Monks phones and guesthouse</vt:lpstr>
      <vt:lpstr>Change of Faith Feel tied to both</vt:lpstr>
      <vt:lpstr>Change of Faith Love Jesus</vt:lpstr>
      <vt:lpstr>Conclusions</vt:lpstr>
      <vt:lpstr>Buddhism</vt:lpstr>
      <vt:lpstr>Christianity</vt:lpstr>
      <vt:lpstr>Training</vt:lpstr>
      <vt:lpstr>Spiritual Abuse</vt:lpstr>
      <vt:lpstr>Misunderstandings about Christianity</vt:lpstr>
      <vt:lpstr>Proximity (closeness) of God</vt:lpstr>
      <vt:lpstr>Isolation </vt:lpstr>
      <vt:lpstr>Misunderstandings of churches</vt:lpstr>
      <vt:lpstr>Figure 1: Spiritual Wellbeing as a result of connections leading to resilience and empathy. </vt:lpstr>
      <vt:lpstr>  Figure 2: Resilience and its connection to spirituality </vt:lpstr>
      <vt:lpstr>Recommendations</vt:lpstr>
      <vt:lpstr>PowerPoint Presentation</vt:lpstr>
      <vt:lpstr>PowerPoint Presentation</vt:lpstr>
    </vt:vector>
  </TitlesOfParts>
  <Company>Love146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Spirituality</dc:title>
  <dc:creator>Glenn Miles</dc:creator>
  <cp:lastModifiedBy>Glenn Miles</cp:lastModifiedBy>
  <cp:revision>151</cp:revision>
  <dcterms:created xsi:type="dcterms:W3CDTF">2018-05-03T12:13:44Z</dcterms:created>
  <dcterms:modified xsi:type="dcterms:W3CDTF">2019-04-22T21:08:36Z</dcterms:modified>
</cp:coreProperties>
</file>